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8" r:id="rId3"/>
    <p:sldId id="259" r:id="rId4"/>
    <p:sldId id="318" r:id="rId5"/>
    <p:sldId id="260" r:id="rId6"/>
    <p:sldId id="287" r:id="rId7"/>
    <p:sldId id="261" r:id="rId8"/>
    <p:sldId id="262" r:id="rId9"/>
    <p:sldId id="263" r:id="rId10"/>
    <p:sldId id="264" r:id="rId11"/>
    <p:sldId id="265" r:id="rId12"/>
    <p:sldId id="321" r:id="rId13"/>
    <p:sldId id="322" r:id="rId14"/>
    <p:sldId id="323" r:id="rId15"/>
    <p:sldId id="324" r:id="rId16"/>
    <p:sldId id="325" r:id="rId17"/>
    <p:sldId id="272" r:id="rId18"/>
    <p:sldId id="273" r:id="rId19"/>
    <p:sldId id="274" r:id="rId20"/>
    <p:sldId id="275" r:id="rId21"/>
    <p:sldId id="277" r:id="rId22"/>
    <p:sldId id="278" r:id="rId23"/>
    <p:sldId id="279" r:id="rId24"/>
    <p:sldId id="280" r:id="rId25"/>
    <p:sldId id="288" r:id="rId26"/>
    <p:sldId id="281" r:id="rId27"/>
    <p:sldId id="282" r:id="rId28"/>
    <p:sldId id="283" r:id="rId29"/>
    <p:sldId id="284" r:id="rId30"/>
    <p:sldId id="291" r:id="rId31"/>
    <p:sldId id="292" r:id="rId32"/>
    <p:sldId id="285" r:id="rId33"/>
    <p:sldId id="286" r:id="rId3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3559"/>
    <a:srgbClr val="F05A4C"/>
    <a:srgbClr val="ECF1F8"/>
    <a:srgbClr val="EDF2F9"/>
    <a:srgbClr val="FCA72A"/>
    <a:srgbClr val="868686"/>
    <a:srgbClr val="F5F5F5"/>
    <a:srgbClr val="ADDC38"/>
    <a:srgbClr val="27B8C9"/>
    <a:srgbClr val="FF5F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56" autoAdjust="0"/>
    <p:restoredTop sz="95101" autoAdjust="0"/>
  </p:normalViewPr>
  <p:slideViewPr>
    <p:cSldViewPr>
      <p:cViewPr varScale="1">
        <p:scale>
          <a:sx n="137" d="100"/>
          <a:sy n="137" d="100"/>
        </p:scale>
        <p:origin x="126" y="180"/>
      </p:cViewPr>
      <p:guideLst>
        <p:guide orient="horz" pos="1620"/>
        <p:guide pos="2880"/>
      </p:guideLst>
    </p:cSldViewPr>
  </p:slideViewPr>
  <p:outlineViewPr>
    <p:cViewPr>
      <p:scale>
        <a:sx n="33" d="100"/>
        <a:sy n="33" d="100"/>
      </p:scale>
      <p:origin x="0" y="199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F1DC42-6817-4AAE-8D91-B012575309B2}" type="datetimeFigureOut">
              <a:rPr lang="en-US" smtClean="0"/>
              <a:t>9/17/2020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1EA911-F0D9-4CF2-B11C-CE0E11A7638A}" type="slidenum">
              <a:rPr lang="en-US" smtClean="0"/>
              <a:t>‹#›</a:t>
            </a:fld>
            <a:endParaRPr lang="en-US"/>
          </a:p>
        </p:txBody>
      </p:sp>
    </p:spTree>
    <p:extLst>
      <p:ext uri="{BB962C8B-B14F-4D97-AF65-F5344CB8AC3E}">
        <p14:creationId xmlns:p14="http://schemas.microsoft.com/office/powerpoint/2010/main" val="1377658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DAA59E2-4AAE-4242-96C1-FAAAEF8C31DF}" type="slidenum">
              <a:rPr lang="en-US" smtClean="0"/>
              <a:pPr/>
              <a:t>30</a:t>
            </a:fld>
            <a:endParaRPr lang="en-US"/>
          </a:p>
        </p:txBody>
      </p:sp>
    </p:spTree>
    <p:extLst>
      <p:ext uri="{BB962C8B-B14F-4D97-AF65-F5344CB8AC3E}">
        <p14:creationId xmlns:p14="http://schemas.microsoft.com/office/powerpoint/2010/main" val="3930467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10856B3-32CE-4F32-B5C0-E497BF2DED18}" type="datetimeFigureOut">
              <a:rPr lang="en-US" smtClean="0"/>
              <a:t>9/17/2020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CC08F2-C34C-4D79-B4C0-3AC74CD67400}" type="slidenum">
              <a:rPr lang="en-US" smtClean="0"/>
              <a:t>‹#›</a:t>
            </a:fld>
            <a:endParaRPr lang="en-US"/>
          </a:p>
        </p:txBody>
      </p:sp>
    </p:spTree>
    <p:extLst>
      <p:ext uri="{BB962C8B-B14F-4D97-AF65-F5344CB8AC3E}">
        <p14:creationId xmlns:p14="http://schemas.microsoft.com/office/powerpoint/2010/main" val="2573298924"/>
      </p:ext>
    </p:extLst>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10856B3-32CE-4F32-B5C0-E497BF2DED18}" type="datetimeFigureOut">
              <a:rPr lang="en-US" smtClean="0"/>
              <a:t>9/17/2020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CC08F2-C34C-4D79-B4C0-3AC74CD67400}" type="slidenum">
              <a:rPr lang="en-US" smtClean="0"/>
              <a:t>‹#›</a:t>
            </a:fld>
            <a:endParaRPr lang="en-US"/>
          </a:p>
        </p:txBody>
      </p:sp>
    </p:spTree>
    <p:extLst>
      <p:ext uri="{BB962C8B-B14F-4D97-AF65-F5344CB8AC3E}">
        <p14:creationId xmlns:p14="http://schemas.microsoft.com/office/powerpoint/2010/main" val="3856218185"/>
      </p:ext>
    </p:extLst>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10856B3-32CE-4F32-B5C0-E497BF2DED18}" type="datetimeFigureOut">
              <a:rPr lang="en-US" smtClean="0"/>
              <a:t>9/17/2020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CC08F2-C34C-4D79-B4C0-3AC74CD67400}" type="slidenum">
              <a:rPr lang="en-US" smtClean="0"/>
              <a:t>‹#›</a:t>
            </a:fld>
            <a:endParaRPr lang="en-US"/>
          </a:p>
        </p:txBody>
      </p:sp>
    </p:spTree>
    <p:extLst>
      <p:ext uri="{BB962C8B-B14F-4D97-AF65-F5344CB8AC3E}">
        <p14:creationId xmlns:p14="http://schemas.microsoft.com/office/powerpoint/2010/main" val="1694885287"/>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10856B3-32CE-4F32-B5C0-E497BF2DED18}" type="datetimeFigureOut">
              <a:rPr lang="en-US" smtClean="0"/>
              <a:t>9/17/2020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CC08F2-C34C-4D79-B4C0-3AC74CD67400}" type="slidenum">
              <a:rPr lang="en-US" smtClean="0"/>
              <a:t>‹#›</a:t>
            </a:fld>
            <a:endParaRPr lang="en-US"/>
          </a:p>
        </p:txBody>
      </p:sp>
    </p:spTree>
    <p:extLst>
      <p:ext uri="{BB962C8B-B14F-4D97-AF65-F5344CB8AC3E}">
        <p14:creationId xmlns:p14="http://schemas.microsoft.com/office/powerpoint/2010/main" val="185001423"/>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10856B3-32CE-4F32-B5C0-E497BF2DED18}" type="datetimeFigureOut">
              <a:rPr lang="en-US" smtClean="0"/>
              <a:t>9/17/2020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CC08F2-C34C-4D79-B4C0-3AC74CD67400}" type="slidenum">
              <a:rPr lang="en-US" smtClean="0"/>
              <a:t>‹#›</a:t>
            </a:fld>
            <a:endParaRPr lang="en-US"/>
          </a:p>
        </p:txBody>
      </p:sp>
    </p:spTree>
    <p:extLst>
      <p:ext uri="{BB962C8B-B14F-4D97-AF65-F5344CB8AC3E}">
        <p14:creationId xmlns:p14="http://schemas.microsoft.com/office/powerpoint/2010/main" val="1136347414"/>
      </p:ext>
    </p:extLst>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10856B3-32CE-4F32-B5C0-E497BF2DED18}" type="datetimeFigureOut">
              <a:rPr lang="en-US" smtClean="0"/>
              <a:t>9/17/2020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CC08F2-C34C-4D79-B4C0-3AC74CD67400}" type="slidenum">
              <a:rPr lang="en-US" smtClean="0"/>
              <a:t>‹#›</a:t>
            </a:fld>
            <a:endParaRPr lang="en-US"/>
          </a:p>
        </p:txBody>
      </p:sp>
    </p:spTree>
    <p:extLst>
      <p:ext uri="{BB962C8B-B14F-4D97-AF65-F5344CB8AC3E}">
        <p14:creationId xmlns:p14="http://schemas.microsoft.com/office/powerpoint/2010/main" val="154474402"/>
      </p:ext>
    </p:extLst>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10856B3-32CE-4F32-B5C0-E497BF2DED18}" type="datetimeFigureOut">
              <a:rPr lang="en-US" smtClean="0"/>
              <a:t>9/17/2020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CC08F2-C34C-4D79-B4C0-3AC74CD67400}" type="slidenum">
              <a:rPr lang="en-US" smtClean="0"/>
              <a:t>‹#›</a:t>
            </a:fld>
            <a:endParaRPr lang="en-US"/>
          </a:p>
        </p:txBody>
      </p:sp>
    </p:spTree>
    <p:extLst>
      <p:ext uri="{BB962C8B-B14F-4D97-AF65-F5344CB8AC3E}">
        <p14:creationId xmlns:p14="http://schemas.microsoft.com/office/powerpoint/2010/main" val="3857788437"/>
      </p:ext>
    </p:extLst>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10856B3-32CE-4F32-B5C0-E497BF2DED18}" type="datetimeFigureOut">
              <a:rPr lang="en-US" smtClean="0"/>
              <a:t>9/17/2020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CC08F2-C34C-4D79-B4C0-3AC74CD67400}" type="slidenum">
              <a:rPr lang="en-US" smtClean="0"/>
              <a:t>‹#›</a:t>
            </a:fld>
            <a:endParaRPr lang="en-US"/>
          </a:p>
        </p:txBody>
      </p:sp>
    </p:spTree>
    <p:extLst>
      <p:ext uri="{BB962C8B-B14F-4D97-AF65-F5344CB8AC3E}">
        <p14:creationId xmlns:p14="http://schemas.microsoft.com/office/powerpoint/2010/main" val="2415798645"/>
      </p:ext>
    </p:extLst>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0856B3-32CE-4F32-B5C0-E497BF2DED18}" type="datetimeFigureOut">
              <a:rPr lang="en-US" smtClean="0"/>
              <a:t>9/17/2020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CC08F2-C34C-4D79-B4C0-3AC74CD67400}" type="slidenum">
              <a:rPr lang="en-US" smtClean="0"/>
              <a:t>‹#›</a:t>
            </a:fld>
            <a:endParaRPr lang="en-US"/>
          </a:p>
        </p:txBody>
      </p:sp>
    </p:spTree>
    <p:extLst>
      <p:ext uri="{BB962C8B-B14F-4D97-AF65-F5344CB8AC3E}">
        <p14:creationId xmlns:p14="http://schemas.microsoft.com/office/powerpoint/2010/main" val="3682878971"/>
      </p:ext>
    </p:extLst>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0856B3-32CE-4F32-B5C0-E497BF2DED18}" type="datetimeFigureOut">
              <a:rPr lang="en-US" smtClean="0"/>
              <a:t>9/17/2020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CC08F2-C34C-4D79-B4C0-3AC74CD67400}" type="slidenum">
              <a:rPr lang="en-US" smtClean="0"/>
              <a:t>‹#›</a:t>
            </a:fld>
            <a:endParaRPr lang="en-US"/>
          </a:p>
        </p:txBody>
      </p:sp>
    </p:spTree>
    <p:extLst>
      <p:ext uri="{BB962C8B-B14F-4D97-AF65-F5344CB8AC3E}">
        <p14:creationId xmlns:p14="http://schemas.microsoft.com/office/powerpoint/2010/main" val="3708242085"/>
      </p:ext>
    </p:extLst>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0856B3-32CE-4F32-B5C0-E497BF2DED18}" type="datetimeFigureOut">
              <a:rPr lang="en-US" smtClean="0"/>
              <a:t>9/17/2020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CC08F2-C34C-4D79-B4C0-3AC74CD67400}" type="slidenum">
              <a:rPr lang="en-US" smtClean="0"/>
              <a:t>‹#›</a:t>
            </a:fld>
            <a:endParaRPr lang="en-US"/>
          </a:p>
        </p:txBody>
      </p:sp>
    </p:spTree>
    <p:extLst>
      <p:ext uri="{BB962C8B-B14F-4D97-AF65-F5344CB8AC3E}">
        <p14:creationId xmlns:p14="http://schemas.microsoft.com/office/powerpoint/2010/main" val="4145902278"/>
      </p:ext>
    </p:extLst>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310856B3-32CE-4F32-B5C0-E497BF2DED18}" type="datetimeFigureOut">
              <a:rPr lang="en-US" smtClean="0"/>
              <a:t>9/17/2020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7DCC08F2-C34C-4D79-B4C0-3AC74CD67400}" type="slidenum">
              <a:rPr lang="en-US" smtClean="0"/>
              <a:t>‹#›</a:t>
            </a:fld>
            <a:endParaRPr lang="en-US"/>
          </a:p>
        </p:txBody>
      </p:sp>
    </p:spTree>
    <p:extLst>
      <p:ext uri="{BB962C8B-B14F-4D97-AF65-F5344CB8AC3E}">
        <p14:creationId xmlns:p14="http://schemas.microsoft.com/office/powerpoint/2010/main" val="30550077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emf"/><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emf"/></Relationships>
</file>

<file path=ppt/slides/_rels/slide1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5.png"/><Relationship Id="rId7" Type="http://schemas.openxmlformats.org/officeDocument/2006/relationships/image" Target="../media/image83.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jpeg"/><Relationship Id="rId5"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90.emf"/></Relationships>
</file>

<file path=ppt/slides/_rels/slide14.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12.emf"/><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5.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0.emf"/><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9.emf"/><Relationship Id="rId5" Type="http://schemas.openxmlformats.org/officeDocument/2006/relationships/image" Target="../media/image98.png"/><Relationship Id="rId4" Type="http://schemas.openxmlformats.org/officeDocument/2006/relationships/image" Target="../media/image97.png"/></Relationships>
</file>

<file path=ppt/slides/_rels/slide16.xml.rels><?xml version="1.0" encoding="UTF-8" standalone="yes"?>
<Relationships xmlns="http://schemas.openxmlformats.org/package/2006/relationships"><Relationship Id="rId8" Type="http://schemas.openxmlformats.org/officeDocument/2006/relationships/image" Target="../media/image106.emf"/><Relationship Id="rId13" Type="http://schemas.openxmlformats.org/officeDocument/2006/relationships/image" Target="../media/image111.emf"/><Relationship Id="rId18" Type="http://schemas.openxmlformats.org/officeDocument/2006/relationships/image" Target="../media/image113.emf"/><Relationship Id="rId3" Type="http://schemas.openxmlformats.org/officeDocument/2006/relationships/image" Target="../media/image101.emf"/><Relationship Id="rId7" Type="http://schemas.openxmlformats.org/officeDocument/2006/relationships/image" Target="../media/image105.emf"/><Relationship Id="rId12" Type="http://schemas.openxmlformats.org/officeDocument/2006/relationships/image" Target="../media/image110.png"/><Relationship Id="rId17" Type="http://schemas.openxmlformats.org/officeDocument/2006/relationships/image" Target="../media/image97.png"/><Relationship Id="rId2" Type="http://schemas.openxmlformats.org/officeDocument/2006/relationships/image" Target="../media/image3.png"/><Relationship Id="rId16" Type="http://schemas.openxmlformats.org/officeDocument/2006/relationships/image" Target="../media/image96.png"/><Relationship Id="rId1" Type="http://schemas.openxmlformats.org/officeDocument/2006/relationships/slideLayout" Target="../slideLayouts/slideLayout7.xml"/><Relationship Id="rId6" Type="http://schemas.openxmlformats.org/officeDocument/2006/relationships/image" Target="../media/image104.emf"/><Relationship Id="rId11" Type="http://schemas.openxmlformats.org/officeDocument/2006/relationships/image" Target="../media/image109.emf"/><Relationship Id="rId5" Type="http://schemas.openxmlformats.org/officeDocument/2006/relationships/image" Target="../media/image103.emf"/><Relationship Id="rId15" Type="http://schemas.openxmlformats.org/officeDocument/2006/relationships/image" Target="../media/image100.emf"/><Relationship Id="rId10" Type="http://schemas.openxmlformats.org/officeDocument/2006/relationships/image" Target="../media/image108.emf"/><Relationship Id="rId4" Type="http://schemas.openxmlformats.org/officeDocument/2006/relationships/image" Target="../media/image102.emf"/><Relationship Id="rId9" Type="http://schemas.openxmlformats.org/officeDocument/2006/relationships/image" Target="../media/image107.png"/><Relationship Id="rId14" Type="http://schemas.openxmlformats.org/officeDocument/2006/relationships/image" Target="../media/image112.emf"/></Relationships>
</file>

<file path=ppt/slides/_rels/slide17.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png"/><Relationship Id="rId3" Type="http://schemas.openxmlformats.org/officeDocument/2006/relationships/image" Target="../media/image114.png"/><Relationship Id="rId7" Type="http://schemas.openxmlformats.org/officeDocument/2006/relationships/image" Target="../media/image118.png"/><Relationship Id="rId12" Type="http://schemas.openxmlformats.org/officeDocument/2006/relationships/image" Target="../media/image123.png"/><Relationship Id="rId17" Type="http://schemas.openxmlformats.org/officeDocument/2006/relationships/image" Target="../media/image128.png"/><Relationship Id="rId2" Type="http://schemas.openxmlformats.org/officeDocument/2006/relationships/image" Target="../media/image3.png"/><Relationship Id="rId16"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image" Target="../media/image116.png"/><Relationship Id="rId15" Type="http://schemas.openxmlformats.org/officeDocument/2006/relationships/image" Target="../media/image126.png"/><Relationship Id="rId10" Type="http://schemas.openxmlformats.org/officeDocument/2006/relationships/image" Target="../media/image121.png"/><Relationship Id="rId4" Type="http://schemas.openxmlformats.org/officeDocument/2006/relationships/image" Target="../media/image115.png"/><Relationship Id="rId9" Type="http://schemas.openxmlformats.org/officeDocument/2006/relationships/image" Target="../media/image120.png"/><Relationship Id="rId14" Type="http://schemas.openxmlformats.org/officeDocument/2006/relationships/image" Target="../media/image125.png"/></Relationships>
</file>

<file path=ppt/slides/_rels/slide18.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png"/><Relationship Id="rId3" Type="http://schemas.openxmlformats.org/officeDocument/2006/relationships/image" Target="../media/image115.png"/><Relationship Id="rId7" Type="http://schemas.openxmlformats.org/officeDocument/2006/relationships/image" Target="../media/image119.png"/><Relationship Id="rId12" Type="http://schemas.openxmlformats.org/officeDocument/2006/relationships/image" Target="../media/image124.png"/><Relationship Id="rId2" Type="http://schemas.openxmlformats.org/officeDocument/2006/relationships/image" Target="../media/image3.png"/><Relationship Id="rId16"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png"/><Relationship Id="rId15" Type="http://schemas.openxmlformats.org/officeDocument/2006/relationships/image" Target="../media/image127.pn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png"/><Relationship Id="rId14" Type="http://schemas.openxmlformats.org/officeDocument/2006/relationships/image" Target="../media/image126.png"/></Relationships>
</file>

<file path=ppt/slides/_rels/slide19.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39.png"/><Relationship Id="rId18" Type="http://schemas.openxmlformats.org/officeDocument/2006/relationships/image" Target="../media/image144.png"/><Relationship Id="rId3" Type="http://schemas.openxmlformats.org/officeDocument/2006/relationships/image" Target="../media/image130.png"/><Relationship Id="rId7" Type="http://schemas.openxmlformats.org/officeDocument/2006/relationships/image" Target="../media/image133.png"/><Relationship Id="rId12" Type="http://schemas.openxmlformats.org/officeDocument/2006/relationships/image" Target="../media/image138.jpeg"/><Relationship Id="rId17" Type="http://schemas.openxmlformats.org/officeDocument/2006/relationships/image" Target="../media/image143.jpeg"/><Relationship Id="rId2" Type="http://schemas.openxmlformats.org/officeDocument/2006/relationships/image" Target="../media/image129.png"/><Relationship Id="rId16"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32.jpeg"/><Relationship Id="rId11" Type="http://schemas.openxmlformats.org/officeDocument/2006/relationships/image" Target="../media/image137.png"/><Relationship Id="rId5" Type="http://schemas.openxmlformats.org/officeDocument/2006/relationships/image" Target="../media/image131.png"/><Relationship Id="rId15" Type="http://schemas.openxmlformats.org/officeDocument/2006/relationships/image" Target="../media/image141.png"/><Relationship Id="rId10" Type="http://schemas.openxmlformats.org/officeDocument/2006/relationships/image" Target="../media/image136.png"/><Relationship Id="rId19" Type="http://schemas.openxmlformats.org/officeDocument/2006/relationships/image" Target="../media/image145.jpeg"/><Relationship Id="rId4" Type="http://schemas.openxmlformats.org/officeDocument/2006/relationships/image" Target="../media/image3.png"/><Relationship Id="rId9" Type="http://schemas.openxmlformats.org/officeDocument/2006/relationships/image" Target="../media/image135.jpeg"/><Relationship Id="rId14" Type="http://schemas.openxmlformats.org/officeDocument/2006/relationships/image" Target="../media/image140.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image" Target="../media/image156.png"/><Relationship Id="rId3" Type="http://schemas.openxmlformats.org/officeDocument/2006/relationships/image" Target="../media/image146.png"/><Relationship Id="rId7" Type="http://schemas.openxmlformats.org/officeDocument/2006/relationships/image" Target="../media/image150.png"/><Relationship Id="rId12" Type="http://schemas.openxmlformats.org/officeDocument/2006/relationships/image" Target="../media/image15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49.png"/><Relationship Id="rId11" Type="http://schemas.openxmlformats.org/officeDocument/2006/relationships/image" Target="../media/image154.png"/><Relationship Id="rId5" Type="http://schemas.openxmlformats.org/officeDocument/2006/relationships/image" Target="../media/image148.png"/><Relationship Id="rId10" Type="http://schemas.openxmlformats.org/officeDocument/2006/relationships/image" Target="../media/image153.png"/><Relationship Id="rId4" Type="http://schemas.openxmlformats.org/officeDocument/2006/relationships/image" Target="../media/image147.png"/><Relationship Id="rId9" Type="http://schemas.openxmlformats.org/officeDocument/2006/relationships/image" Target="../media/image152.png"/><Relationship Id="rId14" Type="http://schemas.openxmlformats.org/officeDocument/2006/relationships/image" Target="../media/image157.png"/></Relationships>
</file>

<file path=ppt/slides/_rels/slide21.xml.rels><?xml version="1.0" encoding="UTF-8" standalone="yes"?>
<Relationships xmlns="http://schemas.openxmlformats.org/package/2006/relationships"><Relationship Id="rId13" Type="http://schemas.openxmlformats.org/officeDocument/2006/relationships/image" Target="../media/image168.png"/><Relationship Id="rId18" Type="http://schemas.openxmlformats.org/officeDocument/2006/relationships/image" Target="../media/image173.png"/><Relationship Id="rId26" Type="http://schemas.openxmlformats.org/officeDocument/2006/relationships/image" Target="../media/image181.jpeg"/><Relationship Id="rId21" Type="http://schemas.openxmlformats.org/officeDocument/2006/relationships/image" Target="../media/image176.png"/><Relationship Id="rId34" Type="http://schemas.openxmlformats.org/officeDocument/2006/relationships/image" Target="../media/image189.png"/><Relationship Id="rId7" Type="http://schemas.openxmlformats.org/officeDocument/2006/relationships/image" Target="../media/image162.png"/><Relationship Id="rId12" Type="http://schemas.openxmlformats.org/officeDocument/2006/relationships/image" Target="../media/image167.png"/><Relationship Id="rId17" Type="http://schemas.openxmlformats.org/officeDocument/2006/relationships/image" Target="../media/image172.jpeg"/><Relationship Id="rId25" Type="http://schemas.openxmlformats.org/officeDocument/2006/relationships/image" Target="../media/image180.png"/><Relationship Id="rId33" Type="http://schemas.openxmlformats.org/officeDocument/2006/relationships/image" Target="../media/image188.png"/><Relationship Id="rId38" Type="http://schemas.openxmlformats.org/officeDocument/2006/relationships/image" Target="../media/image193.png"/><Relationship Id="rId2" Type="http://schemas.openxmlformats.org/officeDocument/2006/relationships/image" Target="../media/image3.png"/><Relationship Id="rId16" Type="http://schemas.openxmlformats.org/officeDocument/2006/relationships/image" Target="../media/image171.png"/><Relationship Id="rId20" Type="http://schemas.openxmlformats.org/officeDocument/2006/relationships/image" Target="../media/image175.png"/><Relationship Id="rId29" Type="http://schemas.openxmlformats.org/officeDocument/2006/relationships/image" Target="../media/image184.png"/><Relationship Id="rId1" Type="http://schemas.openxmlformats.org/officeDocument/2006/relationships/slideLayout" Target="../slideLayouts/slideLayout2.xml"/><Relationship Id="rId6" Type="http://schemas.openxmlformats.org/officeDocument/2006/relationships/image" Target="../media/image161.png"/><Relationship Id="rId11" Type="http://schemas.openxmlformats.org/officeDocument/2006/relationships/image" Target="../media/image166.png"/><Relationship Id="rId24" Type="http://schemas.openxmlformats.org/officeDocument/2006/relationships/image" Target="../media/image179.jpeg"/><Relationship Id="rId32" Type="http://schemas.openxmlformats.org/officeDocument/2006/relationships/image" Target="../media/image187.png"/><Relationship Id="rId37" Type="http://schemas.openxmlformats.org/officeDocument/2006/relationships/image" Target="../media/image192.png"/><Relationship Id="rId5" Type="http://schemas.openxmlformats.org/officeDocument/2006/relationships/image" Target="../media/image160.png"/><Relationship Id="rId15" Type="http://schemas.openxmlformats.org/officeDocument/2006/relationships/image" Target="../media/image170.jpeg"/><Relationship Id="rId23" Type="http://schemas.openxmlformats.org/officeDocument/2006/relationships/image" Target="../media/image178.jpg"/><Relationship Id="rId28" Type="http://schemas.openxmlformats.org/officeDocument/2006/relationships/image" Target="../media/image183.png"/><Relationship Id="rId36" Type="http://schemas.openxmlformats.org/officeDocument/2006/relationships/image" Target="../media/image191.png"/><Relationship Id="rId10" Type="http://schemas.openxmlformats.org/officeDocument/2006/relationships/image" Target="../media/image165.png"/><Relationship Id="rId19" Type="http://schemas.openxmlformats.org/officeDocument/2006/relationships/image" Target="../media/image174.png"/><Relationship Id="rId31" Type="http://schemas.openxmlformats.org/officeDocument/2006/relationships/image" Target="../media/image186.jpeg"/><Relationship Id="rId4" Type="http://schemas.openxmlformats.org/officeDocument/2006/relationships/image" Target="../media/image159.png"/><Relationship Id="rId9" Type="http://schemas.openxmlformats.org/officeDocument/2006/relationships/image" Target="../media/image164.gif"/><Relationship Id="rId14" Type="http://schemas.openxmlformats.org/officeDocument/2006/relationships/image" Target="../media/image169.png"/><Relationship Id="rId22" Type="http://schemas.openxmlformats.org/officeDocument/2006/relationships/image" Target="../media/image177.png"/><Relationship Id="rId27" Type="http://schemas.openxmlformats.org/officeDocument/2006/relationships/image" Target="../media/image182.png"/><Relationship Id="rId30" Type="http://schemas.openxmlformats.org/officeDocument/2006/relationships/image" Target="../media/image185.png"/><Relationship Id="rId35" Type="http://schemas.openxmlformats.org/officeDocument/2006/relationships/image" Target="../media/image190.png"/><Relationship Id="rId8" Type="http://schemas.openxmlformats.org/officeDocument/2006/relationships/image" Target="../media/image163.png"/><Relationship Id="rId3" Type="http://schemas.openxmlformats.org/officeDocument/2006/relationships/image" Target="../media/image158.png"/></Relationships>
</file>

<file path=ppt/slides/_rels/slide2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95.png"/></Relationships>
</file>

<file path=ppt/slides/_rels/slide2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97.png"/></Relationships>
</file>

<file path=ppt/slides/_rels/slide2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99.png"/></Relationships>
</file>

<file path=ppt/slides/_rels/slide2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image" Target="../media/image201.png"/></Relationships>
</file>

<file path=ppt/slides/_rels/slide26.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212.png"/><Relationship Id="rId13" Type="http://schemas.openxmlformats.org/officeDocument/2006/relationships/image" Target="../media/image217.png"/><Relationship Id="rId18" Type="http://schemas.openxmlformats.org/officeDocument/2006/relationships/image" Target="../media/image222.png"/><Relationship Id="rId3" Type="http://schemas.openxmlformats.org/officeDocument/2006/relationships/image" Target="../media/image207.png"/><Relationship Id="rId21" Type="http://schemas.openxmlformats.org/officeDocument/2006/relationships/image" Target="../media/image225.png"/><Relationship Id="rId7" Type="http://schemas.openxmlformats.org/officeDocument/2006/relationships/image" Target="../media/image211.png"/><Relationship Id="rId12" Type="http://schemas.openxmlformats.org/officeDocument/2006/relationships/image" Target="../media/image216.png"/><Relationship Id="rId17" Type="http://schemas.openxmlformats.org/officeDocument/2006/relationships/image" Target="../media/image221.png"/><Relationship Id="rId2" Type="http://schemas.openxmlformats.org/officeDocument/2006/relationships/image" Target="../media/image3.png"/><Relationship Id="rId16" Type="http://schemas.openxmlformats.org/officeDocument/2006/relationships/image" Target="../media/image220.png"/><Relationship Id="rId20" Type="http://schemas.openxmlformats.org/officeDocument/2006/relationships/image" Target="../media/image224.png"/><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15.png"/><Relationship Id="rId5" Type="http://schemas.openxmlformats.org/officeDocument/2006/relationships/image" Target="../media/image209.png"/><Relationship Id="rId15" Type="http://schemas.openxmlformats.org/officeDocument/2006/relationships/image" Target="../media/image219.png"/><Relationship Id="rId10" Type="http://schemas.openxmlformats.org/officeDocument/2006/relationships/image" Target="../media/image214.png"/><Relationship Id="rId19" Type="http://schemas.openxmlformats.org/officeDocument/2006/relationships/image" Target="../media/image223.png"/><Relationship Id="rId4" Type="http://schemas.openxmlformats.org/officeDocument/2006/relationships/image" Target="../media/image208.png"/><Relationship Id="rId9" Type="http://schemas.openxmlformats.org/officeDocument/2006/relationships/image" Target="../media/image213.png"/><Relationship Id="rId14" Type="http://schemas.openxmlformats.org/officeDocument/2006/relationships/image" Target="../media/image218.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6.e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27.emf"/></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7" Type="http://schemas.openxmlformats.org/officeDocument/2006/relationships/image" Target="../media/image14.emf"/><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3" Type="http://schemas.openxmlformats.org/officeDocument/2006/relationships/hyperlink" Target="http://www.lacuracao.com/index.php" TargetMode="External"/><Relationship Id="rId18" Type="http://schemas.openxmlformats.org/officeDocument/2006/relationships/image" Target="../media/image29.png"/><Relationship Id="rId26" Type="http://schemas.openxmlformats.org/officeDocument/2006/relationships/image" Target="../media/image37.jpeg"/><Relationship Id="rId3" Type="http://schemas.openxmlformats.org/officeDocument/2006/relationships/image" Target="../media/image18.jpeg"/><Relationship Id="rId21" Type="http://schemas.openxmlformats.org/officeDocument/2006/relationships/image" Target="../media/image32.png"/><Relationship Id="rId34" Type="http://schemas.openxmlformats.org/officeDocument/2006/relationships/image" Target="../media/image45.png"/><Relationship Id="rId7" Type="http://schemas.openxmlformats.org/officeDocument/2006/relationships/image" Target="../media/image20.jpeg"/><Relationship Id="rId12" Type="http://schemas.openxmlformats.org/officeDocument/2006/relationships/image" Target="../media/image25.png"/><Relationship Id="rId17" Type="http://schemas.openxmlformats.org/officeDocument/2006/relationships/hyperlink" Target="http://www.spiceplc.com/index.aspx" TargetMode="External"/><Relationship Id="rId25" Type="http://schemas.openxmlformats.org/officeDocument/2006/relationships/image" Target="../media/image36.png"/><Relationship Id="rId33" Type="http://schemas.openxmlformats.org/officeDocument/2006/relationships/image" Target="../media/image44.png"/><Relationship Id="rId2" Type="http://schemas.openxmlformats.org/officeDocument/2006/relationships/image" Target="../media/image3.png"/><Relationship Id="rId16" Type="http://schemas.openxmlformats.org/officeDocument/2006/relationships/image" Target="../media/image28.png"/><Relationship Id="rId20" Type="http://schemas.openxmlformats.org/officeDocument/2006/relationships/image" Target="../media/image31.jpeg"/><Relationship Id="rId29"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hyperlink" Target="http://www.altisource.com/Home.aspx" TargetMode="External"/><Relationship Id="rId11" Type="http://schemas.openxmlformats.org/officeDocument/2006/relationships/image" Target="../media/image24.jpeg"/><Relationship Id="rId24" Type="http://schemas.openxmlformats.org/officeDocument/2006/relationships/image" Target="../media/image35.png"/><Relationship Id="rId32" Type="http://schemas.openxmlformats.org/officeDocument/2006/relationships/image" Target="../media/image43.jpeg"/><Relationship Id="rId5" Type="http://schemas.openxmlformats.org/officeDocument/2006/relationships/image" Target="../media/image19.png"/><Relationship Id="rId15" Type="http://schemas.openxmlformats.org/officeDocument/2006/relationships/image" Target="../media/image27.png"/><Relationship Id="rId23" Type="http://schemas.openxmlformats.org/officeDocument/2006/relationships/image" Target="../media/image34.png"/><Relationship Id="rId28" Type="http://schemas.openxmlformats.org/officeDocument/2006/relationships/image" Target="../media/image39.png"/><Relationship Id="rId10" Type="http://schemas.openxmlformats.org/officeDocument/2006/relationships/image" Target="../media/image23.png"/><Relationship Id="rId19" Type="http://schemas.openxmlformats.org/officeDocument/2006/relationships/image" Target="../media/image30.png"/><Relationship Id="rId31" Type="http://schemas.openxmlformats.org/officeDocument/2006/relationships/image" Target="../media/image42.png"/><Relationship Id="rId4" Type="http://schemas.openxmlformats.org/officeDocument/2006/relationships/hyperlink" Target="http://www.benco.com/" TargetMode="External"/><Relationship Id="rId9" Type="http://schemas.openxmlformats.org/officeDocument/2006/relationships/image" Target="../media/image22.png"/><Relationship Id="rId14" Type="http://schemas.openxmlformats.org/officeDocument/2006/relationships/image" Target="../media/image26.jpeg"/><Relationship Id="rId22" Type="http://schemas.openxmlformats.org/officeDocument/2006/relationships/image" Target="../media/image33.png"/><Relationship Id="rId27" Type="http://schemas.openxmlformats.org/officeDocument/2006/relationships/image" Target="../media/image38.jpeg"/><Relationship Id="rId30" Type="http://schemas.openxmlformats.org/officeDocument/2006/relationships/image" Target="../media/image41.jpeg"/><Relationship Id="rId8"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61.png"/><Relationship Id="rId26" Type="http://schemas.openxmlformats.org/officeDocument/2006/relationships/image" Target="../media/image69.png"/><Relationship Id="rId3" Type="http://schemas.openxmlformats.org/officeDocument/2006/relationships/image" Target="../media/image46.png"/><Relationship Id="rId21" Type="http://schemas.openxmlformats.org/officeDocument/2006/relationships/image" Target="../media/image64.png"/><Relationship Id="rId7" Type="http://schemas.openxmlformats.org/officeDocument/2006/relationships/image" Target="../media/image50.gif"/><Relationship Id="rId12" Type="http://schemas.openxmlformats.org/officeDocument/2006/relationships/image" Target="../media/image55.png"/><Relationship Id="rId17" Type="http://schemas.openxmlformats.org/officeDocument/2006/relationships/image" Target="../media/image60.png"/><Relationship Id="rId25" Type="http://schemas.openxmlformats.org/officeDocument/2006/relationships/image" Target="../media/image68.png"/><Relationship Id="rId2" Type="http://schemas.openxmlformats.org/officeDocument/2006/relationships/image" Target="../media/image3.png"/><Relationship Id="rId16" Type="http://schemas.openxmlformats.org/officeDocument/2006/relationships/image" Target="../media/image59.png"/><Relationship Id="rId20" Type="http://schemas.openxmlformats.org/officeDocument/2006/relationships/image" Target="../media/image63.png"/><Relationship Id="rId29"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png"/><Relationship Id="rId24" Type="http://schemas.openxmlformats.org/officeDocument/2006/relationships/image" Target="../media/image67.png"/><Relationship Id="rId5" Type="http://schemas.openxmlformats.org/officeDocument/2006/relationships/image" Target="../media/image48.jpeg"/><Relationship Id="rId15" Type="http://schemas.openxmlformats.org/officeDocument/2006/relationships/image" Target="../media/image58.png"/><Relationship Id="rId23" Type="http://schemas.openxmlformats.org/officeDocument/2006/relationships/image" Target="../media/image66.png"/><Relationship Id="rId28" Type="http://schemas.openxmlformats.org/officeDocument/2006/relationships/image" Target="../media/image71.png"/><Relationship Id="rId10" Type="http://schemas.openxmlformats.org/officeDocument/2006/relationships/image" Target="../media/image53.png"/><Relationship Id="rId19" Type="http://schemas.openxmlformats.org/officeDocument/2006/relationships/image" Target="../media/image62.png"/><Relationship Id="rId4" Type="http://schemas.openxmlformats.org/officeDocument/2006/relationships/image" Target="../media/image47.emf"/><Relationship Id="rId9" Type="http://schemas.openxmlformats.org/officeDocument/2006/relationships/image" Target="../media/image52.png"/><Relationship Id="rId14" Type="http://schemas.openxmlformats.org/officeDocument/2006/relationships/image" Target="../media/image57.png"/><Relationship Id="rId22" Type="http://schemas.openxmlformats.org/officeDocument/2006/relationships/image" Target="../media/image65.png"/><Relationship Id="rId27"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808545" y="361388"/>
            <a:ext cx="3599098" cy="610162"/>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20" name="Picture 2" descr="C:\Users\jeni\Desktop\collage-bg-overlay.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23130" y="-95250"/>
            <a:ext cx="9419530" cy="5295900"/>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p:cNvGrpSpPr/>
          <p:nvPr/>
        </p:nvGrpSpPr>
        <p:grpSpPr>
          <a:xfrm>
            <a:off x="2808545" y="406350"/>
            <a:ext cx="3599098" cy="4146600"/>
            <a:chOff x="2379920" y="361388"/>
            <a:chExt cx="3599098" cy="4146600"/>
          </a:xfrm>
        </p:grpSpPr>
        <p:sp>
          <p:nvSpPr>
            <p:cNvPr id="22" name="Rectangle 21"/>
            <p:cNvSpPr/>
            <p:nvPr/>
          </p:nvSpPr>
          <p:spPr>
            <a:xfrm>
              <a:off x="2379920" y="361388"/>
              <a:ext cx="3599098" cy="610162"/>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23" name="Rectangle 22"/>
            <p:cNvSpPr/>
            <p:nvPr/>
          </p:nvSpPr>
          <p:spPr>
            <a:xfrm>
              <a:off x="2379920" y="971550"/>
              <a:ext cx="3599098" cy="3536438"/>
            </a:xfrm>
            <a:prstGeom prst="rect">
              <a:avLst/>
            </a:prstGeom>
            <a:solidFill>
              <a:srgbClr val="0DC0FF">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2379920" y="4400550"/>
              <a:ext cx="3599098" cy="1074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0" y="1503626"/>
              <a:ext cx="1936154" cy="478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7" name="Group 26"/>
            <p:cNvGrpSpPr/>
            <p:nvPr/>
          </p:nvGrpSpPr>
          <p:grpSpPr>
            <a:xfrm>
              <a:off x="2599012" y="2234199"/>
              <a:ext cx="3135795" cy="1713553"/>
              <a:chOff x="2684737" y="2091324"/>
              <a:chExt cx="3135795" cy="1713553"/>
            </a:xfrm>
          </p:grpSpPr>
          <p:sp>
            <p:nvSpPr>
              <p:cNvPr id="29" name="TextBox 28"/>
              <p:cNvSpPr txBox="1"/>
              <p:nvPr/>
            </p:nvSpPr>
            <p:spPr>
              <a:xfrm>
                <a:off x="2736713" y="3358601"/>
                <a:ext cx="3042949" cy="446276"/>
              </a:xfrm>
              <a:prstGeom prst="rect">
                <a:avLst/>
              </a:prstGeom>
              <a:noFill/>
            </p:spPr>
            <p:txBody>
              <a:bodyPr wrap="none" rtlCol="0">
                <a:spAutoFit/>
              </a:bodyPr>
              <a:lstStyle/>
              <a:p>
                <a:pPr algn="ctr"/>
                <a:r>
                  <a:rPr lang="en-US" sz="2300" dirty="0" smtClean="0">
                    <a:solidFill>
                      <a:schemeClr val="bg1"/>
                    </a:solidFill>
                    <a:cs typeface="Arial" pitchFamily="34" charset="0"/>
                  </a:rPr>
                  <a:t>MANAGEMENT SYSTEM</a:t>
                </a:r>
                <a:endParaRPr lang="en-US" sz="2300" dirty="0">
                  <a:solidFill>
                    <a:schemeClr val="bg1"/>
                  </a:solidFill>
                  <a:cs typeface="Arial" pitchFamily="34" charset="0"/>
                </a:endParaRPr>
              </a:p>
            </p:txBody>
          </p:sp>
          <p:sp>
            <p:nvSpPr>
              <p:cNvPr id="30" name="TextBox 29"/>
              <p:cNvSpPr txBox="1"/>
              <p:nvPr/>
            </p:nvSpPr>
            <p:spPr>
              <a:xfrm>
                <a:off x="2684737" y="2091324"/>
                <a:ext cx="3135795" cy="1169551"/>
              </a:xfrm>
              <a:prstGeom prst="rect">
                <a:avLst/>
              </a:prstGeom>
              <a:noFill/>
            </p:spPr>
            <p:txBody>
              <a:bodyPr wrap="none" rtlCol="0">
                <a:spAutoFit/>
              </a:bodyPr>
              <a:lstStyle/>
              <a:p>
                <a:r>
                  <a:rPr lang="en-US" sz="7000" b="1" dirty="0">
                    <a:solidFill>
                      <a:schemeClr val="bg1"/>
                    </a:solidFill>
                    <a:cs typeface="Arial" pitchFamily="34" charset="0"/>
                  </a:rPr>
                  <a:t>MOBILE</a:t>
                </a:r>
                <a:endParaRPr lang="en-US" sz="7000" b="1" dirty="0"/>
              </a:p>
            </p:txBody>
          </p:sp>
          <p:sp>
            <p:nvSpPr>
              <p:cNvPr id="31" name="TextBox 30"/>
              <p:cNvSpPr txBox="1"/>
              <p:nvPr/>
            </p:nvSpPr>
            <p:spPr>
              <a:xfrm>
                <a:off x="2729054" y="2876550"/>
                <a:ext cx="3057825" cy="707886"/>
              </a:xfrm>
              <a:prstGeom prst="rect">
                <a:avLst/>
              </a:prstGeom>
              <a:noFill/>
            </p:spPr>
            <p:txBody>
              <a:bodyPr wrap="none" rtlCol="0">
                <a:spAutoFit/>
              </a:bodyPr>
              <a:lstStyle/>
              <a:p>
                <a:r>
                  <a:rPr lang="en-US" sz="4000" b="1" dirty="0">
                    <a:solidFill>
                      <a:schemeClr val="bg1"/>
                    </a:solidFill>
                    <a:cs typeface="Arial" pitchFamily="34" charset="0"/>
                  </a:rPr>
                  <a:t>WORK </a:t>
                </a:r>
                <a:r>
                  <a:rPr lang="en-US" sz="4000" b="1" dirty="0" smtClean="0">
                    <a:solidFill>
                      <a:schemeClr val="bg1"/>
                    </a:solidFill>
                    <a:cs typeface="Arial" pitchFamily="34" charset="0"/>
                  </a:rPr>
                  <a:t>FORCE</a:t>
                </a:r>
                <a:endParaRPr lang="en-US" sz="4000" b="1" dirty="0">
                  <a:solidFill>
                    <a:schemeClr val="bg1"/>
                  </a:solidFill>
                  <a:cs typeface="Arial" pitchFamily="34" charset="0"/>
                </a:endParaRPr>
              </a:p>
            </p:txBody>
          </p:sp>
        </p:grpSp>
      </p:grpSp>
    </p:spTree>
    <p:extLst>
      <p:ext uri="{BB962C8B-B14F-4D97-AF65-F5344CB8AC3E}">
        <p14:creationId xmlns:p14="http://schemas.microsoft.com/office/powerpoint/2010/main" val="2312269309"/>
      </p:ext>
    </p:extLst>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3915" y="133350"/>
            <a:ext cx="1123950" cy="325630"/>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9147" b="10084"/>
          <a:stretch/>
        </p:blipFill>
        <p:spPr>
          <a:xfrm>
            <a:off x="1428750" y="714375"/>
            <a:ext cx="6286500" cy="3714750"/>
          </a:xfrm>
          <a:prstGeom prst="rect">
            <a:avLst/>
          </a:prstGeom>
        </p:spPr>
      </p:pic>
      <p:sp>
        <p:nvSpPr>
          <p:cNvPr id="6" name="Rectangle 5"/>
          <p:cNvSpPr/>
          <p:nvPr/>
        </p:nvSpPr>
        <p:spPr>
          <a:xfrm>
            <a:off x="228600" y="458980"/>
            <a:ext cx="228600" cy="1828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06773" y="133350"/>
            <a:ext cx="2636427" cy="338554"/>
          </a:xfrm>
          <a:prstGeom prst="rect">
            <a:avLst/>
          </a:prstGeom>
          <a:noFill/>
        </p:spPr>
        <p:txBody>
          <a:bodyPr wrap="none" rtlCol="0">
            <a:spAutoFit/>
          </a:bodyPr>
          <a:lstStyle/>
          <a:p>
            <a:r>
              <a:rPr lang="en-US" sz="1600" b="1" dirty="0" smtClean="0">
                <a:cs typeface="Arial" pitchFamily="34" charset="0"/>
              </a:rPr>
              <a:t>FUNCTIONAL ARCHITECTURE</a:t>
            </a:r>
            <a:endParaRPr lang="en-US" sz="1600" dirty="0" smtClean="0">
              <a:cs typeface="Arial" pitchFamily="34" charset="0"/>
            </a:endParaRPr>
          </a:p>
        </p:txBody>
      </p:sp>
    </p:spTree>
    <p:extLst>
      <p:ext uri="{BB962C8B-B14F-4D97-AF65-F5344CB8AC3E}">
        <p14:creationId xmlns:p14="http://schemas.microsoft.com/office/powerpoint/2010/main" val="1058407204"/>
      </p:ext>
    </p:extLst>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nsure.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flipH="1">
            <a:off x="1981200" y="3488266"/>
            <a:ext cx="3962400" cy="159596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3915" y="133350"/>
            <a:ext cx="1123950" cy="325630"/>
          </a:xfrm>
          <a:prstGeom prst="rect">
            <a:avLst/>
          </a:prstGeom>
        </p:spPr>
      </p:pic>
      <p:sp>
        <p:nvSpPr>
          <p:cNvPr id="6" name="Rectangle 12"/>
          <p:cNvSpPr txBox="1">
            <a:spLocks noChangeArrowheads="1"/>
          </p:cNvSpPr>
          <p:nvPr/>
        </p:nvSpPr>
        <p:spPr>
          <a:xfrm>
            <a:off x="381000" y="742950"/>
            <a:ext cx="3429000" cy="3543300"/>
          </a:xfrm>
          <a:prstGeom prst="rect">
            <a:avLst/>
          </a:prstGeom>
        </p:spPr>
        <p:txBody>
          <a:bodyPr vert="horz" lIns="68580" tIns="34290" rIns="68580" bIns="34290" rtlCol="0">
            <a:noAutofit/>
          </a:bodyPr>
          <a:lstStyle/>
          <a:p>
            <a:pPr marL="128588" indent="-128588">
              <a:lnSpc>
                <a:spcPct val="150000"/>
              </a:lnSpc>
              <a:buSzPct val="150000"/>
              <a:buFont typeface="Wingdings" panose="05000000000000000000" pitchFamily="2" charset="2"/>
              <a:buChar char="ü"/>
              <a:defRPr/>
            </a:pPr>
            <a:r>
              <a:rPr lang="en-US" sz="1000" b="1" dirty="0">
                <a:solidFill>
                  <a:schemeClr val="accent1">
                    <a:lumMod val="75000"/>
                  </a:schemeClr>
                </a:solidFill>
                <a:latin typeface="+mj-lt"/>
              </a:rPr>
              <a:t>Scheduling &amp; Dispatch</a:t>
            </a:r>
          </a:p>
          <a:p>
            <a:pPr marL="471488" lvl="1" indent="-128588">
              <a:lnSpc>
                <a:spcPct val="150000"/>
              </a:lnSpc>
              <a:buSzPct val="150000"/>
              <a:buFont typeface="Arial" panose="020B0604020202020204" pitchFamily="34" charset="0"/>
              <a:buChar char="•"/>
              <a:defRPr/>
            </a:pPr>
            <a:r>
              <a:rPr lang="en-US" sz="825" dirty="0">
                <a:solidFill>
                  <a:schemeClr val="tx1">
                    <a:lumMod val="65000"/>
                    <a:lumOff val="35000"/>
                  </a:schemeClr>
                </a:solidFill>
                <a:latin typeface="+mj-lt"/>
              </a:rPr>
              <a:t>Get the Right Resource @ Right Time @ Right Place @ Right Skills @ Right Parts @ Lowest cost </a:t>
            </a:r>
          </a:p>
          <a:p>
            <a:pPr lvl="1">
              <a:lnSpc>
                <a:spcPct val="150000"/>
              </a:lnSpc>
              <a:spcBef>
                <a:spcPct val="0"/>
              </a:spcBef>
              <a:buSzPct val="150000"/>
              <a:defRPr/>
            </a:pPr>
            <a:endParaRPr lang="en-US" sz="825" dirty="0">
              <a:solidFill>
                <a:schemeClr val="tx1">
                  <a:lumMod val="65000"/>
                  <a:lumOff val="35000"/>
                </a:schemeClr>
              </a:solidFill>
              <a:latin typeface="+mj-lt"/>
            </a:endParaRPr>
          </a:p>
          <a:p>
            <a:pPr marL="128588" indent="-128588">
              <a:lnSpc>
                <a:spcPct val="150000"/>
              </a:lnSpc>
              <a:buSzPct val="150000"/>
              <a:buFont typeface="Wingdings" panose="05000000000000000000" pitchFamily="2" charset="2"/>
              <a:buChar char="ü"/>
              <a:defRPr/>
            </a:pPr>
            <a:r>
              <a:rPr lang="en-US" sz="1000" b="1" dirty="0">
                <a:solidFill>
                  <a:schemeClr val="accent1">
                    <a:lumMod val="75000"/>
                  </a:schemeClr>
                </a:solidFill>
              </a:rPr>
              <a:t>Optimization &amp; Routing</a:t>
            </a:r>
          </a:p>
          <a:p>
            <a:pPr marL="471488" lvl="1" indent="-128588">
              <a:lnSpc>
                <a:spcPct val="150000"/>
              </a:lnSpc>
              <a:buSzPct val="150000"/>
              <a:buFont typeface="Arial" panose="020B0604020202020204" pitchFamily="34" charset="0"/>
              <a:buChar char="•"/>
              <a:defRPr/>
            </a:pPr>
            <a:r>
              <a:rPr lang="en-US" sz="825" dirty="0">
                <a:solidFill>
                  <a:schemeClr val="tx1">
                    <a:lumMod val="65000"/>
                    <a:lumOff val="35000"/>
                  </a:schemeClr>
                </a:solidFill>
              </a:rPr>
              <a:t>Optimize your work force for increased productivity </a:t>
            </a:r>
          </a:p>
          <a:p>
            <a:pPr lvl="1">
              <a:lnSpc>
                <a:spcPct val="150000"/>
              </a:lnSpc>
              <a:spcBef>
                <a:spcPct val="0"/>
              </a:spcBef>
              <a:buSzPct val="150000"/>
              <a:defRPr/>
            </a:pPr>
            <a:endParaRPr lang="en-US" sz="825" dirty="0">
              <a:solidFill>
                <a:schemeClr val="accent1">
                  <a:lumMod val="75000"/>
                </a:schemeClr>
              </a:solidFill>
            </a:endParaRPr>
          </a:p>
          <a:p>
            <a:pPr marL="128588" indent="-128588">
              <a:lnSpc>
                <a:spcPct val="150000"/>
              </a:lnSpc>
              <a:buSzPct val="150000"/>
              <a:buFont typeface="Wingdings" panose="05000000000000000000" pitchFamily="2" charset="2"/>
              <a:buChar char="ü"/>
              <a:defRPr/>
            </a:pPr>
            <a:r>
              <a:rPr lang="en-US" sz="1000" b="1" dirty="0">
                <a:solidFill>
                  <a:schemeClr val="accent1">
                    <a:lumMod val="75000"/>
                  </a:schemeClr>
                </a:solidFill>
              </a:rPr>
              <a:t>Equipment / Asset Management </a:t>
            </a:r>
          </a:p>
          <a:p>
            <a:pPr marL="471488" lvl="1" indent="-128588">
              <a:lnSpc>
                <a:spcPct val="150000"/>
              </a:lnSpc>
              <a:buSzPct val="150000"/>
              <a:buFont typeface="Arial" panose="020B0604020202020204" pitchFamily="34" charset="0"/>
              <a:buChar char="•"/>
              <a:defRPr/>
            </a:pPr>
            <a:r>
              <a:rPr lang="en-US" sz="825" dirty="0">
                <a:solidFill>
                  <a:schemeClr val="tx1">
                    <a:lumMod val="65000"/>
                    <a:lumOff val="35000"/>
                  </a:schemeClr>
                </a:solidFill>
              </a:rPr>
              <a:t>Track all the customer equipment and assets </a:t>
            </a:r>
          </a:p>
          <a:p>
            <a:pPr lvl="1">
              <a:lnSpc>
                <a:spcPct val="150000"/>
              </a:lnSpc>
              <a:spcBef>
                <a:spcPct val="0"/>
              </a:spcBef>
              <a:buSzPct val="150000"/>
              <a:defRPr/>
            </a:pPr>
            <a:endParaRPr lang="en-US" sz="825" dirty="0">
              <a:solidFill>
                <a:schemeClr val="tx1">
                  <a:lumMod val="65000"/>
                  <a:lumOff val="35000"/>
                </a:schemeClr>
              </a:solidFill>
            </a:endParaRPr>
          </a:p>
          <a:p>
            <a:pPr marL="128588" indent="-128588">
              <a:lnSpc>
                <a:spcPct val="150000"/>
              </a:lnSpc>
              <a:buSzPct val="150000"/>
              <a:buFont typeface="Wingdings" panose="05000000000000000000" pitchFamily="2" charset="2"/>
              <a:buChar char="ü"/>
              <a:defRPr/>
            </a:pPr>
            <a:r>
              <a:rPr lang="en-US" sz="1000" b="1" dirty="0">
                <a:solidFill>
                  <a:schemeClr val="accent1">
                    <a:lumMod val="75000"/>
                  </a:schemeClr>
                </a:solidFill>
              </a:rPr>
              <a:t>Work order management</a:t>
            </a:r>
          </a:p>
          <a:p>
            <a:pPr marL="471488" lvl="1" indent="-128588">
              <a:lnSpc>
                <a:spcPct val="150000"/>
              </a:lnSpc>
              <a:buSzPct val="150000"/>
              <a:buFont typeface="Arial" panose="020B0604020202020204" pitchFamily="34" charset="0"/>
              <a:buChar char="•"/>
              <a:defRPr/>
            </a:pPr>
            <a:r>
              <a:rPr lang="en-US" sz="825" dirty="0">
                <a:solidFill>
                  <a:schemeClr val="tx1">
                    <a:lumMod val="65000"/>
                    <a:lumOff val="35000"/>
                  </a:schemeClr>
                </a:solidFill>
              </a:rPr>
              <a:t>Track all the details of the customer, job, parts, </a:t>
            </a:r>
            <a:r>
              <a:rPr lang="en-US" sz="825" dirty="0" err="1">
                <a:solidFill>
                  <a:schemeClr val="tx1">
                    <a:lumMod val="65000"/>
                    <a:lumOff val="35000"/>
                  </a:schemeClr>
                </a:solidFill>
              </a:rPr>
              <a:t>etc</a:t>
            </a:r>
            <a:endParaRPr lang="en-US" sz="825" dirty="0">
              <a:solidFill>
                <a:schemeClr val="tx1">
                  <a:lumMod val="65000"/>
                  <a:lumOff val="35000"/>
                </a:schemeClr>
              </a:solidFill>
            </a:endParaRPr>
          </a:p>
          <a:p>
            <a:pPr marL="471488" lvl="1" indent="-128588">
              <a:lnSpc>
                <a:spcPct val="150000"/>
              </a:lnSpc>
              <a:buSzPct val="150000"/>
              <a:buFont typeface="Arial" panose="020B0604020202020204" pitchFamily="34" charset="0"/>
              <a:buChar char="•"/>
              <a:defRPr/>
            </a:pPr>
            <a:endParaRPr lang="en-US" sz="825" dirty="0">
              <a:solidFill>
                <a:schemeClr val="tx1">
                  <a:lumMod val="65000"/>
                  <a:lumOff val="35000"/>
                </a:schemeClr>
              </a:solidFill>
            </a:endParaRPr>
          </a:p>
          <a:p>
            <a:pPr marL="128588" indent="-128588">
              <a:lnSpc>
                <a:spcPct val="150000"/>
              </a:lnSpc>
              <a:buSzPct val="150000"/>
              <a:buFont typeface="Wingdings" panose="05000000000000000000" pitchFamily="2" charset="2"/>
              <a:buChar char="ü"/>
              <a:defRPr/>
            </a:pPr>
            <a:r>
              <a:rPr lang="en-US" sz="1000" b="1" dirty="0">
                <a:solidFill>
                  <a:schemeClr val="accent1">
                    <a:lumMod val="75000"/>
                  </a:schemeClr>
                </a:solidFill>
              </a:rPr>
              <a:t>Mobile APP</a:t>
            </a:r>
          </a:p>
          <a:p>
            <a:pPr marL="471488" lvl="1" indent="-128588">
              <a:lnSpc>
                <a:spcPct val="150000"/>
              </a:lnSpc>
              <a:buSzPct val="150000"/>
              <a:buFont typeface="Arial" panose="020B0604020202020204" pitchFamily="34" charset="0"/>
              <a:buChar char="•"/>
              <a:defRPr/>
            </a:pPr>
            <a:r>
              <a:rPr lang="en-US" sz="825" dirty="0" err="1">
                <a:solidFill>
                  <a:schemeClr val="tx1">
                    <a:lumMod val="65000"/>
                    <a:lumOff val="35000"/>
                  </a:schemeClr>
                </a:solidFill>
              </a:rPr>
              <a:t>Iphone</a:t>
            </a:r>
            <a:r>
              <a:rPr lang="en-US" sz="825" dirty="0">
                <a:solidFill>
                  <a:schemeClr val="tx1">
                    <a:lumMod val="65000"/>
                    <a:lumOff val="35000"/>
                  </a:schemeClr>
                </a:solidFill>
              </a:rPr>
              <a:t>, IPAD, Android</a:t>
            </a:r>
          </a:p>
          <a:p>
            <a:pPr marL="471488" lvl="1" indent="-128588">
              <a:lnSpc>
                <a:spcPct val="150000"/>
              </a:lnSpc>
              <a:buSzPct val="150000"/>
              <a:buFont typeface="Arial" panose="020B0604020202020204" pitchFamily="34" charset="0"/>
              <a:buChar char="•"/>
              <a:defRPr/>
            </a:pPr>
            <a:r>
              <a:rPr lang="en-US" sz="825" dirty="0">
                <a:solidFill>
                  <a:schemeClr val="tx1">
                    <a:lumMod val="65000"/>
                    <a:lumOff val="35000"/>
                  </a:schemeClr>
                </a:solidFill>
              </a:rPr>
              <a:t>Offline/Disconnected access</a:t>
            </a:r>
          </a:p>
          <a:p>
            <a:pPr marL="471488" lvl="1" indent="-128588">
              <a:lnSpc>
                <a:spcPct val="150000"/>
              </a:lnSpc>
              <a:buSzPct val="150000"/>
              <a:buFont typeface="Arial" panose="020B0604020202020204" pitchFamily="34" charset="0"/>
              <a:buChar char="•"/>
              <a:defRPr/>
            </a:pPr>
            <a:r>
              <a:rPr lang="en-US" sz="825" dirty="0">
                <a:solidFill>
                  <a:schemeClr val="tx1">
                    <a:lumMod val="65000"/>
                    <a:lumOff val="35000"/>
                  </a:schemeClr>
                </a:solidFill>
              </a:rPr>
              <a:t>GPS tracking</a:t>
            </a:r>
          </a:p>
          <a:p>
            <a:pPr marL="471488" lvl="1" indent="-128588">
              <a:lnSpc>
                <a:spcPct val="150000"/>
              </a:lnSpc>
              <a:buSzPct val="150000"/>
              <a:buFont typeface="Arial" panose="020B0604020202020204" pitchFamily="34" charset="0"/>
              <a:buChar char="•"/>
              <a:defRPr/>
            </a:pPr>
            <a:r>
              <a:rPr lang="en-US" sz="825" dirty="0">
                <a:solidFill>
                  <a:schemeClr val="tx1">
                    <a:lumMod val="65000"/>
                    <a:lumOff val="35000"/>
                  </a:schemeClr>
                </a:solidFill>
              </a:rPr>
              <a:t>Photo capture</a:t>
            </a:r>
          </a:p>
          <a:p>
            <a:pPr marL="471488" lvl="1" indent="-128588">
              <a:lnSpc>
                <a:spcPct val="150000"/>
              </a:lnSpc>
              <a:buSzPct val="150000"/>
              <a:buFont typeface="Arial" panose="020B0604020202020204" pitchFamily="34" charset="0"/>
              <a:buChar char="•"/>
              <a:defRPr/>
            </a:pPr>
            <a:r>
              <a:rPr lang="en-US" sz="825" dirty="0">
                <a:solidFill>
                  <a:schemeClr val="tx1">
                    <a:lumMod val="65000"/>
                    <a:lumOff val="35000"/>
                  </a:schemeClr>
                </a:solidFill>
              </a:rPr>
              <a:t>Signature capture</a:t>
            </a:r>
          </a:p>
          <a:p>
            <a:pPr marL="471488" lvl="1" indent="-128588">
              <a:lnSpc>
                <a:spcPct val="150000"/>
              </a:lnSpc>
              <a:buSzPct val="150000"/>
              <a:buFont typeface="Arial" panose="020B0604020202020204" pitchFamily="34" charset="0"/>
              <a:buChar char="•"/>
              <a:defRPr/>
            </a:pPr>
            <a:r>
              <a:rPr lang="en-US" sz="825" dirty="0">
                <a:solidFill>
                  <a:schemeClr val="tx1">
                    <a:lumMod val="65000"/>
                    <a:lumOff val="35000"/>
                  </a:schemeClr>
                </a:solidFill>
              </a:rPr>
              <a:t>Attachments/checklist </a:t>
            </a:r>
          </a:p>
          <a:p>
            <a:pPr marL="471488" lvl="1" indent="-128588">
              <a:lnSpc>
                <a:spcPct val="150000"/>
              </a:lnSpc>
              <a:buSzPct val="150000"/>
              <a:buFont typeface="Arial" panose="020B0604020202020204" pitchFamily="34" charset="0"/>
              <a:buChar char="•"/>
              <a:defRPr/>
            </a:pPr>
            <a:endParaRPr lang="en-US" sz="825" dirty="0">
              <a:solidFill>
                <a:schemeClr val="tx1">
                  <a:lumMod val="65000"/>
                  <a:lumOff val="35000"/>
                </a:schemeClr>
              </a:solidFill>
            </a:endParaRPr>
          </a:p>
          <a:p>
            <a:pPr marL="128588" indent="-128588">
              <a:lnSpc>
                <a:spcPct val="150000"/>
              </a:lnSpc>
              <a:buSzPct val="150000"/>
              <a:buFont typeface="Arial" panose="020B0604020202020204" pitchFamily="34" charset="0"/>
              <a:buChar char="•"/>
              <a:defRPr/>
            </a:pPr>
            <a:endParaRPr lang="en-US" sz="825" dirty="0">
              <a:solidFill>
                <a:schemeClr val="tx1">
                  <a:lumMod val="65000"/>
                  <a:lumOff val="35000"/>
                </a:schemeClr>
              </a:solidFill>
            </a:endParaRPr>
          </a:p>
          <a:p>
            <a:pPr marL="471488" lvl="1" indent="-128588">
              <a:lnSpc>
                <a:spcPct val="150000"/>
              </a:lnSpc>
              <a:buSzPct val="150000"/>
              <a:buFont typeface="Arial" panose="020B0604020202020204" pitchFamily="34" charset="0"/>
              <a:buChar char="•"/>
              <a:defRPr/>
            </a:pPr>
            <a:endParaRPr lang="en-US" sz="825" dirty="0">
              <a:solidFill>
                <a:schemeClr val="tx1">
                  <a:lumMod val="65000"/>
                  <a:lumOff val="35000"/>
                </a:schemeClr>
              </a:solidFill>
              <a:latin typeface="+mj-lt"/>
            </a:endParaRPr>
          </a:p>
        </p:txBody>
      </p:sp>
      <p:sp>
        <p:nvSpPr>
          <p:cNvPr id="7" name="Rectangle 12"/>
          <p:cNvSpPr txBox="1">
            <a:spLocks noChangeArrowheads="1"/>
          </p:cNvSpPr>
          <p:nvPr/>
        </p:nvSpPr>
        <p:spPr>
          <a:xfrm>
            <a:off x="4495800" y="742950"/>
            <a:ext cx="3429000" cy="3543300"/>
          </a:xfrm>
          <a:prstGeom prst="rect">
            <a:avLst/>
          </a:prstGeom>
        </p:spPr>
        <p:txBody>
          <a:bodyPr vert="horz" lIns="68580" tIns="34290" rIns="68580" bIns="34290" rtlCol="0">
            <a:noAutofit/>
          </a:bodyPr>
          <a:lstStyle/>
          <a:p>
            <a:pPr marL="128588" indent="-128588">
              <a:lnSpc>
                <a:spcPct val="150000"/>
              </a:lnSpc>
              <a:buSzPct val="150000"/>
              <a:buFont typeface="Wingdings" panose="05000000000000000000" pitchFamily="2" charset="2"/>
              <a:buChar char="ü"/>
              <a:defRPr/>
            </a:pPr>
            <a:r>
              <a:rPr lang="en-US" sz="1000" b="1" dirty="0">
                <a:solidFill>
                  <a:schemeClr val="accent1">
                    <a:lumMod val="75000"/>
                  </a:schemeClr>
                </a:solidFill>
                <a:latin typeface="+mj-lt"/>
              </a:rPr>
              <a:t>Resource Management</a:t>
            </a:r>
          </a:p>
          <a:p>
            <a:pPr marL="471488" lvl="1" indent="-128588">
              <a:lnSpc>
                <a:spcPct val="150000"/>
              </a:lnSpc>
              <a:buSzPct val="150000"/>
              <a:buFont typeface="Arial" panose="020B0604020202020204" pitchFamily="34" charset="0"/>
              <a:buChar char="•"/>
              <a:defRPr/>
            </a:pPr>
            <a:r>
              <a:rPr lang="en-US" sz="825" dirty="0">
                <a:solidFill>
                  <a:schemeClr val="tx1">
                    <a:lumMod val="65000"/>
                    <a:lumOff val="35000"/>
                  </a:schemeClr>
                </a:solidFill>
                <a:latin typeface="+mj-lt"/>
              </a:rPr>
              <a:t>Manage all the field service resources and availability including requirements and tools</a:t>
            </a:r>
          </a:p>
          <a:p>
            <a:pPr lvl="1">
              <a:lnSpc>
                <a:spcPct val="150000"/>
              </a:lnSpc>
              <a:spcBef>
                <a:spcPct val="0"/>
              </a:spcBef>
              <a:buSzPct val="150000"/>
              <a:defRPr/>
            </a:pPr>
            <a:endParaRPr lang="en-US" sz="825" dirty="0">
              <a:solidFill>
                <a:schemeClr val="tx1">
                  <a:lumMod val="65000"/>
                  <a:lumOff val="35000"/>
                </a:schemeClr>
              </a:solidFill>
              <a:latin typeface="+mj-lt"/>
            </a:endParaRPr>
          </a:p>
          <a:p>
            <a:pPr marL="128588" indent="-128588">
              <a:lnSpc>
                <a:spcPct val="150000"/>
              </a:lnSpc>
              <a:buSzPct val="150000"/>
              <a:buFont typeface="Wingdings" panose="05000000000000000000" pitchFamily="2" charset="2"/>
              <a:buChar char="ü"/>
              <a:defRPr/>
            </a:pPr>
            <a:r>
              <a:rPr lang="en-US" sz="1000" b="1" dirty="0">
                <a:solidFill>
                  <a:schemeClr val="accent1">
                    <a:lumMod val="75000"/>
                  </a:schemeClr>
                </a:solidFill>
              </a:rPr>
              <a:t>Inventory managements</a:t>
            </a:r>
          </a:p>
          <a:p>
            <a:pPr marL="471488" lvl="1" indent="-128588">
              <a:lnSpc>
                <a:spcPct val="150000"/>
              </a:lnSpc>
              <a:buSzPct val="150000"/>
              <a:buFont typeface="Arial" panose="020B0604020202020204" pitchFamily="34" charset="0"/>
              <a:buChar char="•"/>
              <a:defRPr/>
            </a:pPr>
            <a:r>
              <a:rPr lang="en-US" sz="825" dirty="0">
                <a:solidFill>
                  <a:schemeClr val="tx1">
                    <a:lumMod val="65000"/>
                    <a:lumOff val="35000"/>
                  </a:schemeClr>
                </a:solidFill>
              </a:rPr>
              <a:t>Manage both truck and warehouse inventory</a:t>
            </a:r>
          </a:p>
          <a:p>
            <a:pPr marL="471488" lvl="1" indent="-128588">
              <a:lnSpc>
                <a:spcPct val="150000"/>
              </a:lnSpc>
              <a:buSzPct val="150000"/>
              <a:buFont typeface="Arial" panose="020B0604020202020204" pitchFamily="34" charset="0"/>
              <a:buChar char="•"/>
              <a:defRPr/>
            </a:pPr>
            <a:endParaRPr lang="en-US" sz="825" dirty="0">
              <a:solidFill>
                <a:schemeClr val="tx1">
                  <a:lumMod val="65000"/>
                  <a:lumOff val="35000"/>
                </a:schemeClr>
              </a:solidFill>
            </a:endParaRPr>
          </a:p>
          <a:p>
            <a:pPr marL="128588" indent="-128588">
              <a:lnSpc>
                <a:spcPct val="150000"/>
              </a:lnSpc>
              <a:buSzPct val="150000"/>
              <a:buFont typeface="Wingdings" panose="05000000000000000000" pitchFamily="2" charset="2"/>
              <a:buChar char="ü"/>
              <a:defRPr/>
            </a:pPr>
            <a:r>
              <a:rPr lang="en-US" sz="1000" b="1" dirty="0">
                <a:solidFill>
                  <a:schemeClr val="accent1">
                    <a:lumMod val="75000"/>
                  </a:schemeClr>
                </a:solidFill>
              </a:rPr>
              <a:t>Contracts and SLA’s</a:t>
            </a:r>
          </a:p>
          <a:p>
            <a:pPr marL="471488" lvl="1" indent="-128588">
              <a:lnSpc>
                <a:spcPct val="150000"/>
              </a:lnSpc>
              <a:buSzPct val="150000"/>
              <a:buFont typeface="Arial" panose="020B0604020202020204" pitchFamily="34" charset="0"/>
              <a:buChar char="•"/>
              <a:defRPr/>
            </a:pPr>
            <a:r>
              <a:rPr lang="en-US" sz="825" dirty="0">
                <a:solidFill>
                  <a:schemeClr val="tx1">
                    <a:lumMod val="65000"/>
                    <a:lumOff val="35000"/>
                  </a:schemeClr>
                </a:solidFill>
              </a:rPr>
              <a:t>Manage all the customer contracts/ warranty and entitlements</a:t>
            </a:r>
          </a:p>
          <a:p>
            <a:pPr lvl="1">
              <a:lnSpc>
                <a:spcPct val="150000"/>
              </a:lnSpc>
              <a:spcBef>
                <a:spcPct val="0"/>
              </a:spcBef>
              <a:buSzPct val="150000"/>
              <a:defRPr/>
            </a:pPr>
            <a:r>
              <a:rPr lang="en-US" sz="1000" dirty="0"/>
              <a:t> </a:t>
            </a:r>
          </a:p>
          <a:p>
            <a:pPr marL="128588" indent="-128588">
              <a:lnSpc>
                <a:spcPct val="150000"/>
              </a:lnSpc>
              <a:buSzPct val="150000"/>
              <a:buFont typeface="Wingdings" panose="05000000000000000000" pitchFamily="2" charset="2"/>
              <a:buChar char="ü"/>
              <a:defRPr/>
            </a:pPr>
            <a:r>
              <a:rPr lang="en-US" sz="1000" b="1" dirty="0">
                <a:solidFill>
                  <a:schemeClr val="accent1">
                    <a:lumMod val="75000"/>
                  </a:schemeClr>
                </a:solidFill>
              </a:rPr>
              <a:t>Billing</a:t>
            </a:r>
          </a:p>
          <a:p>
            <a:pPr marL="471488" lvl="1" indent="-128588">
              <a:lnSpc>
                <a:spcPct val="150000"/>
              </a:lnSpc>
              <a:buSzPct val="150000"/>
              <a:buFont typeface="Arial" panose="020B0604020202020204" pitchFamily="34" charset="0"/>
              <a:buChar char="•"/>
              <a:defRPr/>
            </a:pPr>
            <a:r>
              <a:rPr lang="en-US" sz="825" dirty="0">
                <a:solidFill>
                  <a:schemeClr val="tx1">
                    <a:lumMod val="65000"/>
                    <a:lumOff val="35000"/>
                  </a:schemeClr>
                </a:solidFill>
              </a:rPr>
              <a:t>Track and invoice customers</a:t>
            </a:r>
          </a:p>
          <a:p>
            <a:pPr lvl="1">
              <a:lnSpc>
                <a:spcPct val="150000"/>
              </a:lnSpc>
              <a:spcBef>
                <a:spcPct val="0"/>
              </a:spcBef>
              <a:buSzPct val="150000"/>
              <a:defRPr/>
            </a:pPr>
            <a:endParaRPr lang="en-US" sz="825" dirty="0">
              <a:solidFill>
                <a:schemeClr val="tx1">
                  <a:lumMod val="65000"/>
                  <a:lumOff val="35000"/>
                </a:schemeClr>
              </a:solidFill>
            </a:endParaRPr>
          </a:p>
          <a:p>
            <a:pPr marL="128588" indent="-128588">
              <a:lnSpc>
                <a:spcPct val="150000"/>
              </a:lnSpc>
              <a:buSzPct val="150000"/>
              <a:buFont typeface="Wingdings" panose="05000000000000000000" pitchFamily="2" charset="2"/>
              <a:buChar char="ü"/>
              <a:defRPr/>
            </a:pPr>
            <a:r>
              <a:rPr lang="en-US" sz="1000" b="1" dirty="0">
                <a:solidFill>
                  <a:schemeClr val="accent1">
                    <a:lumMod val="75000"/>
                  </a:schemeClr>
                </a:solidFill>
              </a:rPr>
              <a:t>GPS Tracking </a:t>
            </a:r>
          </a:p>
          <a:p>
            <a:pPr marL="471488" lvl="1" indent="-128588">
              <a:lnSpc>
                <a:spcPct val="150000"/>
              </a:lnSpc>
              <a:buSzPct val="150000"/>
              <a:buFont typeface="Arial" panose="020B0604020202020204" pitchFamily="34" charset="0"/>
              <a:buChar char="•"/>
              <a:defRPr/>
            </a:pPr>
            <a:r>
              <a:rPr lang="en-US" sz="825" dirty="0">
                <a:solidFill>
                  <a:schemeClr val="tx1">
                    <a:lumMod val="65000"/>
                    <a:lumOff val="35000"/>
                  </a:schemeClr>
                </a:solidFill>
              </a:rPr>
              <a:t>Track technician using live Maps</a:t>
            </a:r>
          </a:p>
          <a:p>
            <a:pPr marL="471488" lvl="1" indent="-128588">
              <a:lnSpc>
                <a:spcPct val="150000"/>
              </a:lnSpc>
              <a:buSzPct val="150000"/>
              <a:buFont typeface="Arial" panose="020B0604020202020204" pitchFamily="34" charset="0"/>
              <a:buChar char="•"/>
              <a:defRPr/>
            </a:pPr>
            <a:endParaRPr lang="en-US" sz="825" dirty="0">
              <a:solidFill>
                <a:schemeClr val="tx1">
                  <a:lumMod val="65000"/>
                  <a:lumOff val="35000"/>
                </a:schemeClr>
              </a:solidFill>
            </a:endParaRPr>
          </a:p>
          <a:p>
            <a:pPr marL="128588" indent="-128588">
              <a:lnSpc>
                <a:spcPct val="150000"/>
              </a:lnSpc>
              <a:buSzPct val="150000"/>
              <a:buFont typeface="Arial" panose="020B0604020202020204" pitchFamily="34" charset="0"/>
              <a:buChar char="•"/>
              <a:defRPr/>
            </a:pPr>
            <a:endParaRPr lang="en-US" sz="825" dirty="0">
              <a:solidFill>
                <a:schemeClr val="tx1">
                  <a:lumMod val="65000"/>
                  <a:lumOff val="35000"/>
                </a:schemeClr>
              </a:solidFill>
            </a:endParaRPr>
          </a:p>
          <a:p>
            <a:pPr marL="471488" lvl="1" indent="-128588">
              <a:lnSpc>
                <a:spcPct val="150000"/>
              </a:lnSpc>
              <a:buSzPct val="150000"/>
              <a:buFont typeface="Arial" panose="020B0604020202020204" pitchFamily="34" charset="0"/>
              <a:buChar char="•"/>
              <a:defRPr/>
            </a:pPr>
            <a:endParaRPr lang="en-US" sz="825" dirty="0">
              <a:solidFill>
                <a:schemeClr val="tx1">
                  <a:lumMod val="65000"/>
                  <a:lumOff val="35000"/>
                </a:schemeClr>
              </a:solidFill>
              <a:latin typeface="+mj-lt"/>
            </a:endParaRPr>
          </a:p>
        </p:txBody>
      </p:sp>
      <p:sp>
        <p:nvSpPr>
          <p:cNvPr id="9" name="Rectangle 8"/>
          <p:cNvSpPr/>
          <p:nvPr/>
        </p:nvSpPr>
        <p:spPr>
          <a:xfrm>
            <a:off x="228600" y="458980"/>
            <a:ext cx="228600" cy="1828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38984" y="133350"/>
            <a:ext cx="3061416" cy="338554"/>
          </a:xfrm>
          <a:prstGeom prst="rect">
            <a:avLst/>
          </a:prstGeom>
          <a:noFill/>
        </p:spPr>
        <p:txBody>
          <a:bodyPr wrap="none" rtlCol="0">
            <a:spAutoFit/>
          </a:bodyPr>
          <a:lstStyle/>
          <a:p>
            <a:r>
              <a:rPr lang="en-US" sz="1600" b="1" dirty="0" smtClean="0">
                <a:cs typeface="Arial" pitchFamily="34" charset="0"/>
              </a:rPr>
              <a:t>CORE FIELD SERVICE CAPABILITIES</a:t>
            </a:r>
            <a:endParaRPr lang="en-US" sz="1600" dirty="0" smtClean="0">
              <a:cs typeface="Arial" pitchFamily="34" charset="0"/>
            </a:endParaRPr>
          </a:p>
        </p:txBody>
      </p:sp>
    </p:spTree>
    <p:extLst>
      <p:ext uri="{BB962C8B-B14F-4D97-AF65-F5344CB8AC3E}">
        <p14:creationId xmlns:p14="http://schemas.microsoft.com/office/powerpoint/2010/main" val="1957611533"/>
      </p:ext>
    </p:extLst>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9" name="Group 208"/>
          <p:cNvGrpSpPr/>
          <p:nvPr/>
        </p:nvGrpSpPr>
        <p:grpSpPr>
          <a:xfrm>
            <a:off x="6778983" y="776701"/>
            <a:ext cx="2176272" cy="1865376"/>
            <a:chOff x="2295129" y="1081417"/>
            <a:chExt cx="2470122" cy="1461273"/>
          </a:xfrm>
        </p:grpSpPr>
        <p:sp>
          <p:nvSpPr>
            <p:cNvPr id="210" name="Rectangle 209"/>
            <p:cNvSpPr/>
            <p:nvPr/>
          </p:nvSpPr>
          <p:spPr>
            <a:xfrm>
              <a:off x="2314339" y="1081417"/>
              <a:ext cx="2450912" cy="1461273"/>
            </a:xfrm>
            <a:prstGeom prst="rect">
              <a:avLst/>
            </a:prstGeom>
            <a:solidFill>
              <a:schemeClr val="bg1"/>
            </a:solid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sp>
          <p:nvSpPr>
            <p:cNvPr id="211" name="Rectangle 51"/>
            <p:cNvSpPr>
              <a:spLocks noChangeArrowheads="1"/>
            </p:cNvSpPr>
            <p:nvPr/>
          </p:nvSpPr>
          <p:spPr bwMode="auto">
            <a:xfrm>
              <a:off x="2295129" y="1623313"/>
              <a:ext cx="2372121" cy="225849"/>
            </a:xfrm>
            <a:prstGeom prst="rect">
              <a:avLst/>
            </a:prstGeom>
            <a:noFill/>
            <a:ln w="9525">
              <a:noFill/>
              <a:miter lim="800000"/>
              <a:headEnd/>
              <a:tailEnd/>
            </a:ln>
          </p:spPr>
          <p:txBody>
            <a:bodyPr wrap="square">
              <a:spAutoFit/>
            </a:bodyPr>
            <a:lstStyle/>
            <a:p>
              <a:pPr marL="171434" lvl="1" indent="-171434">
                <a:defRPr/>
              </a:pPr>
              <a:endParaRPr lang="en-US" sz="1200" dirty="0">
                <a:latin typeface="Calibri" panose="020F0502020204030204" pitchFamily="34" charset="0"/>
                <a:cs typeface="Calibri" panose="020F0502020204030204" pitchFamily="34" charset="0"/>
              </a:endParaRPr>
            </a:p>
          </p:txBody>
        </p:sp>
      </p:grpSp>
      <p:sp>
        <p:nvSpPr>
          <p:cNvPr id="5" name="TextBox 4"/>
          <p:cNvSpPr txBox="1"/>
          <p:nvPr/>
        </p:nvSpPr>
        <p:spPr>
          <a:xfrm>
            <a:off x="200322" y="40042"/>
            <a:ext cx="3728796" cy="338554"/>
          </a:xfrm>
          <a:prstGeom prst="rect">
            <a:avLst/>
          </a:prstGeom>
          <a:noFill/>
        </p:spPr>
        <p:txBody>
          <a:bodyPr wrap="square" rtlCol="0">
            <a:spAutoFit/>
          </a:bodyPr>
          <a:lstStyle/>
          <a:p>
            <a:r>
              <a:rPr lang="en-US" sz="1600" b="1" dirty="0">
                <a:solidFill>
                  <a:srgbClr val="00476C"/>
                </a:solidFill>
                <a:latin typeface="Calibri" panose="020F0502020204030204" pitchFamily="34" charset="0"/>
                <a:cs typeface="Calibri" panose="020F0502020204030204" pitchFamily="34" charset="0"/>
              </a:rPr>
              <a:t>Key Functionalities</a:t>
            </a:r>
            <a:endParaRPr lang="en-US" sz="1600" b="1" dirty="0">
              <a:solidFill>
                <a:srgbClr val="E20000"/>
              </a:solidFill>
              <a:latin typeface="Calibri" panose="020F0502020204030204" pitchFamily="34" charset="0"/>
              <a:cs typeface="Calibri" panose="020F0502020204030204" pitchFamily="34" charset="0"/>
            </a:endParaRPr>
          </a:p>
        </p:txBody>
      </p:sp>
      <p:sp>
        <p:nvSpPr>
          <p:cNvPr id="189" name="Rectangle 188"/>
          <p:cNvSpPr/>
          <p:nvPr/>
        </p:nvSpPr>
        <p:spPr>
          <a:xfrm>
            <a:off x="63842" y="777090"/>
            <a:ext cx="2173823" cy="1865376"/>
          </a:xfrm>
          <a:prstGeom prst="rect">
            <a:avLst/>
          </a:prstGeom>
          <a:solidFill>
            <a:schemeClr val="bg1"/>
          </a:solid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sp>
        <p:nvSpPr>
          <p:cNvPr id="193" name="TextBox 192"/>
          <p:cNvSpPr txBox="1"/>
          <p:nvPr/>
        </p:nvSpPr>
        <p:spPr>
          <a:xfrm>
            <a:off x="84736" y="854687"/>
            <a:ext cx="2152929" cy="307777"/>
          </a:xfrm>
          <a:prstGeom prst="rect">
            <a:avLst/>
          </a:prstGeom>
          <a:noFill/>
        </p:spPr>
        <p:txBody>
          <a:bodyPr wrap="square" rtlCol="0">
            <a:spAutoFit/>
          </a:bodyPr>
          <a:lstStyle/>
          <a:p>
            <a:pPr algn="ctr">
              <a:defRPr/>
            </a:pPr>
            <a:r>
              <a:rPr lang="en-US" sz="1400" b="1" dirty="0">
                <a:solidFill>
                  <a:srgbClr val="1F5F8D"/>
                </a:solidFill>
                <a:latin typeface="Calibri" panose="020F0502020204030204" pitchFamily="34" charset="0"/>
                <a:cs typeface="Calibri" panose="020F0502020204030204" pitchFamily="34" charset="0"/>
              </a:rPr>
              <a:t>Customer/Site Mgmt.</a:t>
            </a:r>
            <a:endParaRPr lang="en-US" sz="1400" b="1" u="sng" dirty="0">
              <a:solidFill>
                <a:srgbClr val="1F5F8D"/>
              </a:solidFill>
              <a:latin typeface="Calibri" panose="020F0502020204030204" pitchFamily="34" charset="0"/>
              <a:cs typeface="Calibri" panose="020F0502020204030204" pitchFamily="34" charset="0"/>
            </a:endParaRPr>
          </a:p>
        </p:txBody>
      </p:sp>
      <p:sp>
        <p:nvSpPr>
          <p:cNvPr id="194" name="Rectangle 14"/>
          <p:cNvSpPr>
            <a:spLocks noChangeArrowheads="1"/>
          </p:cNvSpPr>
          <p:nvPr/>
        </p:nvSpPr>
        <p:spPr bwMode="auto">
          <a:xfrm>
            <a:off x="80035" y="1125371"/>
            <a:ext cx="2161486" cy="1615827"/>
          </a:xfrm>
          <a:prstGeom prst="rect">
            <a:avLst/>
          </a:prstGeom>
          <a:noFill/>
          <a:ln w="9525">
            <a:noFill/>
            <a:miter lim="800000"/>
            <a:headEnd/>
            <a:tailEnd/>
          </a:ln>
        </p:spPr>
        <p:txBody>
          <a:bodyPr wrap="square">
            <a:spAutoFit/>
          </a:bodyPr>
          <a:lstStyle/>
          <a:p>
            <a:pPr marL="171434" lvl="1" indent="-171434">
              <a:buFont typeface="Wingdings" pitchFamily="2" charset="2"/>
              <a:buChar char="§"/>
              <a:defRPr/>
            </a:pPr>
            <a:r>
              <a:rPr lang="en-US" sz="900" dirty="0" smtClean="0">
                <a:latin typeface="Calibri" panose="020F0502020204030204" pitchFamily="34" charset="0"/>
                <a:cs typeface="Calibri" panose="020F0502020204030204" pitchFamily="34" charset="0"/>
              </a:rPr>
              <a:t>Multiple site addresses &amp; contacts</a:t>
            </a:r>
          </a:p>
          <a:p>
            <a:pPr marL="171434" lvl="1" indent="-171434">
              <a:buFont typeface="Wingdings" pitchFamily="2" charset="2"/>
              <a:buChar char="§"/>
              <a:defRPr/>
            </a:pPr>
            <a:r>
              <a:rPr lang="en-US" sz="900" dirty="0" smtClean="0">
                <a:latin typeface="Calibri" panose="020F0502020204030204" pitchFamily="34" charset="0"/>
                <a:cs typeface="Calibri" panose="020F0502020204030204" pitchFamily="34" charset="0"/>
              </a:rPr>
              <a:t>Business, Consumer / Residential Site</a:t>
            </a:r>
          </a:p>
          <a:p>
            <a:pPr marL="171434" lvl="1" indent="-171434">
              <a:buFont typeface="Wingdings" pitchFamily="2" charset="2"/>
              <a:buChar char="§"/>
              <a:defRPr/>
            </a:pPr>
            <a:r>
              <a:rPr lang="en-US" sz="900" dirty="0" smtClean="0">
                <a:latin typeface="Calibri" panose="020F0502020204030204" pitchFamily="34" charset="0"/>
                <a:cs typeface="Calibri" panose="020F0502020204030204" pitchFamily="34" charset="0"/>
              </a:rPr>
              <a:t>Site On Premise Equipment / Node details</a:t>
            </a:r>
          </a:p>
          <a:p>
            <a:pPr marL="171434" lvl="1" indent="-171434">
              <a:buFont typeface="Wingdings" pitchFamily="2" charset="2"/>
              <a:buChar char="§"/>
              <a:defRPr/>
            </a:pPr>
            <a:r>
              <a:rPr lang="en-US" sz="900" dirty="0" smtClean="0">
                <a:latin typeface="Calibri" panose="020F0502020204030204" pitchFamily="34" charset="0"/>
                <a:cs typeface="Calibri" panose="020F0502020204030204" pitchFamily="34" charset="0"/>
              </a:rPr>
              <a:t>PM Schedules</a:t>
            </a:r>
          </a:p>
          <a:p>
            <a:pPr marL="171434" lvl="1" indent="-171434">
              <a:buFont typeface="Wingdings" pitchFamily="2" charset="2"/>
              <a:buChar char="§"/>
              <a:defRPr/>
            </a:pPr>
            <a:r>
              <a:rPr lang="en-US" sz="900" dirty="0" smtClean="0">
                <a:latin typeface="Calibri" panose="020F0502020204030204" pitchFamily="34" charset="0"/>
                <a:cs typeface="Calibri" panose="020F0502020204030204" pitchFamily="34" charset="0"/>
              </a:rPr>
              <a:t>Track Recent Order History</a:t>
            </a:r>
          </a:p>
          <a:p>
            <a:pPr marL="171434" lvl="1" indent="-171434">
              <a:buFont typeface="Wingdings" pitchFamily="2" charset="2"/>
              <a:buChar char="§"/>
              <a:defRPr/>
            </a:pPr>
            <a:r>
              <a:rPr lang="en-US" sz="900" dirty="0" smtClean="0">
                <a:latin typeface="Calibri" panose="020F0502020204030204" pitchFamily="34" charset="0"/>
                <a:cs typeface="Calibri" panose="020F0502020204030204" pitchFamily="34" charset="0"/>
              </a:rPr>
              <a:t>Tech Preference &amp; Blocking</a:t>
            </a:r>
          </a:p>
          <a:p>
            <a:pPr marL="171434" lvl="1" indent="-171434">
              <a:buFont typeface="Wingdings" pitchFamily="2" charset="2"/>
              <a:buChar char="§"/>
              <a:defRPr/>
            </a:pPr>
            <a:r>
              <a:rPr lang="en-US" sz="900" dirty="0" smtClean="0">
                <a:latin typeface="Calibri" panose="020F0502020204030204" pitchFamily="34" charset="0"/>
                <a:cs typeface="Calibri" panose="020F0502020204030204" pitchFamily="34" charset="0"/>
              </a:rPr>
              <a:t>Auto Coordinator Assignment</a:t>
            </a:r>
          </a:p>
          <a:p>
            <a:pPr marL="171434" lvl="1" indent="-171434">
              <a:buFont typeface="Wingdings" pitchFamily="2" charset="2"/>
              <a:buChar char="§"/>
              <a:defRPr/>
            </a:pPr>
            <a:r>
              <a:rPr lang="en-US" sz="900" dirty="0" smtClean="0">
                <a:latin typeface="Calibri" panose="020F0502020204030204" pitchFamily="34" charset="0"/>
                <a:cs typeface="Calibri" panose="020F0502020204030204" pitchFamily="34" charset="0"/>
              </a:rPr>
              <a:t>Customer/Site </a:t>
            </a:r>
            <a:r>
              <a:rPr lang="en-US" sz="900" dirty="0">
                <a:latin typeface="Calibri" panose="020F0502020204030204" pitchFamily="34" charset="0"/>
                <a:cs typeface="Calibri" panose="020F0502020204030204" pitchFamily="34" charset="0"/>
              </a:rPr>
              <a:t>Profile </a:t>
            </a:r>
            <a:r>
              <a:rPr lang="en-US" sz="900" dirty="0" smtClean="0">
                <a:latin typeface="Calibri" panose="020F0502020204030204" pitchFamily="34" charset="0"/>
                <a:cs typeface="Calibri" panose="020F0502020204030204" pitchFamily="34" charset="0"/>
              </a:rPr>
              <a:t>Photo</a:t>
            </a:r>
          </a:p>
          <a:p>
            <a:pPr marL="171434" lvl="1" indent="-171434">
              <a:buFont typeface="Wingdings" pitchFamily="2" charset="2"/>
              <a:buChar char="§"/>
              <a:defRPr/>
            </a:pPr>
            <a:r>
              <a:rPr lang="en-US" sz="900" dirty="0" smtClean="0">
                <a:latin typeface="Calibri" panose="020F0502020204030204" pitchFamily="34" charset="0"/>
                <a:cs typeface="Calibri" panose="020F0502020204030204" pitchFamily="34" charset="0"/>
              </a:rPr>
              <a:t>Customer/Site </a:t>
            </a:r>
            <a:r>
              <a:rPr lang="en-US" sz="900" dirty="0">
                <a:latin typeface="Calibri" panose="020F0502020204030204" pitchFamily="34" charset="0"/>
                <a:cs typeface="Calibri" panose="020F0502020204030204" pitchFamily="34" charset="0"/>
              </a:rPr>
              <a:t>Business Hours</a:t>
            </a:r>
          </a:p>
          <a:p>
            <a:pPr marL="0" lvl="1">
              <a:defRPr/>
            </a:pPr>
            <a:endParaRPr lang="en-US" sz="900" dirty="0">
              <a:latin typeface="Calibri" panose="020F0502020204030204" pitchFamily="34" charset="0"/>
              <a:cs typeface="Calibri" panose="020F0502020204030204" pitchFamily="34" charset="0"/>
            </a:endParaRPr>
          </a:p>
        </p:txBody>
      </p:sp>
      <p:grpSp>
        <p:nvGrpSpPr>
          <p:cNvPr id="201" name="Group 200"/>
          <p:cNvGrpSpPr/>
          <p:nvPr/>
        </p:nvGrpSpPr>
        <p:grpSpPr>
          <a:xfrm>
            <a:off x="4551854" y="777330"/>
            <a:ext cx="2176272" cy="1863505"/>
            <a:chOff x="2295129" y="1081417"/>
            <a:chExt cx="2381646" cy="1777850"/>
          </a:xfrm>
        </p:grpSpPr>
        <p:sp>
          <p:nvSpPr>
            <p:cNvPr id="202" name="Rectangle 201"/>
            <p:cNvSpPr/>
            <p:nvPr/>
          </p:nvSpPr>
          <p:spPr>
            <a:xfrm>
              <a:off x="2314340" y="1081417"/>
              <a:ext cx="2362435" cy="1777850"/>
            </a:xfrm>
            <a:prstGeom prst="rect">
              <a:avLst/>
            </a:prstGeom>
            <a:solidFill>
              <a:schemeClr val="bg1"/>
            </a:solid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sp>
          <p:nvSpPr>
            <p:cNvPr id="203" name="Rectangle 51"/>
            <p:cNvSpPr>
              <a:spLocks noChangeArrowheads="1"/>
            </p:cNvSpPr>
            <p:nvPr/>
          </p:nvSpPr>
          <p:spPr bwMode="auto">
            <a:xfrm>
              <a:off x="2295129" y="1623313"/>
              <a:ext cx="2372120" cy="264267"/>
            </a:xfrm>
            <a:prstGeom prst="rect">
              <a:avLst/>
            </a:prstGeom>
            <a:noFill/>
            <a:ln w="9525">
              <a:noFill/>
              <a:miter lim="800000"/>
              <a:headEnd/>
              <a:tailEnd/>
            </a:ln>
          </p:spPr>
          <p:txBody>
            <a:bodyPr wrap="square">
              <a:spAutoFit/>
            </a:bodyPr>
            <a:lstStyle/>
            <a:p>
              <a:pPr marL="171434" lvl="1" indent="-171434">
                <a:defRPr/>
              </a:pPr>
              <a:endParaRPr lang="en-US" sz="1200" dirty="0">
                <a:latin typeface="Calibri" panose="020F0502020204030204" pitchFamily="34" charset="0"/>
                <a:cs typeface="Calibri" panose="020F0502020204030204" pitchFamily="34" charset="0"/>
              </a:endParaRPr>
            </a:p>
          </p:txBody>
        </p:sp>
      </p:grpSp>
      <p:sp>
        <p:nvSpPr>
          <p:cNvPr id="207" name="TextBox 206"/>
          <p:cNvSpPr txBox="1"/>
          <p:nvPr/>
        </p:nvSpPr>
        <p:spPr>
          <a:xfrm>
            <a:off x="4602045" y="863775"/>
            <a:ext cx="2110185" cy="307777"/>
          </a:xfrm>
          <a:prstGeom prst="rect">
            <a:avLst/>
          </a:prstGeom>
          <a:noFill/>
        </p:spPr>
        <p:txBody>
          <a:bodyPr wrap="square" rtlCol="0">
            <a:spAutoFit/>
          </a:bodyPr>
          <a:lstStyle/>
          <a:p>
            <a:pPr algn="ctr">
              <a:defRPr/>
            </a:pPr>
            <a:r>
              <a:rPr lang="en-US" sz="1400" b="1" dirty="0" smtClean="0">
                <a:solidFill>
                  <a:srgbClr val="1F5F8D"/>
                </a:solidFill>
                <a:latin typeface="Calibri" panose="020F0502020204030204" pitchFamily="34" charset="0"/>
                <a:cs typeface="Calibri" panose="020F0502020204030204" pitchFamily="34" charset="0"/>
              </a:rPr>
              <a:t>Work Order </a:t>
            </a:r>
            <a:r>
              <a:rPr lang="en-US" sz="1400" b="1" dirty="0">
                <a:solidFill>
                  <a:srgbClr val="1F5F8D"/>
                </a:solidFill>
                <a:latin typeface="Calibri" panose="020F0502020204030204" pitchFamily="34" charset="0"/>
                <a:cs typeface="Calibri" panose="020F0502020204030204" pitchFamily="34" charset="0"/>
              </a:rPr>
              <a:t>Mgmt.</a:t>
            </a:r>
            <a:endParaRPr lang="en-US" sz="1400" b="1" u="sng" dirty="0">
              <a:solidFill>
                <a:srgbClr val="1F5F8D"/>
              </a:solidFill>
              <a:latin typeface="Calibri" panose="020F0502020204030204" pitchFamily="34" charset="0"/>
              <a:cs typeface="Calibri" panose="020F0502020204030204" pitchFamily="34" charset="0"/>
            </a:endParaRPr>
          </a:p>
        </p:txBody>
      </p:sp>
      <p:sp>
        <p:nvSpPr>
          <p:cNvPr id="208" name="Rectangle 14"/>
          <p:cNvSpPr>
            <a:spLocks noChangeArrowheads="1"/>
          </p:cNvSpPr>
          <p:nvPr/>
        </p:nvSpPr>
        <p:spPr bwMode="auto">
          <a:xfrm>
            <a:off x="4659603" y="1111577"/>
            <a:ext cx="2101558" cy="1477328"/>
          </a:xfrm>
          <a:prstGeom prst="rect">
            <a:avLst/>
          </a:prstGeom>
          <a:noFill/>
          <a:ln w="9525">
            <a:noFill/>
            <a:miter lim="800000"/>
            <a:headEnd/>
            <a:tailEnd/>
          </a:ln>
        </p:spPr>
        <p:txBody>
          <a:bodyPr wrap="square">
            <a:spAutoFit/>
          </a:bodyPr>
          <a:lstStyle/>
          <a:p>
            <a:pPr marL="171434" lvl="1" indent="-171434">
              <a:buFont typeface="Wingdings" pitchFamily="2" charset="2"/>
              <a:buChar char="§"/>
              <a:defRPr/>
            </a:pPr>
            <a:r>
              <a:rPr lang="en-US" sz="900" dirty="0">
                <a:latin typeface="Calibri" panose="020F0502020204030204" pitchFamily="34" charset="0"/>
                <a:cs typeface="Calibri" panose="020F0502020204030204" pitchFamily="34" charset="0"/>
              </a:rPr>
              <a:t>Create through easy wizard</a:t>
            </a:r>
          </a:p>
          <a:p>
            <a:pPr marL="171434" lvl="1" indent="-171434">
              <a:buFont typeface="Wingdings" pitchFamily="2" charset="2"/>
              <a:buChar char="§"/>
              <a:defRPr/>
            </a:pPr>
            <a:r>
              <a:rPr lang="en-US" sz="900" dirty="0">
                <a:latin typeface="Calibri" panose="020F0502020204030204" pitchFamily="34" charset="0"/>
                <a:cs typeface="Calibri" panose="020F0502020204030204" pitchFamily="34" charset="0"/>
              </a:rPr>
              <a:t>Field </a:t>
            </a:r>
            <a:r>
              <a:rPr lang="en-US" sz="900" dirty="0" err="1">
                <a:latin typeface="Calibri" panose="020F0502020204030204" pitchFamily="34" charset="0"/>
                <a:cs typeface="Calibri" panose="020F0502020204030204" pitchFamily="34" charset="0"/>
              </a:rPr>
              <a:t>Workorder</a:t>
            </a:r>
            <a:r>
              <a:rPr lang="en-US" sz="900" dirty="0">
                <a:latin typeface="Calibri" panose="020F0502020204030204" pitchFamily="34" charset="0"/>
                <a:cs typeface="Calibri" panose="020F0502020204030204" pitchFamily="34" charset="0"/>
              </a:rPr>
              <a:t> Management</a:t>
            </a:r>
          </a:p>
          <a:p>
            <a:pPr marL="171434" lvl="1" indent="-171434">
              <a:buFont typeface="Wingdings" pitchFamily="2" charset="2"/>
              <a:buChar char="§"/>
              <a:defRPr/>
            </a:pPr>
            <a:r>
              <a:rPr lang="en-US" sz="900" dirty="0">
                <a:latin typeface="Calibri" panose="020F0502020204030204" pitchFamily="34" charset="0"/>
                <a:cs typeface="Calibri" panose="020F0502020204030204" pitchFamily="34" charset="0"/>
              </a:rPr>
              <a:t>In-house </a:t>
            </a:r>
            <a:r>
              <a:rPr lang="en-US" sz="900" dirty="0" err="1">
                <a:latin typeface="Calibri" panose="020F0502020204030204" pitchFamily="34" charset="0"/>
                <a:cs typeface="Calibri" panose="020F0502020204030204" pitchFamily="34" charset="0"/>
              </a:rPr>
              <a:t>workorder</a:t>
            </a:r>
            <a:r>
              <a:rPr lang="en-US" sz="900" dirty="0">
                <a:latin typeface="Calibri" panose="020F0502020204030204" pitchFamily="34" charset="0"/>
                <a:cs typeface="Calibri" panose="020F0502020204030204" pitchFamily="34" charset="0"/>
              </a:rPr>
              <a:t> Management</a:t>
            </a:r>
          </a:p>
          <a:p>
            <a:pPr marL="171434" lvl="1" indent="-171434">
              <a:buFont typeface="Wingdings" pitchFamily="2" charset="2"/>
              <a:buChar char="§"/>
              <a:defRPr/>
            </a:pPr>
            <a:r>
              <a:rPr lang="en-US" sz="900" dirty="0">
                <a:latin typeface="Calibri" panose="020F0502020204030204" pitchFamily="34" charset="0"/>
                <a:cs typeface="Calibri" panose="020F0502020204030204" pitchFamily="34" charset="0"/>
              </a:rPr>
              <a:t>Multiple jobs with different technicians and timing</a:t>
            </a:r>
          </a:p>
          <a:p>
            <a:pPr marL="171434" lvl="1" indent="-171434">
              <a:buFont typeface="Wingdings" pitchFamily="2" charset="2"/>
              <a:buChar char="§"/>
              <a:defRPr/>
            </a:pPr>
            <a:r>
              <a:rPr lang="en-US" sz="900" dirty="0">
                <a:latin typeface="Calibri" panose="020F0502020204030204" pitchFamily="34" charset="0"/>
                <a:cs typeface="Calibri" panose="020F0502020204030204" pitchFamily="34" charset="0"/>
              </a:rPr>
              <a:t>Automatic scheduling</a:t>
            </a:r>
          </a:p>
          <a:p>
            <a:pPr marL="171434" lvl="1" indent="-171434">
              <a:buFont typeface="Wingdings" pitchFamily="2" charset="2"/>
              <a:buChar char="§"/>
              <a:defRPr/>
            </a:pPr>
            <a:r>
              <a:rPr lang="en-US" sz="900" dirty="0">
                <a:latin typeface="Calibri" panose="020F0502020204030204" pitchFamily="34" charset="0"/>
                <a:cs typeface="Calibri" panose="020F0502020204030204" pitchFamily="34" charset="0"/>
              </a:rPr>
              <a:t>Manual scheduling</a:t>
            </a:r>
          </a:p>
          <a:p>
            <a:pPr marL="171434" lvl="1" indent="-171434">
              <a:buFont typeface="Wingdings" pitchFamily="2" charset="2"/>
              <a:buChar char="§"/>
              <a:defRPr/>
            </a:pPr>
            <a:r>
              <a:rPr lang="en-US" sz="900" dirty="0">
                <a:latin typeface="Calibri" panose="020F0502020204030204" pitchFamily="34" charset="0"/>
                <a:cs typeface="Calibri" panose="020F0502020204030204" pitchFamily="34" charset="0"/>
              </a:rPr>
              <a:t>Parts Request</a:t>
            </a:r>
          </a:p>
          <a:p>
            <a:pPr marL="171434" lvl="1" indent="-171434">
              <a:buFont typeface="Wingdings" pitchFamily="2" charset="2"/>
              <a:buChar char="§"/>
              <a:defRPr/>
            </a:pPr>
            <a:r>
              <a:rPr lang="en-US" sz="900" dirty="0">
                <a:latin typeface="Calibri" panose="020F0502020204030204" pitchFamily="34" charset="0"/>
                <a:cs typeface="Calibri" panose="020F0502020204030204" pitchFamily="34" charset="0"/>
              </a:rPr>
              <a:t>Capture Equipment details</a:t>
            </a:r>
          </a:p>
          <a:p>
            <a:pPr marL="171434" lvl="1" indent="-171434">
              <a:buFont typeface="Wingdings" pitchFamily="2" charset="2"/>
              <a:buChar char="§"/>
              <a:defRPr/>
            </a:pPr>
            <a:r>
              <a:rPr lang="en-US" sz="900" dirty="0">
                <a:latin typeface="Calibri" panose="020F0502020204030204" pitchFamily="34" charset="0"/>
                <a:cs typeface="Calibri" panose="020F0502020204030204" pitchFamily="34" charset="0"/>
              </a:rPr>
              <a:t>View Audit SMS &amp; Email Log</a:t>
            </a:r>
          </a:p>
        </p:txBody>
      </p:sp>
      <p:sp>
        <p:nvSpPr>
          <p:cNvPr id="215" name="TextBox 214"/>
          <p:cNvSpPr txBox="1"/>
          <p:nvPr/>
        </p:nvSpPr>
        <p:spPr>
          <a:xfrm>
            <a:off x="6800219" y="853096"/>
            <a:ext cx="2098502" cy="307777"/>
          </a:xfrm>
          <a:prstGeom prst="rect">
            <a:avLst/>
          </a:prstGeom>
          <a:noFill/>
        </p:spPr>
        <p:txBody>
          <a:bodyPr wrap="square" rtlCol="0">
            <a:spAutoFit/>
          </a:bodyPr>
          <a:lstStyle/>
          <a:p>
            <a:pPr algn="ctr">
              <a:defRPr/>
            </a:pPr>
            <a:r>
              <a:rPr lang="en-US" sz="1400" b="1" dirty="0">
                <a:solidFill>
                  <a:srgbClr val="1F5F8D"/>
                </a:solidFill>
                <a:latin typeface="Calibri" panose="020F0502020204030204" pitchFamily="34" charset="0"/>
                <a:cs typeface="Calibri" panose="020F0502020204030204" pitchFamily="34" charset="0"/>
              </a:rPr>
              <a:t>Preventive Maintenance</a:t>
            </a:r>
            <a:endParaRPr lang="en-US" sz="1400" b="1" u="sng" dirty="0">
              <a:solidFill>
                <a:srgbClr val="1F5F8D"/>
              </a:solidFill>
              <a:latin typeface="Calibri" panose="020F0502020204030204" pitchFamily="34" charset="0"/>
              <a:cs typeface="Calibri" panose="020F0502020204030204" pitchFamily="34" charset="0"/>
            </a:endParaRPr>
          </a:p>
        </p:txBody>
      </p:sp>
      <p:sp>
        <p:nvSpPr>
          <p:cNvPr id="216" name="Rectangle 14"/>
          <p:cNvSpPr>
            <a:spLocks noChangeArrowheads="1"/>
          </p:cNvSpPr>
          <p:nvPr/>
        </p:nvSpPr>
        <p:spPr bwMode="auto">
          <a:xfrm>
            <a:off x="6812738" y="1092621"/>
            <a:ext cx="2115085" cy="1554272"/>
          </a:xfrm>
          <a:prstGeom prst="rect">
            <a:avLst/>
          </a:prstGeom>
          <a:noFill/>
          <a:ln w="9525">
            <a:noFill/>
            <a:miter lim="800000"/>
            <a:headEnd/>
            <a:tailEnd/>
          </a:ln>
        </p:spPr>
        <p:txBody>
          <a:bodyPr wrap="square">
            <a:spAutoFit/>
          </a:bodyPr>
          <a:lstStyle/>
          <a:p>
            <a:pPr marL="171442" lvl="1" indent="-171442">
              <a:buFont typeface="Wingdings" pitchFamily="2" charset="2"/>
              <a:buChar char="§"/>
              <a:defRPr/>
            </a:pPr>
            <a:r>
              <a:rPr lang="en-US" sz="950" dirty="0">
                <a:latin typeface="Calibri" panose="020F0502020204030204" pitchFamily="34" charset="0"/>
                <a:cs typeface="Calibri" panose="020F0502020204030204" pitchFamily="34" charset="0"/>
              </a:rPr>
              <a:t>Plan the task details for PM </a:t>
            </a:r>
          </a:p>
          <a:p>
            <a:pPr marL="171434" lvl="1" indent="-171434">
              <a:buFont typeface="Wingdings" pitchFamily="2" charset="2"/>
              <a:buChar char="§"/>
              <a:defRPr/>
            </a:pPr>
            <a:r>
              <a:rPr lang="en-US" sz="950" dirty="0">
                <a:latin typeface="Calibri" panose="020F0502020204030204" pitchFamily="34" charset="0"/>
                <a:cs typeface="Calibri" panose="020F0502020204030204" pitchFamily="34" charset="0"/>
              </a:rPr>
              <a:t>Flexible &amp; configurable schedule patterns</a:t>
            </a:r>
          </a:p>
          <a:p>
            <a:pPr marL="171434" lvl="1" indent="-171434">
              <a:buFont typeface="Wingdings" pitchFamily="2" charset="2"/>
              <a:buChar char="§"/>
              <a:defRPr/>
            </a:pPr>
            <a:r>
              <a:rPr lang="en-US" sz="950" dirty="0">
                <a:latin typeface="Calibri" panose="020F0502020204030204" pitchFamily="34" charset="0"/>
                <a:cs typeface="Calibri" panose="020F0502020204030204" pitchFamily="34" charset="0"/>
              </a:rPr>
              <a:t>Auto generation of Work Orders based on Schedule</a:t>
            </a:r>
          </a:p>
          <a:p>
            <a:pPr marL="171434" lvl="1" indent="-171434">
              <a:buFont typeface="Wingdings" pitchFamily="2" charset="2"/>
              <a:buChar char="§"/>
              <a:defRPr/>
            </a:pPr>
            <a:r>
              <a:rPr lang="en-US" sz="950" dirty="0">
                <a:latin typeface="Calibri" panose="020F0502020204030204" pitchFamily="34" charset="0"/>
                <a:cs typeface="Calibri" panose="020F0502020204030204" pitchFamily="34" charset="0"/>
              </a:rPr>
              <a:t>Auto Work Orders creation based on specific conditions</a:t>
            </a:r>
          </a:p>
          <a:p>
            <a:pPr marL="171434" lvl="1" indent="-171434">
              <a:buFont typeface="Wingdings" pitchFamily="2" charset="2"/>
              <a:buChar char="§"/>
              <a:defRPr/>
            </a:pPr>
            <a:r>
              <a:rPr lang="en-US" sz="950" dirty="0">
                <a:latin typeface="Calibri" panose="020F0502020204030204" pitchFamily="34" charset="0"/>
                <a:cs typeface="Calibri" panose="020F0502020204030204" pitchFamily="34" charset="0"/>
              </a:rPr>
              <a:t>View planned maintenance activities for a period</a:t>
            </a:r>
          </a:p>
          <a:p>
            <a:pPr marL="171434" lvl="1" indent="-171434">
              <a:buFont typeface="Wingdings" pitchFamily="2" charset="2"/>
              <a:buChar char="§"/>
              <a:defRPr/>
            </a:pPr>
            <a:r>
              <a:rPr lang="en-US" sz="950" dirty="0">
                <a:latin typeface="Calibri" panose="020F0502020204030204" pitchFamily="34" charset="0"/>
                <a:cs typeface="Calibri" panose="020F0502020204030204" pitchFamily="34" charset="0"/>
              </a:rPr>
              <a:t>Alert people when job is due</a:t>
            </a:r>
          </a:p>
        </p:txBody>
      </p:sp>
      <p:sp>
        <p:nvSpPr>
          <p:cNvPr id="217" name="Rectangle 216"/>
          <p:cNvSpPr/>
          <p:nvPr/>
        </p:nvSpPr>
        <p:spPr>
          <a:xfrm>
            <a:off x="54334" y="3007728"/>
            <a:ext cx="2176272" cy="1865376"/>
          </a:xfrm>
          <a:prstGeom prst="rect">
            <a:avLst/>
          </a:prstGeom>
          <a:solidFill>
            <a:schemeClr val="bg1"/>
          </a:solid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grpSp>
        <p:nvGrpSpPr>
          <p:cNvPr id="11" name="Group 10"/>
          <p:cNvGrpSpPr/>
          <p:nvPr/>
        </p:nvGrpSpPr>
        <p:grpSpPr>
          <a:xfrm>
            <a:off x="742016" y="2698919"/>
            <a:ext cx="531693" cy="436411"/>
            <a:chOff x="1028040" y="2900567"/>
            <a:chExt cx="736965" cy="651222"/>
          </a:xfrm>
        </p:grpSpPr>
        <p:sp>
          <p:nvSpPr>
            <p:cNvPr id="219" name="Oval 218"/>
            <p:cNvSpPr/>
            <p:nvPr/>
          </p:nvSpPr>
          <p:spPr>
            <a:xfrm>
              <a:off x="1028040" y="2950835"/>
              <a:ext cx="736965" cy="600954"/>
            </a:xfrm>
            <a:prstGeom prst="ellipse">
              <a:avLst/>
            </a:prstGeom>
            <a:solidFill>
              <a:schemeClr val="bg1"/>
            </a:solidFill>
            <a:ln w="19050">
              <a:no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sp>
          <p:nvSpPr>
            <p:cNvPr id="220" name="Oval 219"/>
            <p:cNvSpPr/>
            <p:nvPr/>
          </p:nvSpPr>
          <p:spPr>
            <a:xfrm>
              <a:off x="1118020" y="2900567"/>
              <a:ext cx="569763" cy="651222"/>
            </a:xfrm>
            <a:prstGeom prst="ellipse">
              <a:avLst/>
            </a:prstGeom>
            <a:solidFill>
              <a:schemeClr val="bg1"/>
            </a:solidFill>
            <a:ln w="1905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grpSp>
      <p:sp>
        <p:nvSpPr>
          <p:cNvPr id="221" name="TextBox 220"/>
          <p:cNvSpPr txBox="1"/>
          <p:nvPr/>
        </p:nvSpPr>
        <p:spPr>
          <a:xfrm>
            <a:off x="56080" y="3111497"/>
            <a:ext cx="2174526" cy="307777"/>
          </a:xfrm>
          <a:prstGeom prst="rect">
            <a:avLst/>
          </a:prstGeom>
          <a:noFill/>
        </p:spPr>
        <p:txBody>
          <a:bodyPr wrap="square" rtlCol="0">
            <a:spAutoFit/>
          </a:bodyPr>
          <a:lstStyle/>
          <a:p>
            <a:pPr algn="ctr">
              <a:defRPr/>
            </a:pPr>
            <a:r>
              <a:rPr lang="en-US" sz="1400" b="1" dirty="0">
                <a:solidFill>
                  <a:srgbClr val="1F5F8D"/>
                </a:solidFill>
                <a:latin typeface="Calibri" panose="020F0502020204030204" pitchFamily="34" charset="0"/>
                <a:cs typeface="Calibri" panose="020F0502020204030204" pitchFamily="34" charset="0"/>
              </a:rPr>
              <a:t>Scheduling &amp; Dispatch</a:t>
            </a:r>
            <a:endParaRPr lang="en-US" sz="1400" b="1" u="sng" dirty="0">
              <a:solidFill>
                <a:srgbClr val="1F5F8D"/>
              </a:solidFill>
              <a:latin typeface="Calibri" panose="020F0502020204030204" pitchFamily="34" charset="0"/>
              <a:cs typeface="Calibri" panose="020F0502020204030204" pitchFamily="34" charset="0"/>
            </a:endParaRPr>
          </a:p>
        </p:txBody>
      </p:sp>
      <p:sp>
        <p:nvSpPr>
          <p:cNvPr id="222" name="Rectangle 14"/>
          <p:cNvSpPr>
            <a:spLocks noChangeArrowheads="1"/>
          </p:cNvSpPr>
          <p:nvPr/>
        </p:nvSpPr>
        <p:spPr bwMode="auto">
          <a:xfrm>
            <a:off x="80093" y="3375066"/>
            <a:ext cx="2150513" cy="1477328"/>
          </a:xfrm>
          <a:prstGeom prst="rect">
            <a:avLst/>
          </a:prstGeom>
          <a:noFill/>
          <a:ln w="9525">
            <a:noFill/>
            <a:miter lim="800000"/>
            <a:headEnd/>
            <a:tailEnd/>
          </a:ln>
        </p:spPr>
        <p:txBody>
          <a:bodyPr wrap="square">
            <a:spAutoFit/>
          </a:bodyPr>
          <a:lstStyle/>
          <a:p>
            <a:pPr marL="228573" lvl="1" indent="-228573" fontAlgn="base">
              <a:buFont typeface="Wingdings" pitchFamily="2" charset="2"/>
              <a:buChar char="§"/>
              <a:defRPr/>
            </a:pPr>
            <a:r>
              <a:rPr lang="en-IN" sz="900" dirty="0">
                <a:latin typeface="Calibri" panose="020F0502020204030204" pitchFamily="34" charset="0"/>
                <a:cs typeface="Calibri" panose="020F0502020204030204" pitchFamily="34" charset="0"/>
              </a:rPr>
              <a:t>Automatic or Manual Scheduling</a:t>
            </a:r>
          </a:p>
          <a:p>
            <a:pPr marL="228573" lvl="1" indent="-228573" fontAlgn="base">
              <a:buFont typeface="Wingdings" pitchFamily="2" charset="2"/>
              <a:buChar char="§"/>
              <a:defRPr/>
            </a:pPr>
            <a:r>
              <a:rPr lang="en-IN" sz="900" dirty="0">
                <a:latin typeface="Calibri" panose="020F0502020204030204" pitchFamily="34" charset="0"/>
                <a:cs typeface="Calibri" panose="020F0502020204030204" pitchFamily="34" charset="0"/>
              </a:rPr>
              <a:t>Bulk scheduling </a:t>
            </a:r>
          </a:p>
          <a:p>
            <a:pPr marL="228573" lvl="1" indent="-228573" fontAlgn="base">
              <a:buFont typeface="Wingdings" pitchFamily="2" charset="2"/>
              <a:buChar char="§"/>
              <a:defRPr/>
            </a:pPr>
            <a:r>
              <a:rPr lang="en-IN" sz="900" dirty="0">
                <a:latin typeface="Calibri" panose="020F0502020204030204" pitchFamily="34" charset="0"/>
                <a:cs typeface="Calibri" panose="020F0502020204030204" pitchFamily="34" charset="0"/>
              </a:rPr>
              <a:t>Drag &amp; drop – Day/Week/Month</a:t>
            </a:r>
          </a:p>
          <a:p>
            <a:pPr marL="228573" lvl="1" indent="-228573" fontAlgn="base">
              <a:buFont typeface="Wingdings" pitchFamily="2" charset="2"/>
              <a:buChar char="§"/>
              <a:defRPr/>
            </a:pPr>
            <a:r>
              <a:rPr lang="en-IN" sz="900" dirty="0">
                <a:latin typeface="Calibri" panose="020F0502020204030204" pitchFamily="34" charset="0"/>
                <a:cs typeface="Calibri" panose="020F0502020204030204" pitchFamily="34" charset="0"/>
              </a:rPr>
              <a:t>Auto calculate travel time</a:t>
            </a:r>
          </a:p>
          <a:p>
            <a:pPr marL="228573" lvl="1" indent="-228573" fontAlgn="base">
              <a:buFont typeface="Wingdings" pitchFamily="2" charset="2"/>
              <a:buChar char="§"/>
              <a:defRPr/>
            </a:pPr>
            <a:r>
              <a:rPr lang="en-IN" sz="900" dirty="0">
                <a:latin typeface="Calibri" panose="020F0502020204030204" pitchFamily="34" charset="0"/>
                <a:cs typeface="Calibri" panose="020F0502020204030204" pitchFamily="34" charset="0"/>
              </a:rPr>
              <a:t>Multiple Scheduling Parameters</a:t>
            </a:r>
          </a:p>
          <a:p>
            <a:pPr marL="228573" lvl="1" indent="-228573" fontAlgn="base">
              <a:buFont typeface="Wingdings" pitchFamily="2" charset="2"/>
              <a:buChar char="§"/>
              <a:defRPr/>
            </a:pPr>
            <a:r>
              <a:rPr lang="en-IN" sz="900" dirty="0">
                <a:latin typeface="Calibri" panose="020F0502020204030204" pitchFamily="34" charset="0"/>
                <a:cs typeface="Calibri" panose="020F0502020204030204" pitchFamily="34" charset="0"/>
              </a:rPr>
              <a:t>View Jeopardy Jobs</a:t>
            </a:r>
          </a:p>
          <a:p>
            <a:pPr marL="228573" lvl="1" indent="-228573" fontAlgn="base">
              <a:buFont typeface="Wingdings" pitchFamily="2" charset="2"/>
              <a:buChar char="§"/>
              <a:defRPr/>
            </a:pPr>
            <a:r>
              <a:rPr lang="en-IN" sz="900" dirty="0">
                <a:latin typeface="Calibri" panose="020F0502020204030204" pitchFamily="34" charset="0"/>
                <a:cs typeface="Calibri" panose="020F0502020204030204" pitchFamily="34" charset="0"/>
              </a:rPr>
              <a:t>Instant notifications to technician</a:t>
            </a:r>
          </a:p>
          <a:p>
            <a:pPr marL="228573" lvl="1" indent="-228573" fontAlgn="base">
              <a:buFont typeface="Wingdings" pitchFamily="2" charset="2"/>
              <a:buChar char="§"/>
              <a:defRPr/>
            </a:pPr>
            <a:r>
              <a:rPr lang="en-IN" sz="900" dirty="0">
                <a:latin typeface="Calibri" panose="020F0502020204030204" pitchFamily="34" charset="0"/>
                <a:cs typeface="Calibri" panose="020F0502020204030204" pitchFamily="34" charset="0"/>
              </a:rPr>
              <a:t>Reservation</a:t>
            </a:r>
          </a:p>
          <a:p>
            <a:pPr marL="228573" lvl="1" indent="-228573" fontAlgn="base">
              <a:buFont typeface="Wingdings" pitchFamily="2" charset="2"/>
              <a:buChar char="§"/>
              <a:defRPr/>
            </a:pPr>
            <a:r>
              <a:rPr lang="en-IN" sz="900" dirty="0">
                <a:latin typeface="Calibri" panose="020F0502020204030204" pitchFamily="34" charset="0"/>
                <a:cs typeface="Calibri" panose="020F0502020204030204" pitchFamily="34" charset="0"/>
              </a:rPr>
              <a:t>Optimization </a:t>
            </a:r>
          </a:p>
          <a:p>
            <a:pPr marL="228573" lvl="1" indent="-228573" fontAlgn="base">
              <a:buFont typeface="Wingdings" pitchFamily="2" charset="2"/>
              <a:buChar char="§"/>
              <a:defRPr/>
            </a:pPr>
            <a:r>
              <a:rPr lang="en-IN" sz="900" dirty="0">
                <a:latin typeface="Calibri" panose="020F0502020204030204" pitchFamily="34" charset="0"/>
                <a:cs typeface="Calibri" panose="020F0502020204030204" pitchFamily="34" charset="0"/>
              </a:rPr>
              <a:t>Multi Point Destination &amp; Routing</a:t>
            </a:r>
          </a:p>
        </p:txBody>
      </p:sp>
      <p:sp>
        <p:nvSpPr>
          <p:cNvPr id="223" name="Rectangle 222"/>
          <p:cNvSpPr/>
          <p:nvPr/>
        </p:nvSpPr>
        <p:spPr>
          <a:xfrm>
            <a:off x="2330524" y="2992853"/>
            <a:ext cx="2176272" cy="1865376"/>
          </a:xfrm>
          <a:prstGeom prst="rect">
            <a:avLst/>
          </a:prstGeom>
          <a:solidFill>
            <a:schemeClr val="bg1"/>
          </a:solid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grpSp>
        <p:nvGrpSpPr>
          <p:cNvPr id="224" name="Group 223"/>
          <p:cNvGrpSpPr/>
          <p:nvPr/>
        </p:nvGrpSpPr>
        <p:grpSpPr>
          <a:xfrm>
            <a:off x="3160865" y="2670116"/>
            <a:ext cx="631277" cy="530125"/>
            <a:chOff x="2576509" y="1740466"/>
            <a:chExt cx="819150" cy="640608"/>
          </a:xfrm>
        </p:grpSpPr>
        <p:sp>
          <p:nvSpPr>
            <p:cNvPr id="225" name="Oval 224"/>
            <p:cNvSpPr/>
            <p:nvPr/>
          </p:nvSpPr>
          <p:spPr>
            <a:xfrm>
              <a:off x="2576509" y="1771472"/>
              <a:ext cx="819150" cy="609602"/>
            </a:xfrm>
            <a:prstGeom prst="ellipse">
              <a:avLst/>
            </a:prstGeom>
            <a:solidFill>
              <a:schemeClr val="bg1"/>
            </a:solidFill>
            <a:ln w="19050">
              <a:no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sp>
          <p:nvSpPr>
            <p:cNvPr id="226" name="Oval 225"/>
            <p:cNvSpPr/>
            <p:nvPr/>
          </p:nvSpPr>
          <p:spPr>
            <a:xfrm>
              <a:off x="2676525" y="1740466"/>
              <a:ext cx="638175" cy="638171"/>
            </a:xfrm>
            <a:prstGeom prst="ellipse">
              <a:avLst/>
            </a:prstGeom>
            <a:solidFill>
              <a:schemeClr val="bg1"/>
            </a:solidFill>
            <a:ln w="1905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grpSp>
      <p:sp>
        <p:nvSpPr>
          <p:cNvPr id="227" name="TextBox 226"/>
          <p:cNvSpPr txBox="1"/>
          <p:nvPr/>
        </p:nvSpPr>
        <p:spPr>
          <a:xfrm>
            <a:off x="2341840" y="3123700"/>
            <a:ext cx="2182847" cy="307777"/>
          </a:xfrm>
          <a:prstGeom prst="rect">
            <a:avLst/>
          </a:prstGeom>
          <a:noFill/>
        </p:spPr>
        <p:txBody>
          <a:bodyPr wrap="square" rtlCol="0">
            <a:spAutoFit/>
          </a:bodyPr>
          <a:lstStyle/>
          <a:p>
            <a:pPr algn="ctr">
              <a:defRPr/>
            </a:pPr>
            <a:r>
              <a:rPr lang="en-US" sz="1400" b="1" dirty="0">
                <a:solidFill>
                  <a:srgbClr val="1F5F8D"/>
                </a:solidFill>
                <a:latin typeface="Calibri" panose="020F0502020204030204" pitchFamily="34" charset="0"/>
                <a:cs typeface="Calibri" panose="020F0502020204030204" pitchFamily="34" charset="0"/>
              </a:rPr>
              <a:t>Technician Management</a:t>
            </a:r>
            <a:endParaRPr lang="en-US" sz="1400" b="1" u="sng" dirty="0">
              <a:solidFill>
                <a:srgbClr val="1F5F8D"/>
              </a:solidFill>
              <a:latin typeface="Calibri" panose="020F0502020204030204" pitchFamily="34" charset="0"/>
              <a:cs typeface="Calibri" panose="020F0502020204030204" pitchFamily="34" charset="0"/>
            </a:endParaRPr>
          </a:p>
        </p:txBody>
      </p:sp>
      <p:sp>
        <p:nvSpPr>
          <p:cNvPr id="228" name="Rectangle 42"/>
          <p:cNvSpPr>
            <a:spLocks noChangeArrowheads="1"/>
          </p:cNvSpPr>
          <p:nvPr/>
        </p:nvSpPr>
        <p:spPr bwMode="auto">
          <a:xfrm>
            <a:off x="2354260" y="3380438"/>
            <a:ext cx="2135861" cy="1200329"/>
          </a:xfrm>
          <a:prstGeom prst="rect">
            <a:avLst/>
          </a:prstGeom>
          <a:noFill/>
          <a:ln w="9525">
            <a:noFill/>
            <a:miter lim="800000"/>
            <a:headEnd/>
            <a:tailEnd/>
          </a:ln>
        </p:spPr>
        <p:txBody>
          <a:bodyPr wrap="square">
            <a:spAutoFit/>
          </a:bodyPr>
          <a:lstStyle/>
          <a:p>
            <a:pPr marL="228573" lvl="1" indent="-228573" fontAlgn="base">
              <a:buFont typeface="Wingdings" pitchFamily="2" charset="2"/>
              <a:buChar char="§"/>
              <a:defRPr/>
            </a:pPr>
            <a:r>
              <a:rPr lang="en-US" sz="900" dirty="0">
                <a:latin typeface="Calibri" panose="020F0502020204030204" pitchFamily="34" charset="0"/>
                <a:cs typeface="Calibri" panose="020F0502020204030204" pitchFamily="34" charset="0"/>
              </a:rPr>
              <a:t>Availability Calendar</a:t>
            </a:r>
          </a:p>
          <a:p>
            <a:pPr marL="228573" lvl="1" indent="-228573" fontAlgn="base">
              <a:buFont typeface="Wingdings" pitchFamily="2" charset="2"/>
              <a:buChar char="§"/>
              <a:defRPr/>
            </a:pPr>
            <a:r>
              <a:rPr lang="en-US" sz="900" dirty="0">
                <a:latin typeface="Calibri" panose="020F0502020204030204" pitchFamily="34" charset="0"/>
                <a:cs typeface="Calibri" panose="020F0502020204030204" pitchFamily="34" charset="0"/>
              </a:rPr>
              <a:t>Working time and off times in calendar view</a:t>
            </a:r>
          </a:p>
          <a:p>
            <a:pPr marL="228573" lvl="1" indent="-228573" fontAlgn="base">
              <a:buFont typeface="Wingdings" pitchFamily="2" charset="2"/>
              <a:buChar char="§"/>
              <a:defRPr/>
            </a:pPr>
            <a:r>
              <a:rPr lang="en-US" sz="900" dirty="0">
                <a:latin typeface="Calibri" panose="020F0502020204030204" pitchFamily="34" charset="0"/>
                <a:cs typeface="Calibri" panose="020F0502020204030204" pitchFamily="34" charset="0"/>
              </a:rPr>
              <a:t>Technician Skills</a:t>
            </a:r>
          </a:p>
          <a:p>
            <a:pPr marL="228573" lvl="1" indent="-228573" fontAlgn="base">
              <a:buFont typeface="Wingdings" pitchFamily="2" charset="2"/>
              <a:buChar char="§"/>
              <a:defRPr/>
            </a:pPr>
            <a:r>
              <a:rPr lang="en-US" sz="900" dirty="0">
                <a:latin typeface="Calibri" panose="020F0502020204030204" pitchFamily="34" charset="0"/>
                <a:cs typeface="Calibri" panose="020F0502020204030204" pitchFamily="34" charset="0"/>
              </a:rPr>
              <a:t>Technician Certifications</a:t>
            </a:r>
          </a:p>
          <a:p>
            <a:pPr marL="228573" lvl="1" indent="-228573" fontAlgn="base">
              <a:buFont typeface="Wingdings" pitchFamily="2" charset="2"/>
              <a:buChar char="§"/>
              <a:defRPr/>
            </a:pPr>
            <a:r>
              <a:rPr lang="en-US" sz="900" dirty="0">
                <a:latin typeface="Calibri" panose="020F0502020204030204" pitchFamily="34" charset="0"/>
                <a:cs typeface="Calibri" panose="020F0502020204030204" pitchFamily="34" charset="0"/>
              </a:rPr>
              <a:t>Technicians’ working Regions</a:t>
            </a:r>
          </a:p>
          <a:p>
            <a:pPr marL="228573" lvl="1" indent="-228573" fontAlgn="base">
              <a:buFont typeface="Wingdings" pitchFamily="2" charset="2"/>
              <a:buChar char="§"/>
              <a:defRPr/>
            </a:pPr>
            <a:r>
              <a:rPr lang="en-US" sz="900" dirty="0">
                <a:latin typeface="Calibri" panose="020F0502020204030204" pitchFamily="34" charset="0"/>
                <a:cs typeface="Calibri" panose="020F0502020204030204" pitchFamily="34" charset="0"/>
              </a:rPr>
              <a:t>Manage vendor technicians</a:t>
            </a:r>
          </a:p>
          <a:p>
            <a:pPr marL="228573" lvl="1" indent="-228573" fontAlgn="base">
              <a:buFont typeface="Wingdings" pitchFamily="2" charset="2"/>
              <a:buChar char="§"/>
              <a:defRPr/>
            </a:pPr>
            <a:r>
              <a:rPr lang="en-US" sz="900" dirty="0">
                <a:latin typeface="Calibri" panose="020F0502020204030204" pitchFamily="34" charset="0"/>
                <a:cs typeface="Calibri" panose="020F0502020204030204" pitchFamily="34" charset="0"/>
              </a:rPr>
              <a:t>Manage Tech Pricing/ Cost</a:t>
            </a:r>
          </a:p>
        </p:txBody>
      </p:sp>
      <p:sp>
        <p:nvSpPr>
          <p:cNvPr id="229" name="Rectangle 228"/>
          <p:cNvSpPr/>
          <p:nvPr/>
        </p:nvSpPr>
        <p:spPr>
          <a:xfrm>
            <a:off x="4609736" y="2998845"/>
            <a:ext cx="2176272" cy="1866949"/>
          </a:xfrm>
          <a:prstGeom prst="rect">
            <a:avLst/>
          </a:prstGeom>
          <a:solidFill>
            <a:schemeClr val="bg1"/>
          </a:solid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grpSp>
        <p:nvGrpSpPr>
          <p:cNvPr id="230" name="Group 229"/>
          <p:cNvGrpSpPr/>
          <p:nvPr/>
        </p:nvGrpSpPr>
        <p:grpSpPr>
          <a:xfrm>
            <a:off x="5400186" y="2674513"/>
            <a:ext cx="615206" cy="485284"/>
            <a:chOff x="2576509" y="1740466"/>
            <a:chExt cx="819150" cy="640608"/>
          </a:xfrm>
        </p:grpSpPr>
        <p:sp>
          <p:nvSpPr>
            <p:cNvPr id="231" name="Oval 230"/>
            <p:cNvSpPr/>
            <p:nvPr/>
          </p:nvSpPr>
          <p:spPr>
            <a:xfrm>
              <a:off x="2576509" y="1771472"/>
              <a:ext cx="819150" cy="609602"/>
            </a:xfrm>
            <a:prstGeom prst="ellipse">
              <a:avLst/>
            </a:prstGeom>
            <a:solidFill>
              <a:schemeClr val="bg1"/>
            </a:solidFill>
            <a:ln w="19050">
              <a:no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sp>
          <p:nvSpPr>
            <p:cNvPr id="232" name="Oval 231"/>
            <p:cNvSpPr/>
            <p:nvPr/>
          </p:nvSpPr>
          <p:spPr>
            <a:xfrm>
              <a:off x="2676525" y="1740466"/>
              <a:ext cx="638175" cy="638171"/>
            </a:xfrm>
            <a:prstGeom prst="ellipse">
              <a:avLst/>
            </a:prstGeom>
            <a:solidFill>
              <a:schemeClr val="bg1"/>
            </a:solidFill>
            <a:ln w="1905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grpSp>
      <p:sp>
        <p:nvSpPr>
          <p:cNvPr id="233" name="TextBox 232"/>
          <p:cNvSpPr txBox="1"/>
          <p:nvPr/>
        </p:nvSpPr>
        <p:spPr>
          <a:xfrm>
            <a:off x="4610868" y="3120742"/>
            <a:ext cx="2175140" cy="307777"/>
          </a:xfrm>
          <a:prstGeom prst="rect">
            <a:avLst/>
          </a:prstGeom>
          <a:noFill/>
        </p:spPr>
        <p:txBody>
          <a:bodyPr wrap="square" rtlCol="0">
            <a:spAutoFit/>
          </a:bodyPr>
          <a:lstStyle/>
          <a:p>
            <a:pPr algn="ctr">
              <a:defRPr/>
            </a:pPr>
            <a:r>
              <a:rPr lang="en-US" sz="1400" b="1" dirty="0">
                <a:solidFill>
                  <a:srgbClr val="1F5F8D"/>
                </a:solidFill>
                <a:latin typeface="Calibri" panose="020F0502020204030204" pitchFamily="34" charset="0"/>
                <a:cs typeface="Calibri" panose="020F0502020204030204" pitchFamily="34" charset="0"/>
              </a:rPr>
              <a:t>Job Management</a:t>
            </a:r>
            <a:endParaRPr lang="en-US" sz="1400" b="1" u="sng" dirty="0">
              <a:solidFill>
                <a:srgbClr val="1F5F8D"/>
              </a:solidFill>
              <a:latin typeface="Calibri" panose="020F0502020204030204" pitchFamily="34" charset="0"/>
              <a:cs typeface="Calibri" panose="020F0502020204030204" pitchFamily="34" charset="0"/>
            </a:endParaRPr>
          </a:p>
        </p:txBody>
      </p:sp>
      <p:sp>
        <p:nvSpPr>
          <p:cNvPr id="234" name="Rectangle 37"/>
          <p:cNvSpPr>
            <a:spLocks noChangeArrowheads="1"/>
          </p:cNvSpPr>
          <p:nvPr/>
        </p:nvSpPr>
        <p:spPr bwMode="auto">
          <a:xfrm>
            <a:off x="4628759" y="3356574"/>
            <a:ext cx="216859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b="1">
                <a:solidFill>
                  <a:schemeClr val="tx1"/>
                </a:solidFill>
                <a:latin typeface="Arial" pitchFamily="34" charset="0"/>
                <a:cs typeface="Arial" pitchFamily="34" charset="0"/>
              </a:defRPr>
            </a:lvl1pPr>
            <a:lvl2pPr marL="171450" indent="-171450">
              <a:defRPr b="1">
                <a:solidFill>
                  <a:schemeClr val="tx1"/>
                </a:solidFill>
                <a:latin typeface="Arial" pitchFamily="34" charset="0"/>
                <a:cs typeface="Arial" pitchFamily="34" charset="0"/>
              </a:defRPr>
            </a:lvl2pPr>
            <a:lvl3pPr marL="628650" indent="-171450">
              <a:defRPr b="1">
                <a:solidFill>
                  <a:schemeClr val="tx1"/>
                </a:solidFill>
                <a:latin typeface="Arial" pitchFamily="34" charset="0"/>
                <a:cs typeface="Arial" pitchFamily="34" charset="0"/>
              </a:defRPr>
            </a:lvl3pPr>
            <a:lvl4pPr marL="1600200" indent="-228600">
              <a:defRPr b="1">
                <a:solidFill>
                  <a:schemeClr val="tx1"/>
                </a:solidFill>
                <a:latin typeface="Arial" pitchFamily="34" charset="0"/>
                <a:cs typeface="Arial" pitchFamily="34" charset="0"/>
              </a:defRPr>
            </a:lvl4pPr>
            <a:lvl5pPr marL="2057400" indent="-228600">
              <a:defRPr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b="1">
                <a:solidFill>
                  <a:schemeClr val="tx1"/>
                </a:solidFill>
                <a:latin typeface="Arial" pitchFamily="34" charset="0"/>
                <a:cs typeface="Arial" pitchFamily="34" charset="0"/>
              </a:defRPr>
            </a:lvl9pPr>
          </a:lstStyle>
          <a:p>
            <a:pPr marL="171434" lvl="1" indent="-171434" fontAlgn="base">
              <a:buFont typeface="Wingdings" pitchFamily="2" charset="2"/>
              <a:buChar char="§"/>
              <a:defRPr/>
            </a:pPr>
            <a:r>
              <a:rPr lang="en-IN" sz="900" b="0" dirty="0">
                <a:latin typeface="Calibri" panose="020F0502020204030204" pitchFamily="34" charset="0"/>
                <a:cs typeface="Calibri" panose="020F0502020204030204" pitchFamily="34" charset="0"/>
              </a:rPr>
              <a:t>Track Real time Job Status </a:t>
            </a:r>
          </a:p>
          <a:p>
            <a:pPr marL="171434" lvl="1" indent="-171434" fontAlgn="base">
              <a:buFont typeface="Wingdings" pitchFamily="2" charset="2"/>
              <a:buChar char="§"/>
              <a:defRPr/>
            </a:pPr>
            <a:r>
              <a:rPr lang="en-IN" sz="900" b="0" dirty="0">
                <a:latin typeface="Calibri" panose="020F0502020204030204" pitchFamily="34" charset="0"/>
                <a:cs typeface="Calibri" panose="020F0502020204030204" pitchFamily="34" charset="0"/>
              </a:rPr>
              <a:t>Equipment and Spare Parts</a:t>
            </a:r>
          </a:p>
          <a:p>
            <a:pPr marL="171434" lvl="1" indent="-171434" fontAlgn="base">
              <a:buFont typeface="Wingdings" pitchFamily="2" charset="2"/>
              <a:buChar char="§"/>
              <a:defRPr/>
            </a:pPr>
            <a:r>
              <a:rPr lang="en-IN" sz="900" b="0" dirty="0">
                <a:latin typeface="Calibri" panose="020F0502020204030204" pitchFamily="34" charset="0"/>
                <a:cs typeface="Calibri" panose="020F0502020204030204" pitchFamily="34" charset="0"/>
              </a:rPr>
              <a:t>Additional work requests</a:t>
            </a:r>
          </a:p>
          <a:p>
            <a:pPr marL="171434" lvl="1" indent="-171434" fontAlgn="base">
              <a:buFont typeface="Wingdings" pitchFamily="2" charset="2"/>
              <a:buChar char="§"/>
              <a:defRPr/>
            </a:pPr>
            <a:r>
              <a:rPr lang="en-IN" sz="900" b="0" dirty="0">
                <a:latin typeface="Calibri" panose="020F0502020204030204" pitchFamily="34" charset="0"/>
                <a:cs typeface="Calibri" panose="020F0502020204030204" pitchFamily="34" charset="0"/>
              </a:rPr>
              <a:t>Attachments with Gallery View</a:t>
            </a:r>
          </a:p>
          <a:p>
            <a:pPr marL="171434" lvl="1" indent="-171434" fontAlgn="base">
              <a:buFont typeface="Wingdings" pitchFamily="2" charset="2"/>
              <a:buChar char="§"/>
              <a:defRPr/>
            </a:pPr>
            <a:r>
              <a:rPr lang="en-IN" sz="900" b="0" dirty="0">
                <a:latin typeface="Calibri" panose="020F0502020204030204" pitchFamily="34" charset="0"/>
                <a:cs typeface="Calibri" panose="020F0502020204030204" pitchFamily="34" charset="0"/>
              </a:rPr>
              <a:t>Payment information</a:t>
            </a:r>
          </a:p>
          <a:p>
            <a:pPr marL="171434" lvl="1" indent="-171434" fontAlgn="base">
              <a:buFont typeface="Wingdings" pitchFamily="2" charset="2"/>
              <a:buChar char="§"/>
              <a:defRPr/>
            </a:pPr>
            <a:r>
              <a:rPr lang="en-IN" sz="900" b="0" dirty="0">
                <a:latin typeface="Calibri" panose="020F0502020204030204" pitchFamily="34" charset="0"/>
                <a:cs typeface="Calibri" panose="020F0502020204030204" pitchFamily="34" charset="0"/>
              </a:rPr>
              <a:t>Customer signature </a:t>
            </a:r>
          </a:p>
          <a:p>
            <a:pPr marL="171434" lvl="1" indent="-171434" fontAlgn="base">
              <a:buFont typeface="Wingdings" pitchFamily="2" charset="2"/>
              <a:buChar char="§"/>
              <a:defRPr/>
            </a:pPr>
            <a:r>
              <a:rPr lang="en-IN" sz="900" b="0" dirty="0">
                <a:latin typeface="Calibri" panose="020F0502020204030204" pitchFamily="34" charset="0"/>
                <a:cs typeface="Calibri" panose="020F0502020204030204" pitchFamily="34" charset="0"/>
              </a:rPr>
              <a:t>Dynamic Forms</a:t>
            </a:r>
          </a:p>
          <a:p>
            <a:pPr marL="171434" lvl="1" indent="-171434" fontAlgn="base">
              <a:buFont typeface="Wingdings" pitchFamily="2" charset="2"/>
              <a:buChar char="§"/>
              <a:defRPr/>
            </a:pPr>
            <a:r>
              <a:rPr lang="en-US" sz="900" b="0" dirty="0">
                <a:latin typeface="Calibri" panose="020F0502020204030204" pitchFamily="34" charset="0"/>
                <a:cs typeface="Calibri" panose="020F0502020204030204" pitchFamily="34" charset="0"/>
              </a:rPr>
              <a:t>View Audit Log, SMS &amp; Email Log</a:t>
            </a:r>
          </a:p>
          <a:p>
            <a:pPr marL="171434" lvl="1" indent="-171434" fontAlgn="base">
              <a:buFont typeface="Wingdings" pitchFamily="2" charset="2"/>
              <a:buChar char="§"/>
              <a:defRPr/>
            </a:pPr>
            <a:r>
              <a:rPr lang="en-US" sz="900" b="0" dirty="0">
                <a:latin typeface="Calibri" panose="020F0502020204030204" pitchFamily="34" charset="0"/>
                <a:cs typeface="Calibri" panose="020F0502020204030204" pitchFamily="34" charset="0"/>
              </a:rPr>
              <a:t>Job Print &amp; Email (PDF)</a:t>
            </a:r>
          </a:p>
          <a:p>
            <a:pPr marL="171434" lvl="1" indent="-171434" fontAlgn="base">
              <a:buFont typeface="Wingdings" pitchFamily="2" charset="2"/>
              <a:buChar char="§"/>
              <a:defRPr/>
            </a:pPr>
            <a:r>
              <a:rPr lang="en-US" sz="900" b="0" dirty="0">
                <a:latin typeface="Calibri" panose="020F0502020204030204" pitchFamily="34" charset="0"/>
                <a:cs typeface="Calibri" panose="020F0502020204030204" pitchFamily="34" charset="0"/>
              </a:rPr>
              <a:t>Job Report with Photo Attachment</a:t>
            </a:r>
          </a:p>
        </p:txBody>
      </p:sp>
      <p:grpSp>
        <p:nvGrpSpPr>
          <p:cNvPr id="10" name="Group 9"/>
          <p:cNvGrpSpPr/>
          <p:nvPr/>
        </p:nvGrpSpPr>
        <p:grpSpPr>
          <a:xfrm>
            <a:off x="848241" y="443494"/>
            <a:ext cx="563696" cy="474064"/>
            <a:chOff x="848241" y="443494"/>
            <a:chExt cx="685800" cy="543560"/>
          </a:xfrm>
        </p:grpSpPr>
        <p:grpSp>
          <p:nvGrpSpPr>
            <p:cNvPr id="9" name="Group 8"/>
            <p:cNvGrpSpPr/>
            <p:nvPr/>
          </p:nvGrpSpPr>
          <p:grpSpPr>
            <a:xfrm>
              <a:off x="848241" y="443494"/>
              <a:ext cx="685800" cy="543560"/>
              <a:chOff x="848241" y="443494"/>
              <a:chExt cx="685800" cy="543560"/>
            </a:xfrm>
          </p:grpSpPr>
          <p:sp>
            <p:nvSpPr>
              <p:cNvPr id="191" name="Oval 190"/>
              <p:cNvSpPr/>
              <p:nvPr/>
            </p:nvSpPr>
            <p:spPr>
              <a:xfrm>
                <a:off x="848241" y="508845"/>
                <a:ext cx="685800" cy="478209"/>
              </a:xfrm>
              <a:prstGeom prst="ellipse">
                <a:avLst/>
              </a:prstGeom>
              <a:solidFill>
                <a:schemeClr val="bg1"/>
              </a:solidFill>
              <a:ln w="19050">
                <a:no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sp>
            <p:nvSpPr>
              <p:cNvPr id="192" name="Oval 191"/>
              <p:cNvSpPr/>
              <p:nvPr/>
            </p:nvSpPr>
            <p:spPr>
              <a:xfrm>
                <a:off x="931974" y="443494"/>
                <a:ext cx="534286" cy="500622"/>
              </a:xfrm>
              <a:prstGeom prst="ellipse">
                <a:avLst/>
              </a:prstGeom>
              <a:solidFill>
                <a:schemeClr val="bg1"/>
              </a:solidFill>
              <a:ln w="1905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grpSp>
        <p:pic>
          <p:nvPicPr>
            <p:cNvPr id="236" name="Picture 235"/>
            <p:cNvPicPr>
              <a:picLocks noChangeAspect="1"/>
            </p:cNvPicPr>
            <p:nvPr/>
          </p:nvPicPr>
          <p:blipFill>
            <a:blip r:embed="rId2"/>
            <a:stretch>
              <a:fillRect/>
            </a:stretch>
          </p:blipFill>
          <p:spPr>
            <a:xfrm>
              <a:off x="1031008" y="522679"/>
              <a:ext cx="394993" cy="290852"/>
            </a:xfrm>
            <a:prstGeom prst="rect">
              <a:avLst/>
            </a:prstGeom>
          </p:spPr>
        </p:pic>
        <p:pic>
          <p:nvPicPr>
            <p:cNvPr id="23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2395" y="636415"/>
              <a:ext cx="203188" cy="205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38" name="Group 237"/>
          <p:cNvGrpSpPr/>
          <p:nvPr/>
        </p:nvGrpSpPr>
        <p:grpSpPr>
          <a:xfrm>
            <a:off x="6849180" y="2991037"/>
            <a:ext cx="2176272" cy="1865376"/>
            <a:chOff x="2295129" y="1081417"/>
            <a:chExt cx="2372120" cy="1787784"/>
          </a:xfrm>
        </p:grpSpPr>
        <p:sp>
          <p:nvSpPr>
            <p:cNvPr id="239" name="Rectangle 238"/>
            <p:cNvSpPr/>
            <p:nvPr/>
          </p:nvSpPr>
          <p:spPr>
            <a:xfrm>
              <a:off x="2314340" y="1081417"/>
              <a:ext cx="2343232" cy="1787784"/>
            </a:xfrm>
            <a:prstGeom prst="rect">
              <a:avLst/>
            </a:prstGeom>
            <a:solidFill>
              <a:schemeClr val="bg1"/>
            </a:solid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sp>
          <p:nvSpPr>
            <p:cNvPr id="240" name="Rectangle 51"/>
            <p:cNvSpPr>
              <a:spLocks noChangeArrowheads="1"/>
            </p:cNvSpPr>
            <p:nvPr/>
          </p:nvSpPr>
          <p:spPr bwMode="auto">
            <a:xfrm>
              <a:off x="2295129" y="1623313"/>
              <a:ext cx="2372120" cy="265477"/>
            </a:xfrm>
            <a:prstGeom prst="rect">
              <a:avLst/>
            </a:prstGeom>
            <a:noFill/>
            <a:ln w="9525">
              <a:noFill/>
              <a:miter lim="800000"/>
              <a:headEnd/>
              <a:tailEnd/>
            </a:ln>
          </p:spPr>
          <p:txBody>
            <a:bodyPr wrap="square">
              <a:spAutoFit/>
            </a:bodyPr>
            <a:lstStyle/>
            <a:p>
              <a:pPr marL="171434" lvl="1" indent="-171434">
                <a:defRPr/>
              </a:pPr>
              <a:endParaRPr lang="en-US" sz="1200" dirty="0">
                <a:latin typeface="Calibri" panose="020F0502020204030204" pitchFamily="34" charset="0"/>
                <a:cs typeface="Calibri" panose="020F0502020204030204" pitchFamily="34" charset="0"/>
              </a:endParaRPr>
            </a:p>
          </p:txBody>
        </p:sp>
      </p:grpSp>
      <p:sp>
        <p:nvSpPr>
          <p:cNvPr id="241" name="Rectangle 14"/>
          <p:cNvSpPr>
            <a:spLocks noChangeArrowheads="1"/>
          </p:cNvSpPr>
          <p:nvPr/>
        </p:nvSpPr>
        <p:spPr bwMode="auto">
          <a:xfrm>
            <a:off x="6917215" y="3311523"/>
            <a:ext cx="2108237" cy="1477328"/>
          </a:xfrm>
          <a:prstGeom prst="rect">
            <a:avLst/>
          </a:prstGeom>
          <a:noFill/>
          <a:ln w="9525">
            <a:noFill/>
            <a:miter lim="800000"/>
            <a:headEnd/>
            <a:tailEnd/>
          </a:ln>
        </p:spPr>
        <p:txBody>
          <a:bodyPr wrap="square">
            <a:spAutoFit/>
          </a:bodyPr>
          <a:lstStyle/>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Create customized Form template</a:t>
            </a:r>
          </a:p>
          <a:p>
            <a:pPr marL="171434" lvl="1" indent="-171434" fontAlgn="base">
              <a:buFont typeface="Wingdings" pitchFamily="2" charset="2"/>
              <a:buChar char="§"/>
              <a:defRPr/>
            </a:pPr>
            <a:r>
              <a:rPr lang="en-US" altLang="en-US" sz="900" dirty="0">
                <a:latin typeface="Calibri" panose="020F0502020204030204" pitchFamily="34" charset="0"/>
                <a:cs typeface="Calibri" panose="020F0502020204030204" pitchFamily="34" charset="0"/>
              </a:rPr>
              <a:t>Conditional Checklist Templates</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Add customized Questions </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Provide Headers &amp; Define various type of response controls</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Export &amp; Print Checklist</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Attach Checklists in WO Master or ad hoc </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Photo / Document Uploading</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Forms Version control</a:t>
            </a:r>
          </a:p>
        </p:txBody>
      </p:sp>
      <p:grpSp>
        <p:nvGrpSpPr>
          <p:cNvPr id="242" name="Group 241"/>
          <p:cNvGrpSpPr/>
          <p:nvPr/>
        </p:nvGrpSpPr>
        <p:grpSpPr>
          <a:xfrm>
            <a:off x="7655517" y="2678961"/>
            <a:ext cx="558055" cy="554590"/>
            <a:chOff x="2576509" y="1737886"/>
            <a:chExt cx="819150" cy="757664"/>
          </a:xfrm>
        </p:grpSpPr>
        <p:sp>
          <p:nvSpPr>
            <p:cNvPr id="243" name="Oval 242"/>
            <p:cNvSpPr/>
            <p:nvPr/>
          </p:nvSpPr>
          <p:spPr>
            <a:xfrm>
              <a:off x="2576509" y="1885950"/>
              <a:ext cx="819150" cy="609600"/>
            </a:xfrm>
            <a:prstGeom prst="ellipse">
              <a:avLst/>
            </a:prstGeom>
            <a:solidFill>
              <a:schemeClr val="bg1"/>
            </a:solidFill>
            <a:ln w="19050">
              <a:no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sp>
          <p:nvSpPr>
            <p:cNvPr id="244" name="Oval 243"/>
            <p:cNvSpPr/>
            <p:nvPr/>
          </p:nvSpPr>
          <p:spPr>
            <a:xfrm>
              <a:off x="2676524" y="1737886"/>
              <a:ext cx="638175" cy="638171"/>
            </a:xfrm>
            <a:prstGeom prst="ellipse">
              <a:avLst/>
            </a:prstGeom>
            <a:solidFill>
              <a:schemeClr val="bg1"/>
            </a:solidFill>
            <a:ln w="1905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grpSp>
      <p:sp>
        <p:nvSpPr>
          <p:cNvPr id="245" name="TextBox 244"/>
          <p:cNvSpPr txBox="1"/>
          <p:nvPr/>
        </p:nvSpPr>
        <p:spPr>
          <a:xfrm>
            <a:off x="6895565" y="3102594"/>
            <a:ext cx="2129887" cy="307777"/>
          </a:xfrm>
          <a:prstGeom prst="rect">
            <a:avLst/>
          </a:prstGeom>
          <a:noFill/>
        </p:spPr>
        <p:txBody>
          <a:bodyPr wrap="square" rtlCol="0">
            <a:spAutoFit/>
          </a:bodyPr>
          <a:lstStyle/>
          <a:p>
            <a:pPr algn="ctr">
              <a:defRPr/>
            </a:pPr>
            <a:r>
              <a:rPr lang="en-US" sz="1400" b="1" dirty="0">
                <a:solidFill>
                  <a:srgbClr val="1F5F8D"/>
                </a:solidFill>
                <a:latin typeface="Calibri" panose="020F0502020204030204" pitchFamily="34" charset="0"/>
                <a:cs typeface="Calibri" panose="020F0502020204030204" pitchFamily="34" charset="0"/>
              </a:rPr>
              <a:t>Dynamic Forms</a:t>
            </a:r>
            <a:endParaRPr lang="en-US" sz="1400" b="1" u="sng" dirty="0">
              <a:solidFill>
                <a:srgbClr val="1F5F8D"/>
              </a:solidFill>
              <a:latin typeface="Calibri" panose="020F0502020204030204" pitchFamily="34" charset="0"/>
              <a:cs typeface="Calibri" panose="020F0502020204030204" pitchFamily="34" charset="0"/>
            </a:endParaRPr>
          </a:p>
        </p:txBody>
      </p:sp>
      <p:grpSp>
        <p:nvGrpSpPr>
          <p:cNvPr id="12" name="Group 11"/>
          <p:cNvGrpSpPr/>
          <p:nvPr/>
        </p:nvGrpSpPr>
        <p:grpSpPr>
          <a:xfrm>
            <a:off x="5364962" y="448471"/>
            <a:ext cx="589845" cy="457791"/>
            <a:chOff x="5232610" y="448471"/>
            <a:chExt cx="589845" cy="457791"/>
          </a:xfrm>
        </p:grpSpPr>
        <p:sp>
          <p:nvSpPr>
            <p:cNvPr id="205" name="Oval 204"/>
            <p:cNvSpPr/>
            <p:nvPr/>
          </p:nvSpPr>
          <p:spPr>
            <a:xfrm>
              <a:off x="5232610" y="493754"/>
              <a:ext cx="589845" cy="412508"/>
            </a:xfrm>
            <a:prstGeom prst="ellipse">
              <a:avLst/>
            </a:prstGeom>
            <a:solidFill>
              <a:schemeClr val="bg1"/>
            </a:solidFill>
            <a:ln w="19050">
              <a:no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sp>
          <p:nvSpPr>
            <p:cNvPr id="206" name="Oval 205"/>
            <p:cNvSpPr/>
            <p:nvPr/>
          </p:nvSpPr>
          <p:spPr>
            <a:xfrm>
              <a:off x="5293995" y="448471"/>
              <a:ext cx="459530" cy="431844"/>
            </a:xfrm>
            <a:prstGeom prst="ellipse">
              <a:avLst/>
            </a:prstGeom>
            <a:solidFill>
              <a:schemeClr val="bg1"/>
            </a:solidFill>
            <a:ln w="1905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pic>
          <p:nvPicPr>
            <p:cNvPr id="246" name="Picture 245"/>
            <p:cNvPicPr>
              <a:picLocks noChangeAspect="1"/>
            </p:cNvPicPr>
            <p:nvPr/>
          </p:nvPicPr>
          <p:blipFill>
            <a:blip r:embed="rId4"/>
            <a:stretch>
              <a:fillRect/>
            </a:stretch>
          </p:blipFill>
          <p:spPr>
            <a:xfrm>
              <a:off x="5420568" y="532673"/>
              <a:ext cx="244813" cy="273517"/>
            </a:xfrm>
            <a:prstGeom prst="rect">
              <a:avLst/>
            </a:prstGeom>
          </p:spPr>
        </p:pic>
      </p:grpSp>
      <p:pic>
        <p:nvPicPr>
          <p:cNvPr id="247" name="Picture 246"/>
          <p:cNvPicPr>
            <a:picLocks noChangeAspect="1"/>
          </p:cNvPicPr>
          <p:nvPr/>
        </p:nvPicPr>
        <p:blipFill>
          <a:blip r:embed="rId5"/>
          <a:stretch>
            <a:fillRect/>
          </a:stretch>
        </p:blipFill>
        <p:spPr>
          <a:xfrm>
            <a:off x="7818157" y="2759585"/>
            <a:ext cx="247167" cy="317786"/>
          </a:xfrm>
          <a:prstGeom prst="rect">
            <a:avLst/>
          </a:prstGeom>
        </p:spPr>
      </p:pic>
      <p:pic>
        <p:nvPicPr>
          <p:cNvPr id="249" name="Picture 248"/>
          <p:cNvPicPr>
            <a:picLocks noChangeAspect="1"/>
          </p:cNvPicPr>
          <p:nvPr/>
        </p:nvPicPr>
        <p:blipFill>
          <a:blip r:embed="rId6"/>
          <a:stretch>
            <a:fillRect/>
          </a:stretch>
        </p:blipFill>
        <p:spPr>
          <a:xfrm>
            <a:off x="3308002" y="2780489"/>
            <a:ext cx="372816" cy="289349"/>
          </a:xfrm>
          <a:prstGeom prst="rect">
            <a:avLst/>
          </a:prstGeom>
        </p:spPr>
      </p:pic>
      <p:pic>
        <p:nvPicPr>
          <p:cNvPr id="250" name="Picture 249"/>
          <p:cNvPicPr>
            <a:picLocks noChangeAspect="1"/>
          </p:cNvPicPr>
          <p:nvPr/>
        </p:nvPicPr>
        <p:blipFill>
          <a:blip r:embed="rId7"/>
          <a:stretch>
            <a:fillRect/>
          </a:stretch>
        </p:blipFill>
        <p:spPr>
          <a:xfrm>
            <a:off x="5567825" y="2761085"/>
            <a:ext cx="290552" cy="363189"/>
          </a:xfrm>
          <a:prstGeom prst="rect">
            <a:avLst/>
          </a:prstGeom>
        </p:spPr>
      </p:pic>
      <p:pic>
        <p:nvPicPr>
          <p:cNvPr id="251" name="Picture 250"/>
          <p:cNvPicPr>
            <a:picLocks noChangeAspect="1"/>
          </p:cNvPicPr>
          <p:nvPr/>
        </p:nvPicPr>
        <p:blipFill>
          <a:blip r:embed="rId8"/>
          <a:stretch>
            <a:fillRect/>
          </a:stretch>
        </p:blipFill>
        <p:spPr>
          <a:xfrm>
            <a:off x="906851" y="2800301"/>
            <a:ext cx="241332" cy="227136"/>
          </a:xfrm>
          <a:prstGeom prst="rect">
            <a:avLst/>
          </a:prstGeom>
        </p:spPr>
      </p:pic>
      <p:grpSp>
        <p:nvGrpSpPr>
          <p:cNvPr id="14" name="Group 13"/>
          <p:cNvGrpSpPr/>
          <p:nvPr/>
        </p:nvGrpSpPr>
        <p:grpSpPr>
          <a:xfrm>
            <a:off x="7593247" y="446443"/>
            <a:ext cx="569515" cy="468143"/>
            <a:chOff x="7496991" y="446443"/>
            <a:chExt cx="569515" cy="468143"/>
          </a:xfrm>
        </p:grpSpPr>
        <p:sp>
          <p:nvSpPr>
            <p:cNvPr id="255" name="Oval 254"/>
            <p:cNvSpPr/>
            <p:nvPr/>
          </p:nvSpPr>
          <p:spPr>
            <a:xfrm>
              <a:off x="7496991" y="510889"/>
              <a:ext cx="569515" cy="403697"/>
            </a:xfrm>
            <a:prstGeom prst="ellipse">
              <a:avLst/>
            </a:prstGeom>
            <a:solidFill>
              <a:schemeClr val="bg1"/>
            </a:solidFill>
            <a:ln w="19050">
              <a:no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sp>
          <p:nvSpPr>
            <p:cNvPr id="256" name="Oval 255"/>
            <p:cNvSpPr/>
            <p:nvPr/>
          </p:nvSpPr>
          <p:spPr>
            <a:xfrm>
              <a:off x="7566527" y="446443"/>
              <a:ext cx="443692" cy="422620"/>
            </a:xfrm>
            <a:prstGeom prst="ellipse">
              <a:avLst/>
            </a:prstGeom>
            <a:solidFill>
              <a:schemeClr val="bg1"/>
            </a:solidFill>
            <a:ln w="1905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pic>
          <p:nvPicPr>
            <p:cNvPr id="248"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42085" y="482654"/>
              <a:ext cx="305098" cy="280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4" name="Rectangle 73"/>
          <p:cNvSpPr/>
          <p:nvPr/>
        </p:nvSpPr>
        <p:spPr>
          <a:xfrm>
            <a:off x="2321977" y="782574"/>
            <a:ext cx="2173823" cy="1865376"/>
          </a:xfrm>
          <a:prstGeom prst="rect">
            <a:avLst/>
          </a:prstGeom>
          <a:solidFill>
            <a:schemeClr val="bg1"/>
          </a:solid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sp>
        <p:nvSpPr>
          <p:cNvPr id="75" name="TextBox 74"/>
          <p:cNvSpPr txBox="1"/>
          <p:nvPr/>
        </p:nvSpPr>
        <p:spPr>
          <a:xfrm>
            <a:off x="2342871" y="860171"/>
            <a:ext cx="2152929" cy="307777"/>
          </a:xfrm>
          <a:prstGeom prst="rect">
            <a:avLst/>
          </a:prstGeom>
          <a:noFill/>
        </p:spPr>
        <p:txBody>
          <a:bodyPr wrap="square" rtlCol="0">
            <a:spAutoFit/>
          </a:bodyPr>
          <a:lstStyle/>
          <a:p>
            <a:pPr algn="ctr">
              <a:defRPr/>
            </a:pPr>
            <a:r>
              <a:rPr lang="en-US" sz="1400" b="1" smtClean="0">
                <a:solidFill>
                  <a:srgbClr val="1F5F8D"/>
                </a:solidFill>
                <a:latin typeface="Calibri" panose="020F0502020204030204" pitchFamily="34" charset="0"/>
                <a:cs typeface="Calibri" panose="020F0502020204030204" pitchFamily="34" charset="0"/>
              </a:rPr>
              <a:t>Quote Management</a:t>
            </a:r>
            <a:endParaRPr lang="en-US" sz="1400" b="1" u="sng" dirty="0">
              <a:solidFill>
                <a:srgbClr val="1F5F8D"/>
              </a:solidFill>
              <a:latin typeface="Calibri" panose="020F0502020204030204" pitchFamily="34" charset="0"/>
              <a:cs typeface="Calibri" panose="020F0502020204030204" pitchFamily="34" charset="0"/>
            </a:endParaRPr>
          </a:p>
        </p:txBody>
      </p:sp>
      <p:grpSp>
        <p:nvGrpSpPr>
          <p:cNvPr id="77" name="Group 76"/>
          <p:cNvGrpSpPr/>
          <p:nvPr/>
        </p:nvGrpSpPr>
        <p:grpSpPr>
          <a:xfrm>
            <a:off x="3106376" y="448978"/>
            <a:ext cx="563696" cy="474064"/>
            <a:chOff x="848241" y="443494"/>
            <a:chExt cx="685800" cy="543560"/>
          </a:xfrm>
        </p:grpSpPr>
        <p:sp>
          <p:nvSpPr>
            <p:cNvPr id="80" name="Oval 79"/>
            <p:cNvSpPr/>
            <p:nvPr/>
          </p:nvSpPr>
          <p:spPr>
            <a:xfrm>
              <a:off x="848241" y="508845"/>
              <a:ext cx="685800" cy="478209"/>
            </a:xfrm>
            <a:prstGeom prst="ellipse">
              <a:avLst/>
            </a:prstGeom>
            <a:solidFill>
              <a:schemeClr val="bg1"/>
            </a:solidFill>
            <a:ln w="19050">
              <a:no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sp>
          <p:nvSpPr>
            <p:cNvPr id="81" name="Oval 80"/>
            <p:cNvSpPr/>
            <p:nvPr/>
          </p:nvSpPr>
          <p:spPr>
            <a:xfrm>
              <a:off x="931974" y="443494"/>
              <a:ext cx="534286" cy="500622"/>
            </a:xfrm>
            <a:prstGeom prst="ellipse">
              <a:avLst/>
            </a:prstGeom>
            <a:solidFill>
              <a:schemeClr val="bg1"/>
            </a:solidFill>
            <a:ln w="1905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grpSp>
      <p:pic>
        <p:nvPicPr>
          <p:cNvPr id="82" name="Picture 81">
            <a:extLst>
              <a:ext uri="{FF2B5EF4-FFF2-40B4-BE49-F238E27FC236}">
                <a16:creationId xmlns:a16="http://schemas.microsoft.com/office/drawing/2014/main" id="{8C3EFFDB-CE19-4B37-8644-41FA67612A64}"/>
              </a:ext>
            </a:extLst>
          </p:cNvPr>
          <p:cNvPicPr>
            <a:picLocks noChangeAspect="1"/>
          </p:cNvPicPr>
          <p:nvPr/>
        </p:nvPicPr>
        <p:blipFill>
          <a:blip r:embed="rId10"/>
          <a:stretch>
            <a:fillRect/>
          </a:stretch>
        </p:blipFill>
        <p:spPr>
          <a:xfrm>
            <a:off x="3200400" y="514350"/>
            <a:ext cx="381000" cy="313708"/>
          </a:xfrm>
          <a:prstGeom prst="rect">
            <a:avLst/>
          </a:prstGeom>
        </p:spPr>
      </p:pic>
      <p:sp>
        <p:nvSpPr>
          <p:cNvPr id="2" name="Rectangle 1"/>
          <p:cNvSpPr/>
          <p:nvPr/>
        </p:nvSpPr>
        <p:spPr>
          <a:xfrm>
            <a:off x="2362200" y="1123950"/>
            <a:ext cx="2057400" cy="1200329"/>
          </a:xfrm>
          <a:prstGeom prst="rect">
            <a:avLst/>
          </a:prstGeom>
        </p:spPr>
        <p:txBody>
          <a:bodyPr wrap="square">
            <a:spAutoFit/>
          </a:bodyPr>
          <a:lstStyle/>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Create Quote</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Manage Quote</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Quote Revision</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Print / Email Quote</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Quote Win to Order Convert</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Quote Loss</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Quote Reopen</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Link to Work ticket</a:t>
            </a:r>
          </a:p>
        </p:txBody>
      </p:sp>
    </p:spTree>
    <p:extLst>
      <p:ext uri="{BB962C8B-B14F-4D97-AF65-F5344CB8AC3E}">
        <p14:creationId xmlns:p14="http://schemas.microsoft.com/office/powerpoint/2010/main" val="173423369"/>
      </p:ext>
    </p:ext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0189" y="40042"/>
            <a:ext cx="5657161" cy="338554"/>
          </a:xfrm>
          <a:prstGeom prst="rect">
            <a:avLst/>
          </a:prstGeom>
          <a:noFill/>
        </p:spPr>
        <p:txBody>
          <a:bodyPr wrap="square" rtlCol="0">
            <a:spAutoFit/>
          </a:bodyPr>
          <a:lstStyle/>
          <a:p>
            <a:r>
              <a:rPr lang="en-US" sz="1600" b="1" dirty="0">
                <a:solidFill>
                  <a:srgbClr val="00476C"/>
                </a:solidFill>
                <a:latin typeface="Calibri" panose="020F0502020204030204" pitchFamily="34" charset="0"/>
                <a:cs typeface="Calibri" panose="020F0502020204030204" pitchFamily="34" charset="0"/>
              </a:rPr>
              <a:t>Key Functionalities – Contd.</a:t>
            </a:r>
            <a:endParaRPr lang="en-US" sz="1600" b="1" dirty="0">
              <a:solidFill>
                <a:srgbClr val="E20000"/>
              </a:solidFill>
              <a:latin typeface="Calibri" panose="020F0502020204030204" pitchFamily="34" charset="0"/>
              <a:cs typeface="Calibri" panose="020F0502020204030204" pitchFamily="34" charset="0"/>
            </a:endParaRPr>
          </a:p>
        </p:txBody>
      </p:sp>
      <p:sp>
        <p:nvSpPr>
          <p:cNvPr id="55" name="Rectangle 54"/>
          <p:cNvSpPr/>
          <p:nvPr/>
        </p:nvSpPr>
        <p:spPr>
          <a:xfrm>
            <a:off x="6458667" y="2850893"/>
            <a:ext cx="1964670" cy="2197524"/>
          </a:xfrm>
          <a:prstGeom prst="rect">
            <a:avLst/>
          </a:prstGeom>
          <a:solidFill>
            <a:schemeClr val="bg1"/>
          </a:solid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561976" y="777336"/>
            <a:ext cx="1936416" cy="1755308"/>
          </a:xfrm>
          <a:prstGeom prst="rect">
            <a:avLst/>
          </a:prstGeom>
          <a:solidFill>
            <a:schemeClr val="bg1"/>
          </a:solid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14"/>
          <p:cNvSpPr>
            <a:spLocks noChangeArrowheads="1"/>
          </p:cNvSpPr>
          <p:nvPr/>
        </p:nvSpPr>
        <p:spPr bwMode="auto">
          <a:xfrm>
            <a:off x="644713" y="1180094"/>
            <a:ext cx="1771463" cy="1061829"/>
          </a:xfrm>
          <a:prstGeom prst="rect">
            <a:avLst/>
          </a:prstGeom>
          <a:noFill/>
          <a:ln w="9525">
            <a:noFill/>
            <a:miter lim="800000"/>
            <a:headEnd/>
            <a:tailEnd/>
          </a:ln>
        </p:spPr>
        <p:txBody>
          <a:bodyPr wrap="square">
            <a:spAutoFit/>
          </a:bodyPr>
          <a:lstStyle/>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Multiple SLA Configurations</a:t>
            </a:r>
            <a:endParaRPr lang="en-IN" sz="900" dirty="0">
              <a:latin typeface="Calibri" panose="020F0502020204030204" pitchFamily="34" charset="0"/>
              <a:cs typeface="Calibri" panose="020F0502020204030204" pitchFamily="34" charset="0"/>
            </a:endParaRPr>
          </a:p>
          <a:p>
            <a:pPr marL="171434" lvl="1" indent="-171434" fontAlgn="base">
              <a:buFont typeface="Wingdings" pitchFamily="2" charset="2"/>
              <a:buChar char="§"/>
              <a:defRPr/>
            </a:pPr>
            <a:r>
              <a:rPr lang="en-IN" sz="900" dirty="0">
                <a:latin typeface="Calibri" panose="020F0502020204030204" pitchFamily="34" charset="0"/>
                <a:cs typeface="Calibri" panose="020F0502020204030204" pitchFamily="34" charset="0"/>
              </a:rPr>
              <a:t>Job based SLA</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Equipment based SLA</a:t>
            </a:r>
            <a:endParaRPr lang="en-IN" sz="900" dirty="0">
              <a:latin typeface="Calibri" panose="020F0502020204030204" pitchFamily="34" charset="0"/>
              <a:cs typeface="Calibri" panose="020F0502020204030204" pitchFamily="34" charset="0"/>
            </a:endParaRPr>
          </a:p>
          <a:p>
            <a:pPr marL="171434" lvl="1" indent="-171434" fontAlgn="base">
              <a:buFont typeface="Wingdings" pitchFamily="2" charset="2"/>
              <a:buChar char="§"/>
              <a:defRPr/>
            </a:pPr>
            <a:r>
              <a:rPr lang="en-IN" sz="900" dirty="0">
                <a:latin typeface="Calibri" panose="020F0502020204030204" pitchFamily="34" charset="0"/>
                <a:cs typeface="Calibri" panose="020F0502020204030204" pitchFamily="34" charset="0"/>
              </a:rPr>
              <a:t>Track SLA adherence against jobs</a:t>
            </a:r>
          </a:p>
          <a:p>
            <a:pPr marL="171434" lvl="1" indent="-171434" fontAlgn="base">
              <a:buFont typeface="Wingdings" pitchFamily="2" charset="2"/>
              <a:buChar char="§"/>
              <a:defRPr/>
            </a:pPr>
            <a:r>
              <a:rPr lang="en-IN" sz="900" dirty="0">
                <a:latin typeface="Calibri" panose="020F0502020204030204" pitchFamily="34" charset="0"/>
                <a:cs typeface="Calibri" panose="020F0502020204030204" pitchFamily="34" charset="0"/>
              </a:rPr>
              <a:t>SLA based reports</a:t>
            </a:r>
          </a:p>
          <a:p>
            <a:pPr marL="171434" lvl="1" indent="-171434" fontAlgn="base">
              <a:buFont typeface="Wingdings" pitchFamily="2" charset="2"/>
              <a:buChar char="§"/>
              <a:defRPr/>
            </a:pPr>
            <a:r>
              <a:rPr lang="en-IN" sz="900" dirty="0">
                <a:latin typeface="Calibri" panose="020F0502020204030204" pitchFamily="34" charset="0"/>
                <a:cs typeface="Calibri" panose="020F0502020204030204" pitchFamily="34" charset="0"/>
              </a:rPr>
              <a:t>SLA alerts in Dispatch Board</a:t>
            </a:r>
          </a:p>
        </p:txBody>
      </p:sp>
      <p:grpSp>
        <p:nvGrpSpPr>
          <p:cNvPr id="58" name="Group 57"/>
          <p:cNvGrpSpPr/>
          <p:nvPr/>
        </p:nvGrpSpPr>
        <p:grpSpPr>
          <a:xfrm>
            <a:off x="2563654" y="773121"/>
            <a:ext cx="1874450" cy="1778573"/>
            <a:chOff x="2295129" y="1126198"/>
            <a:chExt cx="2381647" cy="1901598"/>
          </a:xfrm>
        </p:grpSpPr>
        <p:sp>
          <p:nvSpPr>
            <p:cNvPr id="59" name="Rectangle 58"/>
            <p:cNvSpPr/>
            <p:nvPr/>
          </p:nvSpPr>
          <p:spPr>
            <a:xfrm>
              <a:off x="2314340" y="1126198"/>
              <a:ext cx="2362436" cy="1901598"/>
            </a:xfrm>
            <a:prstGeom prst="rect">
              <a:avLst/>
            </a:prstGeom>
            <a:solidFill>
              <a:schemeClr val="bg1"/>
            </a:solid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1"/>
            <p:cNvSpPr>
              <a:spLocks noChangeArrowheads="1"/>
            </p:cNvSpPr>
            <p:nvPr/>
          </p:nvSpPr>
          <p:spPr bwMode="auto">
            <a:xfrm>
              <a:off x="2295129" y="1561321"/>
              <a:ext cx="2372121" cy="1283357"/>
            </a:xfrm>
            <a:prstGeom prst="rect">
              <a:avLst/>
            </a:prstGeom>
            <a:noFill/>
            <a:ln w="9525">
              <a:noFill/>
              <a:miter lim="800000"/>
              <a:headEnd/>
              <a:tailEnd/>
            </a:ln>
          </p:spPr>
          <p:txBody>
            <a:bodyPr wrap="square">
              <a:spAutoFit/>
            </a:bodyPr>
            <a:lstStyle/>
            <a:p>
              <a:pPr marL="171434" lvl="1" indent="-171434" fontAlgn="base">
                <a:buFont typeface="Wingdings" pitchFamily="2" charset="2"/>
                <a:buChar char="§"/>
                <a:defRPr/>
              </a:pPr>
              <a:r>
                <a:rPr lang="en-IN" sz="900" dirty="0">
                  <a:latin typeface="Calibri" panose="020F0502020204030204" pitchFamily="34" charset="0"/>
                  <a:cs typeface="Calibri" panose="020F0502020204030204" pitchFamily="34" charset="0"/>
                </a:rPr>
                <a:t>Generate variety of Reports</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E</a:t>
              </a:r>
              <a:r>
                <a:rPr lang="en-IN" sz="900" dirty="0" err="1">
                  <a:latin typeface="Calibri" panose="020F0502020204030204" pitchFamily="34" charset="0"/>
                  <a:cs typeface="Calibri" panose="020F0502020204030204" pitchFamily="34" charset="0"/>
                </a:rPr>
                <a:t>xport</a:t>
              </a:r>
              <a:r>
                <a:rPr lang="en-IN" sz="900" dirty="0">
                  <a:latin typeface="Calibri" panose="020F0502020204030204" pitchFamily="34" charset="0"/>
                  <a:cs typeface="Calibri" panose="020F0502020204030204" pitchFamily="34" charset="0"/>
                </a:rPr>
                <a:t> or Print Reports</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Detailed Dashboards</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C</a:t>
              </a:r>
              <a:r>
                <a:rPr lang="en-IN" sz="900" dirty="0">
                  <a:latin typeface="Calibri" panose="020F0502020204030204" pitchFamily="34" charset="0"/>
                  <a:cs typeface="Calibri" panose="020F0502020204030204" pitchFamily="34" charset="0"/>
                </a:rPr>
                <a:t>comprehensive role based view</a:t>
              </a:r>
            </a:p>
            <a:p>
              <a:pPr marL="171434" lvl="1" indent="-171434" fontAlgn="base">
                <a:buFont typeface="Wingdings" pitchFamily="2" charset="2"/>
                <a:buChar char="§"/>
                <a:defRPr/>
              </a:pPr>
              <a:r>
                <a:rPr lang="en-IN" sz="900" dirty="0">
                  <a:latin typeface="Calibri" panose="020F0502020204030204" pitchFamily="34" charset="0"/>
                  <a:cs typeface="Calibri" panose="020F0502020204030204" pitchFamily="34" charset="0"/>
                </a:rPr>
                <a:t>Drill down options</a:t>
              </a:r>
            </a:p>
            <a:p>
              <a:pPr marL="171434" lvl="1" indent="-171434" fontAlgn="base">
                <a:buFont typeface="Wingdings" pitchFamily="2" charset="2"/>
                <a:buChar char="§"/>
                <a:defRPr/>
              </a:pPr>
              <a:r>
                <a:rPr lang="en-IN" sz="900" dirty="0">
                  <a:latin typeface="Calibri" panose="020F0502020204030204" pitchFamily="34" charset="0"/>
                  <a:cs typeface="Calibri" panose="020F0502020204030204" pitchFamily="34" charset="0"/>
                </a:rPr>
                <a:t>Descriptive Dashboard</a:t>
              </a:r>
            </a:p>
            <a:p>
              <a:pPr marL="171434" lvl="1" indent="-171434" fontAlgn="base">
                <a:buFont typeface="Wingdings" pitchFamily="2" charset="2"/>
                <a:buChar char="§"/>
                <a:defRPr/>
              </a:pPr>
              <a:endParaRPr lang="en-US" sz="900" dirty="0">
                <a:latin typeface="Calibri" panose="020F0502020204030204" pitchFamily="34" charset="0"/>
                <a:cs typeface="Calibri" panose="020F0502020204030204" pitchFamily="34" charset="0"/>
              </a:endParaRPr>
            </a:p>
          </p:txBody>
        </p:sp>
      </p:grpSp>
      <p:grpSp>
        <p:nvGrpSpPr>
          <p:cNvPr id="61" name="Group 60"/>
          <p:cNvGrpSpPr/>
          <p:nvPr/>
        </p:nvGrpSpPr>
        <p:grpSpPr>
          <a:xfrm>
            <a:off x="4476434" y="778165"/>
            <a:ext cx="1917711" cy="1764005"/>
            <a:chOff x="2295129" y="1081417"/>
            <a:chExt cx="2381646" cy="1717675"/>
          </a:xfrm>
        </p:grpSpPr>
        <p:sp>
          <p:nvSpPr>
            <p:cNvPr id="62" name="Rectangle 61"/>
            <p:cNvSpPr/>
            <p:nvPr/>
          </p:nvSpPr>
          <p:spPr>
            <a:xfrm>
              <a:off x="2314340" y="1081417"/>
              <a:ext cx="2362435" cy="1717675"/>
            </a:xfrm>
            <a:prstGeom prst="rect">
              <a:avLst/>
            </a:prstGeom>
            <a:solidFill>
              <a:schemeClr val="bg1"/>
            </a:solid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51"/>
            <p:cNvSpPr>
              <a:spLocks noChangeArrowheads="1"/>
            </p:cNvSpPr>
            <p:nvPr/>
          </p:nvSpPr>
          <p:spPr bwMode="auto">
            <a:xfrm>
              <a:off x="2295129" y="1623313"/>
              <a:ext cx="2372120" cy="224769"/>
            </a:xfrm>
            <a:prstGeom prst="rect">
              <a:avLst/>
            </a:prstGeom>
            <a:noFill/>
            <a:ln w="9525">
              <a:noFill/>
              <a:miter lim="800000"/>
              <a:headEnd/>
              <a:tailEnd/>
            </a:ln>
          </p:spPr>
          <p:txBody>
            <a:bodyPr wrap="square">
              <a:spAutoFit/>
            </a:bodyPr>
            <a:lstStyle/>
            <a:p>
              <a:pPr marL="128585" lvl="1" indent="-128585">
                <a:defRPr/>
              </a:pPr>
              <a:endParaRPr lang="en-US" sz="900" dirty="0"/>
            </a:p>
          </p:txBody>
        </p:sp>
      </p:grpSp>
      <p:sp>
        <p:nvSpPr>
          <p:cNvPr id="64" name="Rectangle 14"/>
          <p:cNvSpPr>
            <a:spLocks noChangeArrowheads="1"/>
          </p:cNvSpPr>
          <p:nvPr/>
        </p:nvSpPr>
        <p:spPr bwMode="auto">
          <a:xfrm>
            <a:off x="4447414" y="1158590"/>
            <a:ext cx="2098166" cy="1061829"/>
          </a:xfrm>
          <a:prstGeom prst="rect">
            <a:avLst/>
          </a:prstGeom>
          <a:noFill/>
          <a:ln w="9525">
            <a:noFill/>
            <a:miter lim="800000"/>
            <a:headEnd/>
            <a:tailEnd/>
          </a:ln>
        </p:spPr>
        <p:txBody>
          <a:bodyPr wrap="square">
            <a:spAutoFit/>
          </a:bodyPr>
          <a:lstStyle/>
          <a:p>
            <a:pPr marL="171434" lvl="1" indent="-171434" fontAlgn="base">
              <a:buFont typeface="Wingdings" pitchFamily="2" charset="2"/>
              <a:buChar char="§"/>
              <a:defRPr/>
            </a:pPr>
            <a:r>
              <a:rPr lang="en-IN" sz="900" dirty="0">
                <a:latin typeface="Calibri" panose="020F0502020204030204" pitchFamily="34" charset="0"/>
                <a:cs typeface="Calibri" panose="020F0502020204030204" pitchFamily="34" charset="0"/>
              </a:rPr>
              <a:t>Work Request based pricing</a:t>
            </a:r>
          </a:p>
          <a:p>
            <a:pPr marL="171434" lvl="1" indent="-171434" fontAlgn="base">
              <a:buFont typeface="Wingdings" pitchFamily="2" charset="2"/>
              <a:buChar char="§"/>
              <a:defRPr/>
            </a:pPr>
            <a:r>
              <a:rPr lang="en-IN" sz="900" dirty="0">
                <a:latin typeface="Calibri" panose="020F0502020204030204" pitchFamily="34" charset="0"/>
                <a:cs typeface="Calibri" panose="020F0502020204030204" pitchFamily="34" charset="0"/>
              </a:rPr>
              <a:t>Flat or Percentage Discounts</a:t>
            </a:r>
          </a:p>
          <a:p>
            <a:pPr marL="171434" lvl="1" indent="-171434" fontAlgn="base">
              <a:buFont typeface="Wingdings" pitchFamily="2" charset="2"/>
              <a:buChar char="§"/>
              <a:defRPr/>
            </a:pPr>
            <a:r>
              <a:rPr lang="en-IN" sz="900" dirty="0">
                <a:latin typeface="Calibri" panose="020F0502020204030204" pitchFamily="34" charset="0"/>
                <a:cs typeface="Calibri" panose="020F0502020204030204" pitchFamily="34" charset="0"/>
              </a:rPr>
              <a:t>Additional Ad Hoc charges</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A</a:t>
            </a:r>
            <a:r>
              <a:rPr lang="en-IN" sz="900" dirty="0" err="1">
                <a:latin typeface="Calibri" panose="020F0502020204030204" pitchFamily="34" charset="0"/>
                <a:cs typeface="Calibri" panose="020F0502020204030204" pitchFamily="34" charset="0"/>
              </a:rPr>
              <a:t>pproval</a:t>
            </a:r>
            <a:r>
              <a:rPr lang="en-IN" sz="900" dirty="0">
                <a:latin typeface="Calibri" panose="020F0502020204030204" pitchFamily="34" charset="0"/>
                <a:cs typeface="Calibri" panose="020F0502020204030204" pitchFamily="34" charset="0"/>
              </a:rPr>
              <a:t> Queue</a:t>
            </a:r>
          </a:p>
          <a:p>
            <a:pPr marL="171434" lvl="1" indent="-171434" fontAlgn="base">
              <a:buFont typeface="Wingdings" pitchFamily="2" charset="2"/>
              <a:buChar char="§"/>
              <a:defRPr/>
            </a:pPr>
            <a:r>
              <a:rPr lang="en-IN" sz="900" dirty="0">
                <a:latin typeface="Calibri" panose="020F0502020204030204" pitchFamily="34" charset="0"/>
                <a:cs typeface="Calibri" panose="020F0502020204030204" pitchFamily="34" charset="0"/>
              </a:rPr>
              <a:t>Automated or Manual Invoice</a:t>
            </a:r>
          </a:p>
          <a:p>
            <a:pPr marL="171434" lvl="1" indent="-171434" fontAlgn="base">
              <a:buFont typeface="Wingdings" pitchFamily="2" charset="2"/>
              <a:buChar char="§"/>
              <a:defRPr/>
            </a:pPr>
            <a:r>
              <a:rPr lang="en-IN" sz="900" dirty="0">
                <a:latin typeface="Calibri" panose="020F0502020204030204" pitchFamily="34" charset="0"/>
                <a:cs typeface="Calibri" panose="020F0502020204030204" pitchFamily="34" charset="0"/>
              </a:rPr>
              <a:t>Flexible payment options</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Integration support</a:t>
            </a:r>
            <a:endParaRPr lang="en-IN" sz="900" dirty="0">
              <a:latin typeface="Calibri" panose="020F0502020204030204" pitchFamily="34" charset="0"/>
              <a:cs typeface="Calibri" panose="020F0502020204030204" pitchFamily="34" charset="0"/>
            </a:endParaRPr>
          </a:p>
        </p:txBody>
      </p:sp>
      <p:grpSp>
        <p:nvGrpSpPr>
          <p:cNvPr id="65" name="Group 64"/>
          <p:cNvGrpSpPr/>
          <p:nvPr/>
        </p:nvGrpSpPr>
        <p:grpSpPr>
          <a:xfrm>
            <a:off x="6439814" y="778166"/>
            <a:ext cx="1961237" cy="1764004"/>
            <a:chOff x="2295129" y="1081417"/>
            <a:chExt cx="2450912" cy="1717675"/>
          </a:xfrm>
        </p:grpSpPr>
        <p:sp>
          <p:nvSpPr>
            <p:cNvPr id="66" name="Rectangle 65"/>
            <p:cNvSpPr/>
            <p:nvPr/>
          </p:nvSpPr>
          <p:spPr>
            <a:xfrm>
              <a:off x="2314340" y="1081417"/>
              <a:ext cx="2431701" cy="1717675"/>
            </a:xfrm>
            <a:prstGeom prst="rect">
              <a:avLst/>
            </a:prstGeom>
            <a:solidFill>
              <a:schemeClr val="bg1"/>
            </a:solid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51"/>
            <p:cNvSpPr>
              <a:spLocks noChangeArrowheads="1"/>
            </p:cNvSpPr>
            <p:nvPr/>
          </p:nvSpPr>
          <p:spPr bwMode="auto">
            <a:xfrm>
              <a:off x="2295129" y="1623313"/>
              <a:ext cx="2372121" cy="224770"/>
            </a:xfrm>
            <a:prstGeom prst="rect">
              <a:avLst/>
            </a:prstGeom>
            <a:noFill/>
            <a:ln w="9525">
              <a:noFill/>
              <a:miter lim="800000"/>
              <a:headEnd/>
              <a:tailEnd/>
            </a:ln>
          </p:spPr>
          <p:txBody>
            <a:bodyPr wrap="square">
              <a:spAutoFit/>
            </a:bodyPr>
            <a:lstStyle/>
            <a:p>
              <a:pPr marL="128585" lvl="1" indent="-128585">
                <a:defRPr/>
              </a:pPr>
              <a:endParaRPr lang="en-US" sz="900" dirty="0"/>
            </a:p>
          </p:txBody>
        </p:sp>
      </p:grpSp>
      <p:sp>
        <p:nvSpPr>
          <p:cNvPr id="68" name="TextBox 67"/>
          <p:cNvSpPr txBox="1"/>
          <p:nvPr/>
        </p:nvSpPr>
        <p:spPr>
          <a:xfrm>
            <a:off x="6469272" y="956492"/>
            <a:ext cx="1931779" cy="261911"/>
          </a:xfrm>
          <a:prstGeom prst="rect">
            <a:avLst/>
          </a:prstGeom>
          <a:noFill/>
        </p:spPr>
        <p:txBody>
          <a:bodyPr wrap="square" rtlCol="0">
            <a:spAutoFit/>
          </a:bodyPr>
          <a:lstStyle/>
          <a:p>
            <a:pPr algn="ctr">
              <a:defRPr/>
            </a:pPr>
            <a:r>
              <a:rPr lang="en-US" sz="1100" b="1" dirty="0">
                <a:solidFill>
                  <a:srgbClr val="1F5F8D"/>
                </a:solidFill>
                <a:latin typeface="Calibri" panose="020F0502020204030204" pitchFamily="34" charset="0"/>
                <a:cs typeface="Calibri" panose="020F0502020204030204" pitchFamily="34" charset="0"/>
              </a:rPr>
              <a:t>Spare Parts Management</a:t>
            </a:r>
            <a:endParaRPr lang="en-US" sz="1100" b="1" u="sng" dirty="0">
              <a:solidFill>
                <a:srgbClr val="1F5F8D"/>
              </a:solidFill>
              <a:latin typeface="Calibri" panose="020F0502020204030204" pitchFamily="34" charset="0"/>
              <a:cs typeface="Calibri" panose="020F0502020204030204" pitchFamily="34" charset="0"/>
            </a:endParaRPr>
          </a:p>
        </p:txBody>
      </p:sp>
      <p:sp>
        <p:nvSpPr>
          <p:cNvPr id="69" name="Rectangle 14"/>
          <p:cNvSpPr>
            <a:spLocks noChangeArrowheads="1"/>
          </p:cNvSpPr>
          <p:nvPr/>
        </p:nvSpPr>
        <p:spPr bwMode="auto">
          <a:xfrm>
            <a:off x="6459441" y="1136666"/>
            <a:ext cx="1956983" cy="1338828"/>
          </a:xfrm>
          <a:prstGeom prst="rect">
            <a:avLst/>
          </a:prstGeom>
          <a:noFill/>
          <a:ln w="9525">
            <a:noFill/>
            <a:miter lim="800000"/>
            <a:headEnd/>
            <a:tailEnd/>
          </a:ln>
        </p:spPr>
        <p:txBody>
          <a:bodyPr wrap="square">
            <a:spAutoFit/>
          </a:bodyPr>
          <a:lstStyle/>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Part master – Add &amp; Import</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Multiple Warehouse</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Manage Vehicle Inventory</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Stock Transfer between Warehouses</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Inventory Adjustment</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Track inventory by location &amp; bin</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Part Request and Part Receiving</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Inventory reports</a:t>
            </a:r>
          </a:p>
        </p:txBody>
      </p:sp>
      <p:sp>
        <p:nvSpPr>
          <p:cNvPr id="72" name="Rectangle 71"/>
          <p:cNvSpPr/>
          <p:nvPr/>
        </p:nvSpPr>
        <p:spPr>
          <a:xfrm>
            <a:off x="2567629" y="2850893"/>
            <a:ext cx="1864434" cy="2204020"/>
          </a:xfrm>
          <a:prstGeom prst="rect">
            <a:avLst/>
          </a:prstGeom>
          <a:solidFill>
            <a:schemeClr val="bg1"/>
          </a:solid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42"/>
          <p:cNvSpPr>
            <a:spLocks noChangeArrowheads="1"/>
          </p:cNvSpPr>
          <p:nvPr/>
        </p:nvSpPr>
        <p:spPr bwMode="auto">
          <a:xfrm>
            <a:off x="6455186" y="3257058"/>
            <a:ext cx="1921671" cy="1338828"/>
          </a:xfrm>
          <a:prstGeom prst="rect">
            <a:avLst/>
          </a:prstGeom>
          <a:noFill/>
          <a:ln w="9525">
            <a:noFill/>
            <a:miter lim="800000"/>
            <a:headEnd/>
            <a:tailEnd/>
          </a:ln>
        </p:spPr>
        <p:txBody>
          <a:bodyPr wrap="square">
            <a:spAutoFit/>
          </a:bodyPr>
          <a:lstStyle/>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Separate Portal for Customer</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Multiple User Client Access</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Track current Order status</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View Recent Order History</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Manage their Own Properties &amp;  Work Order details</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Impressive analytical dashboard</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Manage profile</a:t>
            </a:r>
          </a:p>
          <a:p>
            <a:pPr marL="171434" lvl="1" indent="-171434" fontAlgn="base">
              <a:buFont typeface="Wingdings" pitchFamily="2" charset="2"/>
              <a:buChar char="§"/>
              <a:defRPr/>
            </a:pPr>
            <a:endParaRPr lang="en-US" sz="900" dirty="0">
              <a:latin typeface="Calibri" panose="020F0502020204030204" pitchFamily="34" charset="0"/>
              <a:cs typeface="Calibri" panose="020F0502020204030204" pitchFamily="34" charset="0"/>
            </a:endParaRPr>
          </a:p>
        </p:txBody>
      </p:sp>
      <p:sp>
        <p:nvSpPr>
          <p:cNvPr id="74" name="Rectangle 73"/>
          <p:cNvSpPr/>
          <p:nvPr/>
        </p:nvSpPr>
        <p:spPr>
          <a:xfrm>
            <a:off x="4504424" y="2850893"/>
            <a:ext cx="1864434" cy="2197524"/>
          </a:xfrm>
          <a:prstGeom prst="rect">
            <a:avLst/>
          </a:prstGeom>
          <a:solidFill>
            <a:schemeClr val="bg1"/>
          </a:solid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37"/>
          <p:cNvSpPr>
            <a:spLocks noChangeArrowheads="1"/>
          </p:cNvSpPr>
          <p:nvPr/>
        </p:nvSpPr>
        <p:spPr bwMode="auto">
          <a:xfrm>
            <a:off x="4494021" y="3265566"/>
            <a:ext cx="1895123" cy="1615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b="1">
                <a:solidFill>
                  <a:schemeClr val="tx1"/>
                </a:solidFill>
                <a:latin typeface="Arial" pitchFamily="34" charset="0"/>
                <a:cs typeface="Arial" pitchFamily="34" charset="0"/>
              </a:defRPr>
            </a:lvl1pPr>
            <a:lvl2pPr marL="171450" indent="-171450">
              <a:defRPr b="1">
                <a:solidFill>
                  <a:schemeClr val="tx1"/>
                </a:solidFill>
                <a:latin typeface="Arial" pitchFamily="34" charset="0"/>
                <a:cs typeface="Arial" pitchFamily="34" charset="0"/>
              </a:defRPr>
            </a:lvl2pPr>
            <a:lvl3pPr marL="628650" indent="-171450">
              <a:defRPr b="1">
                <a:solidFill>
                  <a:schemeClr val="tx1"/>
                </a:solidFill>
                <a:latin typeface="Arial" pitchFamily="34" charset="0"/>
                <a:cs typeface="Arial" pitchFamily="34" charset="0"/>
              </a:defRPr>
            </a:lvl3pPr>
            <a:lvl4pPr marL="1600200" indent="-228600">
              <a:defRPr b="1">
                <a:solidFill>
                  <a:schemeClr val="tx1"/>
                </a:solidFill>
                <a:latin typeface="Arial" pitchFamily="34" charset="0"/>
                <a:cs typeface="Arial" pitchFamily="34" charset="0"/>
              </a:defRPr>
            </a:lvl4pPr>
            <a:lvl5pPr marL="2057400" indent="-228600">
              <a:defRPr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b="1">
                <a:solidFill>
                  <a:schemeClr val="tx1"/>
                </a:solidFill>
                <a:latin typeface="Arial" pitchFamily="34" charset="0"/>
                <a:cs typeface="Arial" pitchFamily="34" charset="0"/>
              </a:defRPr>
            </a:lvl9pPr>
          </a:lstStyle>
          <a:p>
            <a:pPr marL="171434" lvl="1" indent="-171434" fontAlgn="base">
              <a:buFont typeface="Wingdings" pitchFamily="2" charset="2"/>
              <a:buChar char="§"/>
              <a:defRPr/>
            </a:pPr>
            <a:r>
              <a:rPr lang="en-US" altLang="en-US" sz="900" b="0" dirty="0">
                <a:latin typeface="Calibri" panose="020F0502020204030204" pitchFamily="34" charset="0"/>
                <a:cs typeface="Calibri" panose="020F0502020204030204" pitchFamily="34" charset="0"/>
              </a:rPr>
              <a:t>Manage Region &amp; Zones</a:t>
            </a:r>
          </a:p>
          <a:p>
            <a:pPr marL="171434" lvl="1" indent="-171434" fontAlgn="base">
              <a:buFont typeface="Wingdings" pitchFamily="2" charset="2"/>
              <a:buChar char="§"/>
              <a:defRPr/>
            </a:pPr>
            <a:r>
              <a:rPr lang="en-US" altLang="en-US" sz="900" b="0" dirty="0">
                <a:latin typeface="Calibri" panose="020F0502020204030204" pitchFamily="34" charset="0"/>
                <a:cs typeface="Calibri" panose="020F0502020204030204" pitchFamily="34" charset="0"/>
              </a:rPr>
              <a:t>Manage Skills &amp; Certifications</a:t>
            </a:r>
          </a:p>
          <a:p>
            <a:pPr marL="171434" lvl="1" indent="-171434" fontAlgn="base">
              <a:buFont typeface="Wingdings" pitchFamily="2" charset="2"/>
              <a:buChar char="§"/>
              <a:defRPr/>
            </a:pPr>
            <a:r>
              <a:rPr lang="en-US" altLang="en-US" sz="900" b="0" dirty="0">
                <a:latin typeface="Calibri" panose="020F0502020204030204" pitchFamily="34" charset="0"/>
                <a:cs typeface="Calibri" panose="020F0502020204030204" pitchFamily="34" charset="0"/>
              </a:rPr>
              <a:t>Manage Roles &amp; Role Privileges</a:t>
            </a:r>
          </a:p>
          <a:p>
            <a:pPr marL="171434" lvl="1" indent="-171434" fontAlgn="base">
              <a:buFont typeface="Wingdings" pitchFamily="2" charset="2"/>
              <a:buChar char="§"/>
              <a:defRPr/>
            </a:pPr>
            <a:r>
              <a:rPr lang="en-US" altLang="en-US" sz="900" b="0" dirty="0">
                <a:latin typeface="Calibri" panose="020F0502020204030204" pitchFamily="34" charset="0"/>
                <a:cs typeface="Calibri" panose="020F0502020204030204" pitchFamily="34" charset="0"/>
              </a:rPr>
              <a:t>Manage Technicians</a:t>
            </a:r>
          </a:p>
          <a:p>
            <a:pPr marL="171434" lvl="1" indent="-171434" fontAlgn="base">
              <a:buFont typeface="Wingdings" pitchFamily="2" charset="2"/>
              <a:buChar char="§"/>
              <a:defRPr/>
            </a:pPr>
            <a:r>
              <a:rPr lang="en-US" altLang="en-US" sz="900" b="0" dirty="0">
                <a:latin typeface="Calibri" panose="020F0502020204030204" pitchFamily="34" charset="0"/>
                <a:cs typeface="Calibri" panose="020F0502020204030204" pitchFamily="34" charset="0"/>
              </a:rPr>
              <a:t>Manage Vendors </a:t>
            </a:r>
          </a:p>
          <a:p>
            <a:pPr marL="171434" lvl="1" indent="-171434" fontAlgn="base">
              <a:buFont typeface="Wingdings" pitchFamily="2" charset="2"/>
              <a:buChar char="§"/>
              <a:defRPr/>
            </a:pPr>
            <a:r>
              <a:rPr lang="en-US" altLang="en-US" sz="900" b="0" dirty="0">
                <a:latin typeface="Calibri" panose="020F0502020204030204" pitchFamily="34" charset="0"/>
                <a:cs typeface="Calibri" panose="020F0502020204030204" pitchFamily="34" charset="0"/>
              </a:rPr>
              <a:t>Manage Dynamic Forms</a:t>
            </a:r>
          </a:p>
          <a:p>
            <a:pPr marL="171434" lvl="1" indent="-171434" fontAlgn="base">
              <a:buFont typeface="Wingdings" pitchFamily="2" charset="2"/>
              <a:buChar char="§"/>
              <a:defRPr/>
            </a:pPr>
            <a:r>
              <a:rPr lang="en-US" altLang="en-US" sz="900" b="0" dirty="0">
                <a:latin typeface="Calibri" panose="020F0502020204030204" pitchFamily="34" charset="0"/>
                <a:cs typeface="Calibri" panose="020F0502020204030204" pitchFamily="34" charset="0"/>
              </a:rPr>
              <a:t>Manage Work Order Master</a:t>
            </a:r>
          </a:p>
          <a:p>
            <a:pPr marL="171434" lvl="1" indent="-171434" fontAlgn="base">
              <a:buFont typeface="Wingdings" pitchFamily="2" charset="2"/>
              <a:buChar char="§"/>
              <a:defRPr/>
            </a:pPr>
            <a:r>
              <a:rPr lang="en-US" altLang="en-US" sz="900" b="0" dirty="0">
                <a:latin typeface="Calibri" panose="020F0502020204030204" pitchFamily="34" charset="0"/>
                <a:cs typeface="Calibri" panose="020F0502020204030204" pitchFamily="34" charset="0"/>
              </a:rPr>
              <a:t>Manage Custom Fields</a:t>
            </a:r>
          </a:p>
          <a:p>
            <a:pPr marL="171434" lvl="1" indent="-171434" fontAlgn="base">
              <a:buFont typeface="Wingdings" pitchFamily="2" charset="2"/>
              <a:buChar char="§"/>
              <a:defRPr/>
            </a:pPr>
            <a:r>
              <a:rPr lang="en-US" altLang="en-US" sz="900" b="0" dirty="0">
                <a:latin typeface="Calibri" panose="020F0502020204030204" pitchFamily="34" charset="0"/>
                <a:cs typeface="Calibri" panose="020F0502020204030204" pitchFamily="34" charset="0"/>
              </a:rPr>
              <a:t>Define Holidays</a:t>
            </a:r>
          </a:p>
          <a:p>
            <a:pPr marL="171434" lvl="1" indent="-171434" fontAlgn="base">
              <a:buFont typeface="Wingdings" pitchFamily="2" charset="2"/>
              <a:buChar char="§"/>
              <a:defRPr/>
            </a:pPr>
            <a:r>
              <a:rPr lang="en-US" altLang="en-US" sz="900" b="0" dirty="0">
                <a:latin typeface="Calibri" panose="020F0502020204030204" pitchFamily="34" charset="0"/>
                <a:cs typeface="Calibri" panose="020F0502020204030204" pitchFamily="34" charset="0"/>
              </a:rPr>
              <a:t>System Settings</a:t>
            </a:r>
          </a:p>
          <a:p>
            <a:pPr marL="171434" lvl="1" indent="-171434" fontAlgn="base">
              <a:buFont typeface="Wingdings" pitchFamily="2" charset="2"/>
              <a:buChar char="§"/>
              <a:defRPr/>
            </a:pPr>
            <a:r>
              <a:rPr lang="en-US" altLang="en-US" sz="900" b="0" dirty="0">
                <a:latin typeface="Calibri" panose="020F0502020204030204" pitchFamily="34" charset="0"/>
                <a:cs typeface="Calibri" panose="020F0502020204030204" pitchFamily="34" charset="0"/>
              </a:rPr>
              <a:t>Manage Custom Views</a:t>
            </a:r>
          </a:p>
        </p:txBody>
      </p:sp>
      <p:sp>
        <p:nvSpPr>
          <p:cNvPr id="76" name="Rectangle 14"/>
          <p:cNvSpPr>
            <a:spLocks noChangeArrowheads="1"/>
          </p:cNvSpPr>
          <p:nvPr/>
        </p:nvSpPr>
        <p:spPr bwMode="auto">
          <a:xfrm>
            <a:off x="2579627" y="3215713"/>
            <a:ext cx="1858284" cy="1754326"/>
          </a:xfrm>
          <a:prstGeom prst="rect">
            <a:avLst/>
          </a:prstGeom>
          <a:noFill/>
          <a:ln w="9525">
            <a:noFill/>
            <a:miter lim="800000"/>
            <a:headEnd/>
            <a:tailEnd/>
          </a:ln>
        </p:spPr>
        <p:txBody>
          <a:bodyPr wrap="square">
            <a:spAutoFit/>
          </a:bodyPr>
          <a:lstStyle/>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Manage Project Details</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Define Project duration, PM and Business owner</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Map Vendors to Project</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Configure Project related settings</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Manage Project related documents</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View Sites/Assets associated with the Project</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Load Project schedules and assign partners and Technician</a:t>
            </a:r>
          </a:p>
        </p:txBody>
      </p:sp>
      <p:grpSp>
        <p:nvGrpSpPr>
          <p:cNvPr id="77" name="Group 76"/>
          <p:cNvGrpSpPr/>
          <p:nvPr/>
        </p:nvGrpSpPr>
        <p:grpSpPr>
          <a:xfrm>
            <a:off x="1241859" y="466678"/>
            <a:ext cx="586942" cy="561017"/>
            <a:chOff x="2576509" y="1737886"/>
            <a:chExt cx="819150" cy="757664"/>
          </a:xfrm>
        </p:grpSpPr>
        <p:sp>
          <p:nvSpPr>
            <p:cNvPr id="78" name="Oval 77"/>
            <p:cNvSpPr/>
            <p:nvPr/>
          </p:nvSpPr>
          <p:spPr>
            <a:xfrm>
              <a:off x="2576509" y="1885950"/>
              <a:ext cx="819150" cy="609600"/>
            </a:xfrm>
            <a:prstGeom prst="ellipse">
              <a:avLst/>
            </a:prstGeom>
            <a:solidFill>
              <a:schemeClr val="bg1"/>
            </a:solidFill>
            <a:ln w="19050">
              <a:no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79" name="Oval 78"/>
            <p:cNvSpPr/>
            <p:nvPr/>
          </p:nvSpPr>
          <p:spPr>
            <a:xfrm>
              <a:off x="2676524" y="1737886"/>
              <a:ext cx="638175" cy="638171"/>
            </a:xfrm>
            <a:prstGeom prst="ellipse">
              <a:avLst/>
            </a:prstGeom>
            <a:solidFill>
              <a:schemeClr val="bg1"/>
            </a:solidFill>
            <a:ln w="1905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0" name="TextBox 79"/>
          <p:cNvSpPr txBox="1"/>
          <p:nvPr/>
        </p:nvSpPr>
        <p:spPr>
          <a:xfrm>
            <a:off x="578725" y="951495"/>
            <a:ext cx="1923888" cy="261610"/>
          </a:xfrm>
          <a:prstGeom prst="rect">
            <a:avLst/>
          </a:prstGeom>
          <a:noFill/>
        </p:spPr>
        <p:txBody>
          <a:bodyPr wrap="square" rtlCol="0">
            <a:spAutoFit/>
          </a:bodyPr>
          <a:lstStyle/>
          <a:p>
            <a:pPr algn="ctr">
              <a:defRPr/>
            </a:pPr>
            <a:r>
              <a:rPr lang="en-US" sz="1100" b="1" dirty="0">
                <a:solidFill>
                  <a:srgbClr val="1F5F8D"/>
                </a:solidFill>
                <a:latin typeface="Calibri" panose="020F0502020204030204" pitchFamily="34" charset="0"/>
                <a:cs typeface="Calibri" panose="020F0502020204030204" pitchFamily="34" charset="0"/>
              </a:rPr>
              <a:t>Contract / SLA Management</a:t>
            </a:r>
            <a:endParaRPr lang="en-US" sz="1100" b="1" u="sng" dirty="0">
              <a:solidFill>
                <a:srgbClr val="1F5F8D"/>
              </a:solidFill>
              <a:latin typeface="Calibri" panose="020F0502020204030204" pitchFamily="34" charset="0"/>
              <a:cs typeface="Calibri" panose="020F0502020204030204" pitchFamily="34" charset="0"/>
            </a:endParaRPr>
          </a:p>
        </p:txBody>
      </p:sp>
      <p:grpSp>
        <p:nvGrpSpPr>
          <p:cNvPr id="81" name="Group 80"/>
          <p:cNvGrpSpPr/>
          <p:nvPr/>
        </p:nvGrpSpPr>
        <p:grpSpPr>
          <a:xfrm>
            <a:off x="3223059" y="466678"/>
            <a:ext cx="586942" cy="561017"/>
            <a:chOff x="2576509" y="1737886"/>
            <a:chExt cx="819150" cy="757664"/>
          </a:xfrm>
        </p:grpSpPr>
        <p:sp>
          <p:nvSpPr>
            <p:cNvPr id="82" name="Oval 81"/>
            <p:cNvSpPr/>
            <p:nvPr/>
          </p:nvSpPr>
          <p:spPr>
            <a:xfrm>
              <a:off x="2576509" y="1885950"/>
              <a:ext cx="819150" cy="609600"/>
            </a:xfrm>
            <a:prstGeom prst="ellipse">
              <a:avLst/>
            </a:prstGeom>
            <a:solidFill>
              <a:schemeClr val="bg1"/>
            </a:solidFill>
            <a:ln w="19050">
              <a:no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83" name="Oval 82"/>
            <p:cNvSpPr/>
            <p:nvPr/>
          </p:nvSpPr>
          <p:spPr>
            <a:xfrm>
              <a:off x="2676524" y="1737886"/>
              <a:ext cx="638175" cy="638171"/>
            </a:xfrm>
            <a:prstGeom prst="ellipse">
              <a:avLst/>
            </a:prstGeom>
            <a:solidFill>
              <a:schemeClr val="bg1"/>
            </a:solidFill>
            <a:ln w="1905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4" name="Group 83"/>
          <p:cNvGrpSpPr/>
          <p:nvPr/>
        </p:nvGrpSpPr>
        <p:grpSpPr>
          <a:xfrm>
            <a:off x="5128059" y="466678"/>
            <a:ext cx="586942" cy="561017"/>
            <a:chOff x="2576509" y="1737886"/>
            <a:chExt cx="819150" cy="757664"/>
          </a:xfrm>
        </p:grpSpPr>
        <p:sp>
          <p:nvSpPr>
            <p:cNvPr id="85" name="Oval 84"/>
            <p:cNvSpPr/>
            <p:nvPr/>
          </p:nvSpPr>
          <p:spPr>
            <a:xfrm>
              <a:off x="2576509" y="1885950"/>
              <a:ext cx="819150" cy="609600"/>
            </a:xfrm>
            <a:prstGeom prst="ellipse">
              <a:avLst/>
            </a:prstGeom>
            <a:solidFill>
              <a:schemeClr val="bg1"/>
            </a:solidFill>
            <a:ln w="19050">
              <a:no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86" name="Oval 85"/>
            <p:cNvSpPr/>
            <p:nvPr/>
          </p:nvSpPr>
          <p:spPr>
            <a:xfrm>
              <a:off x="2676524" y="1737886"/>
              <a:ext cx="638175" cy="638171"/>
            </a:xfrm>
            <a:prstGeom prst="ellipse">
              <a:avLst/>
            </a:prstGeom>
            <a:solidFill>
              <a:schemeClr val="bg1"/>
            </a:solidFill>
            <a:ln w="1905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7" name="TextBox 86"/>
          <p:cNvSpPr txBox="1"/>
          <p:nvPr/>
        </p:nvSpPr>
        <p:spPr>
          <a:xfrm>
            <a:off x="4500944" y="939749"/>
            <a:ext cx="1896233" cy="271274"/>
          </a:xfrm>
          <a:prstGeom prst="rect">
            <a:avLst/>
          </a:prstGeom>
          <a:noFill/>
        </p:spPr>
        <p:txBody>
          <a:bodyPr wrap="square" rtlCol="0">
            <a:spAutoFit/>
          </a:bodyPr>
          <a:lstStyle/>
          <a:p>
            <a:pPr algn="ctr">
              <a:defRPr/>
            </a:pPr>
            <a:r>
              <a:rPr lang="en-US" sz="1100" b="1" dirty="0">
                <a:solidFill>
                  <a:srgbClr val="1F5F8D"/>
                </a:solidFill>
                <a:latin typeface="Calibri" panose="020F0502020204030204" pitchFamily="34" charset="0"/>
                <a:cs typeface="Calibri" panose="020F0502020204030204" pitchFamily="34" charset="0"/>
              </a:rPr>
              <a:t>Billing &amp; Invoice</a:t>
            </a:r>
            <a:endParaRPr lang="en-US" sz="1100" b="1" u="sng" dirty="0">
              <a:solidFill>
                <a:srgbClr val="1F5F8D"/>
              </a:solidFill>
              <a:latin typeface="Calibri" panose="020F0502020204030204" pitchFamily="34" charset="0"/>
              <a:cs typeface="Calibri" panose="020F0502020204030204" pitchFamily="34" charset="0"/>
            </a:endParaRPr>
          </a:p>
        </p:txBody>
      </p:sp>
      <p:sp>
        <p:nvSpPr>
          <p:cNvPr id="88" name="TextBox 87"/>
          <p:cNvSpPr txBox="1"/>
          <p:nvPr/>
        </p:nvSpPr>
        <p:spPr>
          <a:xfrm>
            <a:off x="2588936" y="951495"/>
            <a:ext cx="1869917" cy="261610"/>
          </a:xfrm>
          <a:prstGeom prst="rect">
            <a:avLst/>
          </a:prstGeom>
          <a:noFill/>
        </p:spPr>
        <p:txBody>
          <a:bodyPr wrap="square" rtlCol="0">
            <a:spAutoFit/>
          </a:bodyPr>
          <a:lstStyle/>
          <a:p>
            <a:pPr algn="ctr">
              <a:defRPr/>
            </a:pPr>
            <a:r>
              <a:rPr lang="en-US" sz="1100" b="1" dirty="0">
                <a:solidFill>
                  <a:srgbClr val="1F5F8D"/>
                </a:solidFill>
                <a:latin typeface="Calibri" panose="020F0502020204030204" pitchFamily="34" charset="0"/>
                <a:cs typeface="Calibri" panose="020F0502020204030204" pitchFamily="34" charset="0"/>
              </a:rPr>
              <a:t>Dashboards &amp; Reports</a:t>
            </a:r>
            <a:endParaRPr lang="en-US" sz="1100" b="1" u="sng" dirty="0">
              <a:solidFill>
                <a:srgbClr val="1F5F8D"/>
              </a:solidFill>
              <a:latin typeface="Calibri" panose="020F0502020204030204" pitchFamily="34" charset="0"/>
              <a:cs typeface="Calibri" panose="020F0502020204030204" pitchFamily="34" charset="0"/>
            </a:endParaRPr>
          </a:p>
        </p:txBody>
      </p:sp>
      <p:grpSp>
        <p:nvGrpSpPr>
          <p:cNvPr id="89" name="Group 88"/>
          <p:cNvGrpSpPr/>
          <p:nvPr/>
        </p:nvGrpSpPr>
        <p:grpSpPr>
          <a:xfrm>
            <a:off x="7185459" y="466678"/>
            <a:ext cx="586942" cy="561017"/>
            <a:chOff x="2576509" y="1737886"/>
            <a:chExt cx="819150" cy="757664"/>
          </a:xfrm>
        </p:grpSpPr>
        <p:sp>
          <p:nvSpPr>
            <p:cNvPr id="90" name="Oval 89"/>
            <p:cNvSpPr/>
            <p:nvPr/>
          </p:nvSpPr>
          <p:spPr>
            <a:xfrm>
              <a:off x="2576509" y="1885950"/>
              <a:ext cx="819150" cy="609600"/>
            </a:xfrm>
            <a:prstGeom prst="ellipse">
              <a:avLst/>
            </a:prstGeom>
            <a:solidFill>
              <a:schemeClr val="bg1"/>
            </a:solidFill>
            <a:ln w="19050">
              <a:no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91" name="Oval 90"/>
            <p:cNvSpPr/>
            <p:nvPr/>
          </p:nvSpPr>
          <p:spPr>
            <a:xfrm>
              <a:off x="2676524" y="1737886"/>
              <a:ext cx="638175" cy="638171"/>
            </a:xfrm>
            <a:prstGeom prst="ellipse">
              <a:avLst/>
            </a:prstGeom>
            <a:solidFill>
              <a:schemeClr val="bg1"/>
            </a:solidFill>
            <a:ln w="1905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5" name="Group 94"/>
          <p:cNvGrpSpPr/>
          <p:nvPr/>
        </p:nvGrpSpPr>
        <p:grpSpPr>
          <a:xfrm>
            <a:off x="3223059" y="2579767"/>
            <a:ext cx="586942" cy="561017"/>
            <a:chOff x="2576509" y="1737886"/>
            <a:chExt cx="819150" cy="757664"/>
          </a:xfrm>
        </p:grpSpPr>
        <p:sp>
          <p:nvSpPr>
            <p:cNvPr id="96" name="Oval 95"/>
            <p:cNvSpPr/>
            <p:nvPr/>
          </p:nvSpPr>
          <p:spPr>
            <a:xfrm>
              <a:off x="2576509" y="1885950"/>
              <a:ext cx="819150" cy="609600"/>
            </a:xfrm>
            <a:prstGeom prst="ellipse">
              <a:avLst/>
            </a:prstGeom>
            <a:solidFill>
              <a:schemeClr val="bg1"/>
            </a:solidFill>
            <a:ln w="19050">
              <a:no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97" name="Oval 96"/>
            <p:cNvSpPr/>
            <p:nvPr/>
          </p:nvSpPr>
          <p:spPr>
            <a:xfrm>
              <a:off x="2676524" y="1737886"/>
              <a:ext cx="638175" cy="638171"/>
            </a:xfrm>
            <a:prstGeom prst="ellipse">
              <a:avLst/>
            </a:prstGeom>
            <a:solidFill>
              <a:schemeClr val="bg1"/>
            </a:solidFill>
            <a:ln w="1905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8" name="Group 97"/>
          <p:cNvGrpSpPr/>
          <p:nvPr/>
        </p:nvGrpSpPr>
        <p:grpSpPr>
          <a:xfrm>
            <a:off x="5128059" y="2579767"/>
            <a:ext cx="586942" cy="561017"/>
            <a:chOff x="2576509" y="1737886"/>
            <a:chExt cx="819150" cy="757664"/>
          </a:xfrm>
        </p:grpSpPr>
        <p:sp>
          <p:nvSpPr>
            <p:cNvPr id="99" name="Oval 98"/>
            <p:cNvSpPr/>
            <p:nvPr/>
          </p:nvSpPr>
          <p:spPr>
            <a:xfrm>
              <a:off x="2576509" y="1885950"/>
              <a:ext cx="819150" cy="609600"/>
            </a:xfrm>
            <a:prstGeom prst="ellipse">
              <a:avLst/>
            </a:prstGeom>
            <a:solidFill>
              <a:schemeClr val="bg1"/>
            </a:solidFill>
            <a:ln w="19050">
              <a:no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00" name="Oval 99"/>
            <p:cNvSpPr/>
            <p:nvPr/>
          </p:nvSpPr>
          <p:spPr>
            <a:xfrm>
              <a:off x="2676524" y="1737886"/>
              <a:ext cx="638175" cy="638171"/>
            </a:xfrm>
            <a:prstGeom prst="ellipse">
              <a:avLst/>
            </a:prstGeom>
            <a:solidFill>
              <a:schemeClr val="bg1"/>
            </a:solidFill>
            <a:ln w="1905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1" name="Group 100"/>
          <p:cNvGrpSpPr/>
          <p:nvPr/>
        </p:nvGrpSpPr>
        <p:grpSpPr>
          <a:xfrm>
            <a:off x="7185459" y="2579767"/>
            <a:ext cx="586942" cy="561017"/>
            <a:chOff x="2576509" y="1737886"/>
            <a:chExt cx="819150" cy="757664"/>
          </a:xfrm>
        </p:grpSpPr>
        <p:sp>
          <p:nvSpPr>
            <p:cNvPr id="102" name="Oval 101"/>
            <p:cNvSpPr/>
            <p:nvPr/>
          </p:nvSpPr>
          <p:spPr>
            <a:xfrm>
              <a:off x="2576509" y="1885950"/>
              <a:ext cx="819150" cy="609600"/>
            </a:xfrm>
            <a:prstGeom prst="ellipse">
              <a:avLst/>
            </a:prstGeom>
            <a:solidFill>
              <a:schemeClr val="bg1"/>
            </a:solidFill>
            <a:ln w="19050">
              <a:no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03" name="Oval 102"/>
            <p:cNvSpPr/>
            <p:nvPr/>
          </p:nvSpPr>
          <p:spPr>
            <a:xfrm>
              <a:off x="2676524" y="1737886"/>
              <a:ext cx="638175" cy="638171"/>
            </a:xfrm>
            <a:prstGeom prst="ellipse">
              <a:avLst/>
            </a:prstGeom>
            <a:solidFill>
              <a:schemeClr val="bg1"/>
            </a:solidFill>
            <a:ln w="1905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5" name="TextBox 104"/>
          <p:cNvSpPr txBox="1"/>
          <p:nvPr/>
        </p:nvSpPr>
        <p:spPr>
          <a:xfrm>
            <a:off x="6532997" y="3072205"/>
            <a:ext cx="1843861" cy="261610"/>
          </a:xfrm>
          <a:prstGeom prst="rect">
            <a:avLst/>
          </a:prstGeom>
          <a:noFill/>
        </p:spPr>
        <p:txBody>
          <a:bodyPr wrap="square" rtlCol="0">
            <a:spAutoFit/>
          </a:bodyPr>
          <a:lstStyle/>
          <a:p>
            <a:pPr algn="ctr">
              <a:defRPr/>
            </a:pPr>
            <a:r>
              <a:rPr lang="en-US" sz="1100" b="1" dirty="0">
                <a:solidFill>
                  <a:srgbClr val="1F5F8D"/>
                </a:solidFill>
                <a:latin typeface="Calibri" panose="020F0502020204030204" pitchFamily="34" charset="0"/>
                <a:cs typeface="Calibri" panose="020F0502020204030204" pitchFamily="34" charset="0"/>
              </a:rPr>
              <a:t>Customer Portal</a:t>
            </a:r>
            <a:endParaRPr lang="en-US" sz="1100" b="1" u="sng" dirty="0">
              <a:solidFill>
                <a:srgbClr val="1F5F8D"/>
              </a:solidFill>
              <a:latin typeface="Calibri" panose="020F0502020204030204" pitchFamily="34" charset="0"/>
              <a:cs typeface="Calibri" panose="020F0502020204030204" pitchFamily="34" charset="0"/>
            </a:endParaRPr>
          </a:p>
        </p:txBody>
      </p:sp>
      <p:sp>
        <p:nvSpPr>
          <p:cNvPr id="106" name="TextBox 105"/>
          <p:cNvSpPr txBox="1"/>
          <p:nvPr/>
        </p:nvSpPr>
        <p:spPr>
          <a:xfrm>
            <a:off x="4507732" y="3062489"/>
            <a:ext cx="1874019" cy="261610"/>
          </a:xfrm>
          <a:prstGeom prst="rect">
            <a:avLst/>
          </a:prstGeom>
          <a:noFill/>
        </p:spPr>
        <p:txBody>
          <a:bodyPr wrap="square" rtlCol="0">
            <a:spAutoFit/>
          </a:bodyPr>
          <a:lstStyle/>
          <a:p>
            <a:pPr algn="ctr">
              <a:defRPr/>
            </a:pPr>
            <a:r>
              <a:rPr lang="en-US" sz="1100" b="1" dirty="0">
                <a:solidFill>
                  <a:srgbClr val="1F5F8D"/>
                </a:solidFill>
                <a:latin typeface="Calibri" panose="020F0502020204030204" pitchFamily="34" charset="0"/>
                <a:cs typeface="Calibri" panose="020F0502020204030204" pitchFamily="34" charset="0"/>
              </a:rPr>
              <a:t>Administration</a:t>
            </a:r>
            <a:endParaRPr lang="en-US" sz="1100" b="1" u="sng" dirty="0">
              <a:solidFill>
                <a:srgbClr val="1F5F8D"/>
              </a:solidFill>
              <a:latin typeface="Calibri" panose="020F0502020204030204" pitchFamily="34" charset="0"/>
              <a:cs typeface="Calibri" panose="020F0502020204030204" pitchFamily="34" charset="0"/>
            </a:endParaRPr>
          </a:p>
        </p:txBody>
      </p:sp>
      <p:sp>
        <p:nvSpPr>
          <p:cNvPr id="107" name="TextBox 106"/>
          <p:cNvSpPr txBox="1"/>
          <p:nvPr/>
        </p:nvSpPr>
        <p:spPr>
          <a:xfrm>
            <a:off x="2565274" y="3036966"/>
            <a:ext cx="1862233" cy="261610"/>
          </a:xfrm>
          <a:prstGeom prst="rect">
            <a:avLst/>
          </a:prstGeom>
          <a:noFill/>
        </p:spPr>
        <p:txBody>
          <a:bodyPr wrap="square" rtlCol="0">
            <a:spAutoFit/>
          </a:bodyPr>
          <a:lstStyle/>
          <a:p>
            <a:pPr algn="ctr">
              <a:defRPr/>
            </a:pPr>
            <a:r>
              <a:rPr lang="en-US" sz="1100" b="1" dirty="0">
                <a:solidFill>
                  <a:srgbClr val="1F5F8D"/>
                </a:solidFill>
                <a:latin typeface="Calibri" panose="020F0502020204030204" pitchFamily="34" charset="0"/>
                <a:cs typeface="Calibri" panose="020F0502020204030204" pitchFamily="34" charset="0"/>
              </a:rPr>
              <a:t>Project Management</a:t>
            </a:r>
            <a:endParaRPr lang="en-US" sz="1100" b="1" u="sng" dirty="0">
              <a:solidFill>
                <a:srgbClr val="1F5F8D"/>
              </a:solidFill>
              <a:latin typeface="Calibri" panose="020F0502020204030204" pitchFamily="34" charset="0"/>
              <a:cs typeface="Calibri" panose="020F0502020204030204" pitchFamily="34" charset="0"/>
            </a:endParaRPr>
          </a:p>
        </p:txBody>
      </p:sp>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3957" y="389736"/>
            <a:ext cx="561759" cy="561759"/>
          </a:xfrm>
          <a:prstGeom prst="rect">
            <a:avLst/>
          </a:prstGeom>
        </p:spPr>
      </p:pic>
      <p:pic>
        <p:nvPicPr>
          <p:cNvPr id="111" name="Picture 1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64446" y="572736"/>
            <a:ext cx="242618" cy="242618"/>
          </a:xfrm>
          <a:prstGeom prst="rect">
            <a:avLst/>
          </a:prstGeom>
        </p:spPr>
      </p:pic>
      <p:pic>
        <p:nvPicPr>
          <p:cNvPr id="113" name="Picture 1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91636" y="2687123"/>
            <a:ext cx="257825" cy="257825"/>
          </a:xfrm>
          <a:prstGeom prst="rect">
            <a:avLst/>
          </a:prstGeom>
        </p:spPr>
      </p:pic>
      <p:pic>
        <p:nvPicPr>
          <p:cNvPr id="114" name="Picture 1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97881" y="2685560"/>
            <a:ext cx="260949" cy="260949"/>
          </a:xfrm>
          <a:prstGeom prst="rect">
            <a:avLst/>
          </a:prstGeom>
        </p:spPr>
      </p:pic>
      <p:pic>
        <p:nvPicPr>
          <p:cNvPr id="115" name="Picture 14" descr="Image result for customer portal icons in circle">
            <a:extLst>
              <a:ext uri="{FF2B5EF4-FFF2-40B4-BE49-F238E27FC236}">
                <a16:creationId xmlns:a16="http://schemas.microsoft.com/office/drawing/2014/main" id="{85EC81B4-BF37-4C38-9763-E1118703BA6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36563" y="2664128"/>
            <a:ext cx="300343" cy="300343"/>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115"/>
          <p:cNvPicPr>
            <a:picLocks noChangeAspect="1"/>
          </p:cNvPicPr>
          <p:nvPr/>
        </p:nvPicPr>
        <p:blipFill>
          <a:blip r:embed="rId7"/>
          <a:stretch>
            <a:fillRect/>
          </a:stretch>
        </p:blipFill>
        <p:spPr>
          <a:xfrm>
            <a:off x="1389981" y="504743"/>
            <a:ext cx="335508" cy="340301"/>
          </a:xfrm>
          <a:prstGeom prst="rect">
            <a:avLst/>
          </a:prstGeom>
        </p:spPr>
      </p:pic>
      <p:pic>
        <p:nvPicPr>
          <p:cNvPr id="117" name="Picture 116"/>
          <p:cNvPicPr>
            <a:picLocks noChangeAspect="1"/>
          </p:cNvPicPr>
          <p:nvPr/>
        </p:nvPicPr>
        <p:blipFill>
          <a:blip r:embed="rId8"/>
          <a:stretch>
            <a:fillRect/>
          </a:stretch>
        </p:blipFill>
        <p:spPr>
          <a:xfrm>
            <a:off x="5287245" y="540105"/>
            <a:ext cx="278010" cy="315706"/>
          </a:xfrm>
          <a:prstGeom prst="rect">
            <a:avLst/>
          </a:prstGeom>
        </p:spPr>
      </p:pic>
      <p:sp>
        <p:nvSpPr>
          <p:cNvPr id="108" name="Rectangle 107"/>
          <p:cNvSpPr/>
          <p:nvPr/>
        </p:nvSpPr>
        <p:spPr>
          <a:xfrm>
            <a:off x="533399" y="2830552"/>
            <a:ext cx="1962601" cy="2179597"/>
          </a:xfrm>
          <a:prstGeom prst="rect">
            <a:avLst/>
          </a:prstGeom>
          <a:solidFill>
            <a:schemeClr val="bg1"/>
          </a:solid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sp>
        <p:nvSpPr>
          <p:cNvPr id="110" name="Rectangle 51"/>
          <p:cNvSpPr>
            <a:spLocks noChangeArrowheads="1"/>
          </p:cNvSpPr>
          <p:nvPr/>
        </p:nvSpPr>
        <p:spPr bwMode="auto">
          <a:xfrm>
            <a:off x="573665" y="3179657"/>
            <a:ext cx="1940935" cy="1200329"/>
          </a:xfrm>
          <a:prstGeom prst="rect">
            <a:avLst/>
          </a:prstGeom>
          <a:noFill/>
          <a:ln w="9525">
            <a:noFill/>
            <a:miter lim="800000"/>
            <a:headEnd/>
            <a:tailEnd/>
          </a:ln>
        </p:spPr>
        <p:txBody>
          <a:bodyPr wrap="square">
            <a:spAutoFit/>
          </a:bodyPr>
          <a:lstStyle/>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Maintain multiple vendors</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Complete encapsulation of data between vendors</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Manage Vendor Pricing/ Cost</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Schedule to vendor technicians</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Maintain and monitor vendor technicians and their activities</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Vendor BOQ Parts and Cost</a:t>
            </a:r>
          </a:p>
        </p:txBody>
      </p:sp>
      <p:sp>
        <p:nvSpPr>
          <p:cNvPr id="118" name="TextBox 117"/>
          <p:cNvSpPr txBox="1"/>
          <p:nvPr/>
        </p:nvSpPr>
        <p:spPr>
          <a:xfrm>
            <a:off x="326466" y="2941638"/>
            <a:ext cx="2188134" cy="307777"/>
          </a:xfrm>
          <a:prstGeom prst="rect">
            <a:avLst/>
          </a:prstGeom>
          <a:noFill/>
        </p:spPr>
        <p:txBody>
          <a:bodyPr wrap="square" rtlCol="0">
            <a:spAutoFit/>
          </a:bodyPr>
          <a:lstStyle/>
          <a:p>
            <a:pPr algn="ctr">
              <a:defRPr/>
            </a:pPr>
            <a:r>
              <a:rPr lang="en-US" sz="1400" b="1" dirty="0">
                <a:solidFill>
                  <a:srgbClr val="1F5F8D"/>
                </a:solidFill>
                <a:latin typeface="Calibri" panose="020F0502020204030204" pitchFamily="34" charset="0"/>
                <a:cs typeface="Calibri" panose="020F0502020204030204" pitchFamily="34" charset="0"/>
              </a:rPr>
              <a:t>Vendor Management</a:t>
            </a:r>
            <a:endParaRPr lang="en-US" sz="1400" b="1" u="sng" dirty="0">
              <a:solidFill>
                <a:srgbClr val="1F5F8D"/>
              </a:solidFill>
              <a:latin typeface="Calibri" panose="020F0502020204030204" pitchFamily="34" charset="0"/>
              <a:cs typeface="Calibri" panose="020F0502020204030204" pitchFamily="34" charset="0"/>
            </a:endParaRPr>
          </a:p>
        </p:txBody>
      </p:sp>
      <p:grpSp>
        <p:nvGrpSpPr>
          <p:cNvPr id="119" name="Group 118"/>
          <p:cNvGrpSpPr/>
          <p:nvPr/>
        </p:nvGrpSpPr>
        <p:grpSpPr>
          <a:xfrm>
            <a:off x="1128743" y="2495550"/>
            <a:ext cx="570610" cy="446088"/>
            <a:chOff x="2576509" y="1740466"/>
            <a:chExt cx="819150" cy="640608"/>
          </a:xfrm>
        </p:grpSpPr>
        <p:sp>
          <p:nvSpPr>
            <p:cNvPr id="120" name="Oval 119"/>
            <p:cNvSpPr/>
            <p:nvPr/>
          </p:nvSpPr>
          <p:spPr>
            <a:xfrm>
              <a:off x="2576509" y="1771472"/>
              <a:ext cx="819150" cy="609602"/>
            </a:xfrm>
            <a:prstGeom prst="ellipse">
              <a:avLst/>
            </a:prstGeom>
            <a:solidFill>
              <a:schemeClr val="bg1"/>
            </a:solidFill>
            <a:ln w="19050">
              <a:no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sp>
          <p:nvSpPr>
            <p:cNvPr id="121" name="Oval 120"/>
            <p:cNvSpPr/>
            <p:nvPr/>
          </p:nvSpPr>
          <p:spPr>
            <a:xfrm>
              <a:off x="2676525" y="1740466"/>
              <a:ext cx="638175" cy="638171"/>
            </a:xfrm>
            <a:prstGeom prst="ellipse">
              <a:avLst/>
            </a:prstGeom>
            <a:solidFill>
              <a:schemeClr val="bg1"/>
            </a:solidFill>
            <a:ln w="1905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grpSp>
      <p:pic>
        <p:nvPicPr>
          <p:cNvPr id="122"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56200" y="2636621"/>
            <a:ext cx="393164" cy="216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7126917"/>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8156" y="40042"/>
            <a:ext cx="3854860" cy="338554"/>
          </a:xfrm>
          <a:prstGeom prst="rect">
            <a:avLst/>
          </a:prstGeom>
          <a:noFill/>
        </p:spPr>
        <p:txBody>
          <a:bodyPr wrap="square" rtlCol="0">
            <a:spAutoFit/>
          </a:bodyPr>
          <a:lstStyle/>
          <a:p>
            <a:r>
              <a:rPr lang="en-US" sz="1600" b="1" dirty="0">
                <a:solidFill>
                  <a:srgbClr val="00476C"/>
                </a:solidFill>
                <a:latin typeface="Calibri" panose="020F0502020204030204" pitchFamily="34" charset="0"/>
                <a:cs typeface="Calibri" panose="020F0502020204030204" pitchFamily="34" charset="0"/>
              </a:rPr>
              <a:t>Key Functionalities – Contd.</a:t>
            </a:r>
            <a:endParaRPr lang="en-US" sz="1600" b="1" dirty="0">
              <a:solidFill>
                <a:srgbClr val="E20000"/>
              </a:solidFill>
              <a:latin typeface="Calibri" panose="020F0502020204030204" pitchFamily="34" charset="0"/>
              <a:cs typeface="Calibri" panose="020F0502020204030204" pitchFamily="34" charset="0"/>
            </a:endParaRPr>
          </a:p>
        </p:txBody>
      </p:sp>
      <p:sp>
        <p:nvSpPr>
          <p:cNvPr id="23" name="Rectangle 22"/>
          <p:cNvSpPr/>
          <p:nvPr/>
        </p:nvSpPr>
        <p:spPr>
          <a:xfrm>
            <a:off x="79867" y="664429"/>
            <a:ext cx="2317556" cy="4184298"/>
          </a:xfrm>
          <a:prstGeom prst="rect">
            <a:avLst/>
          </a:prstGeom>
          <a:solidFill>
            <a:schemeClr val="bg1"/>
          </a:solid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sp>
        <p:nvSpPr>
          <p:cNvPr id="24" name="Rectangle 23"/>
          <p:cNvSpPr/>
          <p:nvPr/>
        </p:nvSpPr>
        <p:spPr>
          <a:xfrm>
            <a:off x="6937265" y="2892347"/>
            <a:ext cx="2100744" cy="2194004"/>
          </a:xfrm>
          <a:prstGeom prst="rect">
            <a:avLst/>
          </a:prstGeom>
          <a:solidFill>
            <a:schemeClr val="bg1"/>
          </a:solid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sp>
        <p:nvSpPr>
          <p:cNvPr id="25" name="TextBox 24"/>
          <p:cNvSpPr txBox="1"/>
          <p:nvPr/>
        </p:nvSpPr>
        <p:spPr>
          <a:xfrm>
            <a:off x="6952879" y="3046544"/>
            <a:ext cx="2069120" cy="292388"/>
          </a:xfrm>
          <a:prstGeom prst="rect">
            <a:avLst/>
          </a:prstGeom>
          <a:noFill/>
        </p:spPr>
        <p:txBody>
          <a:bodyPr wrap="square" rtlCol="0">
            <a:spAutoFit/>
          </a:bodyPr>
          <a:lstStyle>
            <a:defPPr>
              <a:defRPr lang="en-US"/>
            </a:defPPr>
            <a:lvl1pPr algn="ctr">
              <a:defRPr sz="1467" b="1">
                <a:solidFill>
                  <a:srgbClr val="1F5F8D"/>
                </a:solidFill>
              </a:defRPr>
            </a:lvl1pPr>
          </a:lstStyle>
          <a:p>
            <a:r>
              <a:rPr lang="en-US" sz="1300" dirty="0">
                <a:latin typeface="Calibri" panose="020F0502020204030204" pitchFamily="34" charset="0"/>
                <a:cs typeface="Calibri" panose="020F0502020204030204" pitchFamily="34" charset="0"/>
              </a:rPr>
              <a:t>Value Addition</a:t>
            </a:r>
          </a:p>
        </p:txBody>
      </p:sp>
      <p:sp>
        <p:nvSpPr>
          <p:cNvPr id="26" name="Rectangle 42"/>
          <p:cNvSpPr>
            <a:spLocks noChangeArrowheads="1"/>
          </p:cNvSpPr>
          <p:nvPr/>
        </p:nvSpPr>
        <p:spPr bwMode="auto">
          <a:xfrm>
            <a:off x="6955696" y="3296781"/>
            <a:ext cx="2079496" cy="1923604"/>
          </a:xfrm>
          <a:prstGeom prst="rect">
            <a:avLst/>
          </a:prstGeom>
          <a:noFill/>
          <a:ln w="9525">
            <a:noFill/>
            <a:miter lim="800000"/>
            <a:headEnd/>
            <a:tailEnd/>
          </a:ln>
        </p:spPr>
        <p:txBody>
          <a:bodyPr wrap="square">
            <a:spAutoFit/>
          </a:bodyPr>
          <a:lstStyle/>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White Label </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24 x 7 Support </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Dedicated Private Cloud</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Dedicated – Hot line Support</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Customer Portal</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Internationalization</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Custom Reports</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Chat-bot</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Video Chat</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Text Chat</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RPA</a:t>
            </a:r>
          </a:p>
          <a:p>
            <a:pPr marL="0" lvl="1" fontAlgn="base"/>
            <a:endParaRPr lang="en-US" sz="1000" dirty="0">
              <a:latin typeface="Calibri" panose="020F0502020204030204" pitchFamily="34" charset="0"/>
              <a:cs typeface="Calibri" panose="020F0502020204030204" pitchFamily="34" charset="0"/>
            </a:endParaRPr>
          </a:p>
          <a:p>
            <a:pPr marL="228578" lvl="1" indent="-228578" fontAlgn="base">
              <a:buFont typeface="Wingdings" pitchFamily="2" charset="2"/>
              <a:buChar char="§"/>
            </a:pPr>
            <a:endParaRPr lang="en-US" sz="1000" dirty="0">
              <a:latin typeface="Calibri" panose="020F0502020204030204" pitchFamily="34" charset="0"/>
              <a:cs typeface="Calibri" panose="020F0502020204030204" pitchFamily="34" charset="0"/>
            </a:endParaRPr>
          </a:p>
        </p:txBody>
      </p:sp>
      <p:grpSp>
        <p:nvGrpSpPr>
          <p:cNvPr id="2" name="Group 1"/>
          <p:cNvGrpSpPr/>
          <p:nvPr/>
        </p:nvGrpSpPr>
        <p:grpSpPr>
          <a:xfrm>
            <a:off x="1011937" y="422794"/>
            <a:ext cx="536786" cy="419870"/>
            <a:chOff x="1132257" y="254346"/>
            <a:chExt cx="698452" cy="574504"/>
          </a:xfrm>
        </p:grpSpPr>
        <p:sp>
          <p:nvSpPr>
            <p:cNvPr id="28" name="Oval 27"/>
            <p:cNvSpPr/>
            <p:nvPr/>
          </p:nvSpPr>
          <p:spPr>
            <a:xfrm>
              <a:off x="1132257" y="308533"/>
              <a:ext cx="698452" cy="520317"/>
            </a:xfrm>
            <a:prstGeom prst="ellipse">
              <a:avLst/>
            </a:prstGeom>
            <a:solidFill>
              <a:schemeClr val="bg1"/>
            </a:solidFill>
            <a:ln w="19050">
              <a:no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33">
                <a:latin typeface="Calibri" panose="020F0502020204030204" pitchFamily="34" charset="0"/>
                <a:cs typeface="Calibri" panose="020F0502020204030204" pitchFamily="34" charset="0"/>
              </a:endParaRPr>
            </a:p>
          </p:txBody>
        </p:sp>
        <p:sp>
          <p:nvSpPr>
            <p:cNvPr id="29" name="Oval 28"/>
            <p:cNvSpPr/>
            <p:nvPr/>
          </p:nvSpPr>
          <p:spPr>
            <a:xfrm>
              <a:off x="1217536" y="254346"/>
              <a:ext cx="544143" cy="544703"/>
            </a:xfrm>
            <a:prstGeom prst="ellipse">
              <a:avLst/>
            </a:prstGeom>
            <a:solidFill>
              <a:schemeClr val="bg1"/>
            </a:solidFill>
            <a:ln w="1905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pic>
          <p:nvPicPr>
            <p:cNvPr id="30"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396898" y="316864"/>
              <a:ext cx="203499" cy="371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1" name="TextBox 30"/>
          <p:cNvSpPr txBox="1"/>
          <p:nvPr/>
        </p:nvSpPr>
        <p:spPr>
          <a:xfrm>
            <a:off x="81071" y="746436"/>
            <a:ext cx="2331119" cy="292388"/>
          </a:xfrm>
          <a:prstGeom prst="rect">
            <a:avLst/>
          </a:prstGeom>
          <a:noFill/>
        </p:spPr>
        <p:txBody>
          <a:bodyPr wrap="square" rtlCol="0">
            <a:spAutoFit/>
          </a:bodyPr>
          <a:lstStyle/>
          <a:p>
            <a:pPr algn="ctr">
              <a:defRPr/>
            </a:pPr>
            <a:r>
              <a:rPr lang="en-US" sz="1300" b="1" dirty="0">
                <a:solidFill>
                  <a:srgbClr val="1F5F8D"/>
                </a:solidFill>
                <a:latin typeface="Calibri" panose="020F0502020204030204" pitchFamily="34" charset="0"/>
                <a:cs typeface="Calibri" panose="020F0502020204030204" pitchFamily="34" charset="0"/>
              </a:rPr>
              <a:t>Mobility</a:t>
            </a:r>
            <a:endParaRPr lang="en-US" sz="1300" b="1" u="sng" dirty="0">
              <a:solidFill>
                <a:srgbClr val="1F5F8D"/>
              </a:solidFill>
              <a:latin typeface="Calibri" panose="020F0502020204030204" pitchFamily="34" charset="0"/>
              <a:cs typeface="Calibri" panose="020F0502020204030204" pitchFamily="34" charset="0"/>
            </a:endParaRPr>
          </a:p>
        </p:txBody>
      </p:sp>
      <p:sp>
        <p:nvSpPr>
          <p:cNvPr id="32" name="TextBox 31"/>
          <p:cNvSpPr txBox="1"/>
          <p:nvPr/>
        </p:nvSpPr>
        <p:spPr>
          <a:xfrm>
            <a:off x="95413" y="994105"/>
            <a:ext cx="2302010" cy="3554819"/>
          </a:xfrm>
          <a:prstGeom prst="rect">
            <a:avLst/>
          </a:prstGeom>
          <a:noFill/>
        </p:spPr>
        <p:txBody>
          <a:bodyPr wrap="square" rtlCol="0">
            <a:spAutoFit/>
          </a:bodyPr>
          <a:lstStyle/>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IOS, Android</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Job Calendar, Week &amp; Day View</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Jobs Location in Map View</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Displaying Flags for Job</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Job details view </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Update the current Job Status </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Check In / Check Out</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Attachments</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Signature capture</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Add &amp; Modify Equipment</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Parts Request</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Dynamic Forms/Checklist</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Add additional tasks and charges</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Payment Collection</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Customer’s recent order history</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GPS Tracking</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Add &amp; Edit Instructions and Notes for a job</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Technician Profile update</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Online and Offline mode</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Auto-Syncing of Jobs &amp; Activities</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Photo Cropping / Editing</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Annotation </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Audio Recording</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Face ID , Finger Print scanning</a:t>
            </a:r>
          </a:p>
        </p:txBody>
      </p:sp>
      <p:sp>
        <p:nvSpPr>
          <p:cNvPr id="33" name="Rectangle 32"/>
          <p:cNvSpPr/>
          <p:nvPr/>
        </p:nvSpPr>
        <p:spPr>
          <a:xfrm>
            <a:off x="2457626" y="674216"/>
            <a:ext cx="2322576" cy="4187952"/>
          </a:xfrm>
          <a:prstGeom prst="rect">
            <a:avLst/>
          </a:prstGeom>
          <a:solidFill>
            <a:schemeClr val="bg1"/>
          </a:solid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Calibri" panose="020F0502020204030204" pitchFamily="34" charset="0"/>
              <a:cs typeface="Calibri" panose="020F0502020204030204" pitchFamily="34" charset="0"/>
            </a:endParaRPr>
          </a:p>
        </p:txBody>
      </p:sp>
      <p:sp>
        <p:nvSpPr>
          <p:cNvPr id="37" name="TextBox 36"/>
          <p:cNvSpPr txBox="1"/>
          <p:nvPr/>
        </p:nvSpPr>
        <p:spPr>
          <a:xfrm>
            <a:off x="2452637" y="782531"/>
            <a:ext cx="2327565" cy="292388"/>
          </a:xfrm>
          <a:prstGeom prst="rect">
            <a:avLst/>
          </a:prstGeom>
          <a:noFill/>
        </p:spPr>
        <p:txBody>
          <a:bodyPr wrap="square" rtlCol="0">
            <a:spAutoFit/>
          </a:bodyPr>
          <a:lstStyle/>
          <a:p>
            <a:pPr algn="ctr">
              <a:defRPr/>
            </a:pPr>
            <a:r>
              <a:rPr lang="en-US" sz="1300" b="1" dirty="0">
                <a:solidFill>
                  <a:srgbClr val="1F5F8D"/>
                </a:solidFill>
                <a:latin typeface="Calibri" panose="020F0502020204030204" pitchFamily="34" charset="0"/>
                <a:cs typeface="Calibri" panose="020F0502020204030204" pitchFamily="34" charset="0"/>
              </a:rPr>
              <a:t>Photo Management</a:t>
            </a:r>
            <a:endParaRPr lang="en-US" sz="1300" b="1" u="sng" dirty="0">
              <a:solidFill>
                <a:srgbClr val="1F5F8D"/>
              </a:solidFill>
              <a:latin typeface="Calibri" panose="020F0502020204030204" pitchFamily="34" charset="0"/>
              <a:cs typeface="Calibri" panose="020F0502020204030204" pitchFamily="34" charset="0"/>
            </a:endParaRPr>
          </a:p>
        </p:txBody>
      </p:sp>
      <p:sp>
        <p:nvSpPr>
          <p:cNvPr id="39" name="Rectangle 37"/>
          <p:cNvSpPr>
            <a:spLocks noChangeArrowheads="1"/>
          </p:cNvSpPr>
          <p:nvPr/>
        </p:nvSpPr>
        <p:spPr bwMode="auto">
          <a:xfrm>
            <a:off x="2472393" y="1054267"/>
            <a:ext cx="2307809" cy="275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b="1">
                <a:solidFill>
                  <a:schemeClr val="tx1"/>
                </a:solidFill>
                <a:latin typeface="Arial" pitchFamily="34" charset="0"/>
                <a:cs typeface="Arial" pitchFamily="34" charset="0"/>
              </a:defRPr>
            </a:lvl1pPr>
            <a:lvl2pPr marL="171450" indent="-171450">
              <a:defRPr b="1">
                <a:solidFill>
                  <a:schemeClr val="tx1"/>
                </a:solidFill>
                <a:latin typeface="Arial" pitchFamily="34" charset="0"/>
                <a:cs typeface="Arial" pitchFamily="34" charset="0"/>
              </a:defRPr>
            </a:lvl2pPr>
            <a:lvl3pPr marL="628650" indent="-171450">
              <a:defRPr b="1">
                <a:solidFill>
                  <a:schemeClr val="tx1"/>
                </a:solidFill>
                <a:latin typeface="Arial" pitchFamily="34" charset="0"/>
                <a:cs typeface="Arial" pitchFamily="34" charset="0"/>
              </a:defRPr>
            </a:lvl3pPr>
            <a:lvl4pPr marL="1600200" indent="-228600">
              <a:defRPr b="1">
                <a:solidFill>
                  <a:schemeClr val="tx1"/>
                </a:solidFill>
                <a:latin typeface="Arial" pitchFamily="34" charset="0"/>
                <a:cs typeface="Arial" pitchFamily="34" charset="0"/>
              </a:defRPr>
            </a:lvl4pPr>
            <a:lvl5pPr marL="2057400" indent="-228600">
              <a:defRPr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b="1">
                <a:solidFill>
                  <a:schemeClr val="tx1"/>
                </a:solidFill>
                <a:latin typeface="Arial" pitchFamily="34" charset="0"/>
                <a:cs typeface="Arial" pitchFamily="34" charset="0"/>
              </a:defRPr>
            </a:lvl9pPr>
          </a:lstStyle>
          <a:p>
            <a:pPr marL="171434" lvl="1" indent="-171434" fontAlgn="base">
              <a:buFont typeface="Wingdings" pitchFamily="2" charset="2"/>
              <a:buChar char="§"/>
              <a:defRPr/>
            </a:pPr>
            <a:r>
              <a:rPr lang="en-US" sz="900" b="0" dirty="0">
                <a:latin typeface="Calibri" panose="020F0502020204030204" pitchFamily="34" charset="0"/>
                <a:cs typeface="Calibri" panose="020F0502020204030204" pitchFamily="34" charset="0"/>
              </a:rPr>
              <a:t>Capture Real time Sign in info using uploaded Photo </a:t>
            </a:r>
          </a:p>
          <a:p>
            <a:pPr marL="171434" lvl="1" indent="-171434" fontAlgn="base">
              <a:buFont typeface="Wingdings" pitchFamily="2" charset="2"/>
              <a:buChar char="§"/>
              <a:defRPr/>
            </a:pPr>
            <a:r>
              <a:rPr lang="en-US" sz="900" b="0" dirty="0">
                <a:latin typeface="Calibri" panose="020F0502020204030204" pitchFamily="34" charset="0"/>
                <a:cs typeface="Calibri" panose="020F0502020204030204" pitchFamily="34" charset="0"/>
              </a:rPr>
              <a:t>Timestamp, Geo location etc.,</a:t>
            </a:r>
          </a:p>
          <a:p>
            <a:pPr marL="171434" lvl="1" indent="-171434" fontAlgn="base">
              <a:buFont typeface="Wingdings" pitchFamily="2" charset="2"/>
              <a:buChar char="§"/>
              <a:defRPr/>
            </a:pPr>
            <a:r>
              <a:rPr lang="en-US" sz="900" b="0" dirty="0">
                <a:latin typeface="Calibri" panose="020F0502020204030204" pitchFamily="34" charset="0"/>
                <a:cs typeface="Calibri" panose="020F0502020204030204" pitchFamily="34" charset="0"/>
              </a:rPr>
              <a:t>Robust Drag and Drop images/documents</a:t>
            </a:r>
          </a:p>
          <a:p>
            <a:pPr marL="171434" lvl="1" indent="-171434" fontAlgn="base">
              <a:buFont typeface="Wingdings" pitchFamily="2" charset="2"/>
              <a:buChar char="§"/>
              <a:defRPr/>
            </a:pPr>
            <a:r>
              <a:rPr lang="en-US" sz="900" b="0" dirty="0">
                <a:latin typeface="Calibri" panose="020F0502020204030204" pitchFamily="34" charset="0"/>
                <a:cs typeface="Calibri" panose="020F0502020204030204" pitchFamily="34" charset="0"/>
              </a:rPr>
              <a:t>Photo Annotations</a:t>
            </a:r>
          </a:p>
          <a:p>
            <a:pPr marL="171434" lvl="1" indent="-171434" fontAlgn="base">
              <a:buFont typeface="Wingdings" pitchFamily="2" charset="2"/>
              <a:buChar char="§"/>
              <a:defRPr/>
            </a:pPr>
            <a:r>
              <a:rPr lang="en-US" sz="900" b="0" dirty="0">
                <a:latin typeface="Calibri" panose="020F0502020204030204" pitchFamily="34" charset="0"/>
                <a:cs typeface="Calibri" panose="020F0502020204030204" pitchFamily="34" charset="0"/>
              </a:rPr>
              <a:t>Photo Cropping</a:t>
            </a:r>
          </a:p>
          <a:p>
            <a:pPr marL="171434" lvl="1" indent="-171434" fontAlgn="base">
              <a:buFont typeface="Wingdings" pitchFamily="2" charset="2"/>
              <a:buChar char="§"/>
              <a:defRPr/>
            </a:pPr>
            <a:r>
              <a:rPr lang="en-US" sz="900" b="0" dirty="0">
                <a:latin typeface="Calibri" panose="020F0502020204030204" pitchFamily="34" charset="0"/>
                <a:cs typeface="Calibri" panose="020F0502020204030204" pitchFamily="34" charset="0"/>
              </a:rPr>
              <a:t>Drawing over image</a:t>
            </a:r>
          </a:p>
          <a:p>
            <a:pPr marL="171434" lvl="1" indent="-171434" fontAlgn="base">
              <a:buFont typeface="Wingdings" pitchFamily="2" charset="2"/>
              <a:buChar char="§"/>
              <a:defRPr/>
            </a:pPr>
            <a:r>
              <a:rPr lang="en-US" sz="900" b="0" dirty="0">
                <a:latin typeface="Calibri" panose="020F0502020204030204" pitchFamily="34" charset="0"/>
                <a:cs typeface="Calibri" panose="020F0502020204030204" pitchFamily="34" charset="0"/>
              </a:rPr>
              <a:t>Audio recording</a:t>
            </a:r>
          </a:p>
          <a:p>
            <a:pPr marL="171434" lvl="1" indent="-171434" fontAlgn="base">
              <a:buFont typeface="Wingdings" pitchFamily="2" charset="2"/>
              <a:buChar char="§"/>
              <a:defRPr/>
            </a:pPr>
            <a:r>
              <a:rPr lang="en-US" sz="900" b="0" dirty="0">
                <a:latin typeface="Calibri" panose="020F0502020204030204" pitchFamily="34" charset="0"/>
                <a:cs typeface="Calibri" panose="020F0502020204030204" pitchFamily="34" charset="0"/>
              </a:rPr>
              <a:t>Image attachment with </a:t>
            </a:r>
            <a:r>
              <a:rPr lang="en-US" sz="900" b="0" dirty="0" err="1">
                <a:latin typeface="Calibri" panose="020F0502020204030204" pitchFamily="34" charset="0"/>
                <a:cs typeface="Calibri" panose="020F0502020204030204" pitchFamily="34" charset="0"/>
              </a:rPr>
              <a:t>Lat</a:t>
            </a:r>
            <a:r>
              <a:rPr lang="en-US" sz="900" b="0" dirty="0">
                <a:latin typeface="Calibri" panose="020F0502020204030204" pitchFamily="34" charset="0"/>
                <a:cs typeface="Calibri" panose="020F0502020204030204" pitchFamily="34" charset="0"/>
              </a:rPr>
              <a:t> &amp; Long</a:t>
            </a:r>
          </a:p>
          <a:p>
            <a:pPr marL="171434" lvl="1" indent="-171434" fontAlgn="base">
              <a:buFont typeface="Wingdings" pitchFamily="2" charset="2"/>
              <a:buChar char="§"/>
              <a:defRPr/>
            </a:pPr>
            <a:r>
              <a:rPr lang="en-US" sz="900" b="0" dirty="0">
                <a:latin typeface="Calibri" panose="020F0502020204030204" pitchFamily="34" charset="0"/>
                <a:cs typeface="Calibri" panose="020F0502020204030204" pitchFamily="34" charset="0"/>
              </a:rPr>
              <a:t>Image Compression and Server Side validation </a:t>
            </a:r>
          </a:p>
          <a:p>
            <a:pPr marL="171434" lvl="1" indent="-171434" fontAlgn="base">
              <a:buFont typeface="Wingdings" pitchFamily="2" charset="2"/>
              <a:buChar char="§"/>
              <a:defRPr/>
            </a:pPr>
            <a:r>
              <a:rPr lang="en-US" sz="900" b="0" dirty="0">
                <a:latin typeface="Calibri" panose="020F0502020204030204" pitchFamily="34" charset="0"/>
                <a:cs typeface="Calibri" panose="020F0502020204030204" pitchFamily="34" charset="0"/>
              </a:rPr>
              <a:t>Audio &amp; video upload and attachments</a:t>
            </a:r>
          </a:p>
          <a:p>
            <a:pPr marL="171434" lvl="1" indent="-171434" fontAlgn="base">
              <a:buFont typeface="Wingdings" pitchFamily="2" charset="2"/>
              <a:buChar char="§"/>
              <a:defRPr/>
            </a:pPr>
            <a:r>
              <a:rPr lang="en-US" sz="900" b="0" dirty="0">
                <a:latin typeface="Calibri" panose="020F0502020204030204" pitchFamily="34" charset="0"/>
                <a:cs typeface="Calibri" panose="020F0502020204030204" pitchFamily="34" charset="0"/>
              </a:rPr>
              <a:t>Before, During and after Photo</a:t>
            </a:r>
          </a:p>
          <a:p>
            <a:pPr marL="171434" lvl="1" indent="-171434" fontAlgn="base">
              <a:buFont typeface="Wingdings" pitchFamily="2" charset="2"/>
              <a:buChar char="§"/>
              <a:defRPr/>
            </a:pPr>
            <a:r>
              <a:rPr lang="en-US" sz="900" b="0" dirty="0">
                <a:latin typeface="Calibri" panose="020F0502020204030204" pitchFamily="34" charset="0"/>
                <a:cs typeface="Calibri" panose="020F0502020204030204" pitchFamily="34" charset="0"/>
              </a:rPr>
              <a:t>Duplicate Photo detection</a:t>
            </a:r>
          </a:p>
          <a:p>
            <a:pPr marL="171434" lvl="1" indent="-171434" fontAlgn="base">
              <a:buFont typeface="Wingdings" pitchFamily="2" charset="2"/>
              <a:buChar char="§"/>
              <a:defRPr/>
            </a:pPr>
            <a:r>
              <a:rPr lang="en-US" sz="900" b="0" dirty="0">
                <a:latin typeface="Calibri" panose="020F0502020204030204" pitchFamily="34" charset="0"/>
                <a:cs typeface="Calibri" panose="020F0502020204030204" pitchFamily="34" charset="0"/>
              </a:rPr>
              <a:t>Customized Naming</a:t>
            </a:r>
          </a:p>
          <a:p>
            <a:pPr marL="171434" lvl="1" indent="-171434" fontAlgn="base">
              <a:buFont typeface="Wingdings" pitchFamily="2" charset="2"/>
              <a:buChar char="§"/>
              <a:defRPr/>
            </a:pPr>
            <a:r>
              <a:rPr lang="en-US" sz="900" b="0" dirty="0">
                <a:latin typeface="Calibri" panose="020F0502020204030204" pitchFamily="34" charset="0"/>
                <a:cs typeface="Calibri" panose="020F0502020204030204" pitchFamily="34" charset="0"/>
              </a:rPr>
              <a:t>Photo Image Sizing (restriction /unlimited)</a:t>
            </a:r>
          </a:p>
          <a:p>
            <a:pPr marL="171434" lvl="1" indent="-171434" fontAlgn="base">
              <a:buFont typeface="Wingdings" pitchFamily="2" charset="2"/>
              <a:buChar char="§"/>
              <a:defRPr/>
            </a:pPr>
            <a:endParaRPr lang="en-US" sz="1000" b="0" dirty="0">
              <a:latin typeface="Calibri" panose="020F0502020204030204" pitchFamily="34" charset="0"/>
              <a:cs typeface="Calibri" panose="020F0502020204030204" pitchFamily="34" charset="0"/>
            </a:endParaRPr>
          </a:p>
          <a:p>
            <a:pPr marL="171434" lvl="1" indent="-171434" fontAlgn="base">
              <a:buFont typeface="Wingdings" pitchFamily="2" charset="2"/>
              <a:buChar char="§"/>
              <a:defRPr/>
            </a:pPr>
            <a:endParaRPr lang="en-IN" sz="1000" b="0" dirty="0">
              <a:latin typeface="Calibri" panose="020F0502020204030204" pitchFamily="34" charset="0"/>
              <a:cs typeface="Calibri" panose="020F0502020204030204" pitchFamily="34" charset="0"/>
            </a:endParaRPr>
          </a:p>
        </p:txBody>
      </p:sp>
      <p:sp>
        <p:nvSpPr>
          <p:cNvPr id="40" name="Rectangle 39"/>
          <p:cNvSpPr/>
          <p:nvPr/>
        </p:nvSpPr>
        <p:spPr>
          <a:xfrm>
            <a:off x="4838154" y="666964"/>
            <a:ext cx="2026782" cy="1914830"/>
          </a:xfrm>
          <a:prstGeom prst="rect">
            <a:avLst/>
          </a:prstGeom>
          <a:solidFill>
            <a:schemeClr val="bg1"/>
          </a:solid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grpSp>
        <p:nvGrpSpPr>
          <p:cNvPr id="41" name="Group 40"/>
          <p:cNvGrpSpPr/>
          <p:nvPr/>
        </p:nvGrpSpPr>
        <p:grpSpPr>
          <a:xfrm>
            <a:off x="5673808" y="426649"/>
            <a:ext cx="467073" cy="454351"/>
            <a:chOff x="2576509" y="1737886"/>
            <a:chExt cx="819150" cy="757664"/>
          </a:xfrm>
        </p:grpSpPr>
        <p:sp>
          <p:nvSpPr>
            <p:cNvPr id="42" name="Oval 41"/>
            <p:cNvSpPr/>
            <p:nvPr/>
          </p:nvSpPr>
          <p:spPr>
            <a:xfrm>
              <a:off x="2576509" y="1885950"/>
              <a:ext cx="819150" cy="609600"/>
            </a:xfrm>
            <a:prstGeom prst="ellipse">
              <a:avLst/>
            </a:prstGeom>
            <a:solidFill>
              <a:schemeClr val="bg1"/>
            </a:solidFill>
            <a:ln w="19050">
              <a:no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33">
                <a:latin typeface="Calibri" panose="020F0502020204030204" pitchFamily="34" charset="0"/>
                <a:cs typeface="Calibri" panose="020F0502020204030204" pitchFamily="34" charset="0"/>
              </a:endParaRPr>
            </a:p>
          </p:txBody>
        </p:sp>
        <p:sp>
          <p:nvSpPr>
            <p:cNvPr id="43" name="Oval 42"/>
            <p:cNvSpPr/>
            <p:nvPr/>
          </p:nvSpPr>
          <p:spPr>
            <a:xfrm>
              <a:off x="2676524" y="1737886"/>
              <a:ext cx="638175" cy="638171"/>
            </a:xfrm>
            <a:prstGeom prst="ellipse">
              <a:avLst/>
            </a:prstGeom>
            <a:solidFill>
              <a:schemeClr val="bg1"/>
            </a:solidFill>
            <a:ln w="1905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grpSp>
      <p:sp>
        <p:nvSpPr>
          <p:cNvPr id="44" name="TextBox 43"/>
          <p:cNvSpPr txBox="1"/>
          <p:nvPr/>
        </p:nvSpPr>
        <p:spPr>
          <a:xfrm>
            <a:off x="4861354" y="791604"/>
            <a:ext cx="2003582" cy="292388"/>
          </a:xfrm>
          <a:prstGeom prst="rect">
            <a:avLst/>
          </a:prstGeom>
          <a:noFill/>
        </p:spPr>
        <p:txBody>
          <a:bodyPr wrap="square" rtlCol="0">
            <a:spAutoFit/>
          </a:bodyPr>
          <a:lstStyle/>
          <a:p>
            <a:pPr algn="ctr">
              <a:defRPr/>
            </a:pPr>
            <a:r>
              <a:rPr lang="en-US" sz="1300" b="1" dirty="0">
                <a:solidFill>
                  <a:srgbClr val="1F5F8D"/>
                </a:solidFill>
                <a:latin typeface="Calibri" panose="020F0502020204030204" pitchFamily="34" charset="0"/>
                <a:cs typeface="Calibri" panose="020F0502020204030204" pitchFamily="34" charset="0"/>
              </a:rPr>
              <a:t>Location Management</a:t>
            </a:r>
            <a:endParaRPr lang="en-US" sz="1300" b="1" u="sng" dirty="0">
              <a:solidFill>
                <a:srgbClr val="1F5F8D"/>
              </a:solidFill>
              <a:latin typeface="Calibri" panose="020F0502020204030204" pitchFamily="34" charset="0"/>
              <a:cs typeface="Calibri" panose="020F0502020204030204" pitchFamily="34" charset="0"/>
            </a:endParaRPr>
          </a:p>
        </p:txBody>
      </p:sp>
      <p:sp>
        <p:nvSpPr>
          <p:cNvPr id="45" name="Rectangle 37"/>
          <p:cNvSpPr>
            <a:spLocks noChangeArrowheads="1"/>
          </p:cNvSpPr>
          <p:nvPr/>
        </p:nvSpPr>
        <p:spPr bwMode="auto">
          <a:xfrm>
            <a:off x="4861357" y="1078328"/>
            <a:ext cx="200357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b="1">
                <a:solidFill>
                  <a:schemeClr val="tx1"/>
                </a:solidFill>
                <a:latin typeface="Arial" pitchFamily="34" charset="0"/>
                <a:cs typeface="Arial" pitchFamily="34" charset="0"/>
              </a:defRPr>
            </a:lvl1pPr>
            <a:lvl2pPr marL="171450" indent="-171450">
              <a:defRPr b="1">
                <a:solidFill>
                  <a:schemeClr val="tx1"/>
                </a:solidFill>
                <a:latin typeface="Arial" pitchFamily="34" charset="0"/>
                <a:cs typeface="Arial" pitchFamily="34" charset="0"/>
              </a:defRPr>
            </a:lvl2pPr>
            <a:lvl3pPr marL="628650" indent="-171450">
              <a:defRPr b="1">
                <a:solidFill>
                  <a:schemeClr val="tx1"/>
                </a:solidFill>
                <a:latin typeface="Arial" pitchFamily="34" charset="0"/>
                <a:cs typeface="Arial" pitchFamily="34" charset="0"/>
              </a:defRPr>
            </a:lvl3pPr>
            <a:lvl4pPr marL="1600200" indent="-228600">
              <a:defRPr b="1">
                <a:solidFill>
                  <a:schemeClr val="tx1"/>
                </a:solidFill>
                <a:latin typeface="Arial" pitchFamily="34" charset="0"/>
                <a:cs typeface="Arial" pitchFamily="34" charset="0"/>
              </a:defRPr>
            </a:lvl4pPr>
            <a:lvl5pPr marL="2057400" indent="-228600">
              <a:defRPr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b="1">
                <a:solidFill>
                  <a:schemeClr val="tx1"/>
                </a:solidFill>
                <a:latin typeface="Arial" pitchFamily="34" charset="0"/>
                <a:cs typeface="Arial" pitchFamily="34" charset="0"/>
              </a:defRPr>
            </a:lvl9pPr>
          </a:lstStyle>
          <a:p>
            <a:pPr marL="171434" lvl="1" indent="-171434" fontAlgn="base">
              <a:buFont typeface="Wingdings" pitchFamily="2" charset="2"/>
              <a:buChar char="§"/>
              <a:defRPr/>
            </a:pPr>
            <a:r>
              <a:rPr lang="en-IN" sz="900" b="0" dirty="0">
                <a:latin typeface="Calibri" panose="020F0502020204030204" pitchFamily="34" charset="0"/>
                <a:cs typeface="Calibri" panose="020F0502020204030204" pitchFamily="34" charset="0"/>
              </a:rPr>
              <a:t>Identify exact job location</a:t>
            </a:r>
          </a:p>
          <a:p>
            <a:pPr marL="171434" lvl="1" indent="-171434" fontAlgn="base">
              <a:buFont typeface="Wingdings" pitchFamily="2" charset="2"/>
              <a:buChar char="§"/>
              <a:defRPr/>
            </a:pPr>
            <a:r>
              <a:rPr lang="en-IN" sz="900" b="0" dirty="0">
                <a:latin typeface="Calibri" panose="020F0502020204030204" pitchFamily="34" charset="0"/>
                <a:cs typeface="Calibri" panose="020F0502020204030204" pitchFamily="34" charset="0"/>
              </a:rPr>
              <a:t>Identify technician’s location</a:t>
            </a:r>
          </a:p>
          <a:p>
            <a:pPr marL="171434" lvl="1" indent="-171434" fontAlgn="base">
              <a:buFont typeface="Wingdings" pitchFamily="2" charset="2"/>
              <a:buChar char="§"/>
              <a:defRPr/>
            </a:pPr>
            <a:r>
              <a:rPr lang="en-IN" sz="900" b="0" dirty="0">
                <a:latin typeface="Calibri" panose="020F0502020204030204" pitchFamily="34" charset="0"/>
                <a:cs typeface="Calibri" panose="020F0502020204030204" pitchFamily="34" charset="0"/>
              </a:rPr>
              <a:t>Compatible with GIS Standards</a:t>
            </a:r>
          </a:p>
          <a:p>
            <a:pPr marL="171434" lvl="1" indent="-171434" fontAlgn="base">
              <a:buFont typeface="Wingdings" pitchFamily="2" charset="2"/>
              <a:buChar char="§"/>
              <a:defRPr/>
            </a:pPr>
            <a:r>
              <a:rPr lang="en-US" sz="900" b="0" dirty="0">
                <a:latin typeface="Calibri" panose="020F0502020204030204" pitchFamily="34" charset="0"/>
                <a:cs typeface="Calibri" panose="020F0502020204030204" pitchFamily="34" charset="0"/>
              </a:rPr>
              <a:t>GPS or Status based maps</a:t>
            </a:r>
          </a:p>
          <a:p>
            <a:pPr marL="171434" lvl="1" indent="-171434" fontAlgn="base">
              <a:buFont typeface="Wingdings" pitchFamily="2" charset="2"/>
              <a:buChar char="§"/>
              <a:defRPr/>
            </a:pPr>
            <a:r>
              <a:rPr lang="en-US" sz="900" b="0" dirty="0">
                <a:latin typeface="Calibri" panose="020F0502020204030204" pitchFamily="34" charset="0"/>
                <a:cs typeface="Calibri" panose="020F0502020204030204" pitchFamily="34" charset="0"/>
              </a:rPr>
              <a:t>Job Details in  map</a:t>
            </a:r>
            <a:endParaRPr lang="en-IN" sz="900" b="0" dirty="0">
              <a:latin typeface="Calibri" panose="020F0502020204030204" pitchFamily="34" charset="0"/>
              <a:cs typeface="Calibri" panose="020F0502020204030204" pitchFamily="34" charset="0"/>
            </a:endParaRPr>
          </a:p>
          <a:p>
            <a:pPr marL="171434" lvl="1" indent="-171434" fontAlgn="base">
              <a:buFont typeface="Wingdings" pitchFamily="2" charset="2"/>
              <a:buChar char="§"/>
              <a:defRPr/>
            </a:pPr>
            <a:r>
              <a:rPr lang="en-IN" sz="900" b="0" dirty="0">
                <a:latin typeface="Calibri" panose="020F0502020204030204" pitchFamily="34" charset="0"/>
                <a:cs typeface="Calibri" panose="020F0502020204030204" pitchFamily="34" charset="0"/>
              </a:rPr>
              <a:t>Track Technician Travel History</a:t>
            </a:r>
          </a:p>
        </p:txBody>
      </p:sp>
      <p:sp>
        <p:nvSpPr>
          <p:cNvPr id="46" name="Rectangle 45"/>
          <p:cNvSpPr/>
          <p:nvPr/>
        </p:nvSpPr>
        <p:spPr>
          <a:xfrm>
            <a:off x="6916434" y="687479"/>
            <a:ext cx="2029968" cy="1863331"/>
          </a:xfrm>
          <a:prstGeom prst="rect">
            <a:avLst/>
          </a:prstGeom>
          <a:solidFill>
            <a:schemeClr val="bg1"/>
          </a:solid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sp>
        <p:nvSpPr>
          <p:cNvPr id="47" name="TextBox 46"/>
          <p:cNvSpPr txBox="1"/>
          <p:nvPr/>
        </p:nvSpPr>
        <p:spPr>
          <a:xfrm>
            <a:off x="6943714" y="823671"/>
            <a:ext cx="2005814" cy="292388"/>
          </a:xfrm>
          <a:prstGeom prst="rect">
            <a:avLst/>
          </a:prstGeom>
          <a:noFill/>
        </p:spPr>
        <p:txBody>
          <a:bodyPr wrap="square" rtlCol="0">
            <a:spAutoFit/>
          </a:bodyPr>
          <a:lstStyle>
            <a:defPPr>
              <a:defRPr lang="en-US"/>
            </a:defPPr>
            <a:lvl1pPr algn="ctr">
              <a:defRPr sz="1467" b="1">
                <a:solidFill>
                  <a:srgbClr val="1F5F8D"/>
                </a:solidFill>
              </a:defRPr>
            </a:lvl1pPr>
          </a:lstStyle>
          <a:p>
            <a:r>
              <a:rPr lang="en-US" sz="1300" dirty="0">
                <a:latin typeface="Calibri" panose="020F0502020204030204" pitchFamily="34" charset="0"/>
                <a:cs typeface="Calibri" panose="020F0502020204030204" pitchFamily="34" charset="0"/>
              </a:rPr>
              <a:t>Integration </a:t>
            </a:r>
          </a:p>
        </p:txBody>
      </p:sp>
      <p:sp>
        <p:nvSpPr>
          <p:cNvPr id="48" name="Rectangle 42"/>
          <p:cNvSpPr>
            <a:spLocks noChangeArrowheads="1"/>
          </p:cNvSpPr>
          <p:nvPr/>
        </p:nvSpPr>
        <p:spPr bwMode="auto">
          <a:xfrm>
            <a:off x="6935832" y="1114046"/>
            <a:ext cx="2013696" cy="1323439"/>
          </a:xfrm>
          <a:prstGeom prst="rect">
            <a:avLst/>
          </a:prstGeom>
          <a:noFill/>
          <a:ln w="9525">
            <a:noFill/>
            <a:miter lim="800000"/>
            <a:headEnd/>
            <a:tailEnd/>
          </a:ln>
        </p:spPr>
        <p:txBody>
          <a:bodyPr wrap="square">
            <a:spAutoFit/>
          </a:bodyPr>
          <a:lstStyle/>
          <a:p>
            <a:pPr marL="228578" lvl="1" indent="-228578" fontAlgn="base">
              <a:buFont typeface="Wingdings" pitchFamily="2" charset="2"/>
              <a:buChar char="§"/>
            </a:pPr>
            <a:r>
              <a:rPr lang="en-US" sz="1000" dirty="0">
                <a:latin typeface="Calibri" panose="020F0502020204030204" pitchFamily="34" charset="0"/>
                <a:cs typeface="Calibri" panose="020F0502020204030204" pitchFamily="34" charset="0"/>
              </a:rPr>
              <a:t>QuickBooks</a:t>
            </a:r>
          </a:p>
          <a:p>
            <a:pPr marL="228578" lvl="1" indent="-228578" fontAlgn="base">
              <a:buFont typeface="Wingdings" pitchFamily="2" charset="2"/>
              <a:buChar char="§"/>
            </a:pPr>
            <a:r>
              <a:rPr lang="en-US" sz="1000" dirty="0">
                <a:latin typeface="Calibri" panose="020F0502020204030204" pitchFamily="34" charset="0"/>
                <a:cs typeface="Calibri" panose="020F0502020204030204" pitchFamily="34" charset="0"/>
              </a:rPr>
              <a:t>SAP</a:t>
            </a:r>
          </a:p>
          <a:p>
            <a:pPr marL="228578" lvl="1" indent="-228578" fontAlgn="base">
              <a:buFont typeface="Wingdings" pitchFamily="2" charset="2"/>
              <a:buChar char="§"/>
            </a:pPr>
            <a:r>
              <a:rPr lang="en-US" sz="1000" dirty="0">
                <a:latin typeface="Calibri" panose="020F0502020204030204" pitchFamily="34" charset="0"/>
                <a:cs typeface="Calibri" panose="020F0502020204030204" pitchFamily="34" charset="0"/>
              </a:rPr>
              <a:t>Dynamics AX</a:t>
            </a:r>
          </a:p>
          <a:p>
            <a:pPr marL="228578" lvl="1" indent="-228578" fontAlgn="base">
              <a:buFont typeface="Wingdings" pitchFamily="2" charset="2"/>
              <a:buChar char="§"/>
            </a:pPr>
            <a:r>
              <a:rPr lang="en-US" sz="1000" dirty="0">
                <a:latin typeface="Calibri" panose="020F0502020204030204" pitchFamily="34" charset="0"/>
                <a:cs typeface="Calibri" panose="020F0502020204030204" pitchFamily="34" charset="0"/>
              </a:rPr>
              <a:t>Service Now</a:t>
            </a:r>
          </a:p>
          <a:p>
            <a:pPr marL="228578" lvl="1" indent="-228578" fontAlgn="base">
              <a:buFont typeface="Wingdings" pitchFamily="2" charset="2"/>
              <a:buChar char="§"/>
            </a:pPr>
            <a:r>
              <a:rPr lang="en-US" sz="1000" dirty="0">
                <a:latin typeface="Calibri" panose="020F0502020204030204" pitchFamily="34" charset="0"/>
                <a:cs typeface="Calibri" panose="020F0502020204030204" pitchFamily="34" charset="0"/>
              </a:rPr>
              <a:t>Remedy Ticketing </a:t>
            </a:r>
          </a:p>
          <a:p>
            <a:pPr marL="228578" lvl="1" indent="-228578" fontAlgn="base">
              <a:buFont typeface="Wingdings" pitchFamily="2" charset="2"/>
              <a:buChar char="§"/>
            </a:pPr>
            <a:r>
              <a:rPr lang="en-US" sz="1000" dirty="0">
                <a:latin typeface="Calibri" panose="020F0502020204030204" pitchFamily="34" charset="0"/>
                <a:cs typeface="Calibri" panose="020F0502020204030204" pitchFamily="34" charset="0"/>
              </a:rPr>
              <a:t>Bing/Google Map</a:t>
            </a:r>
          </a:p>
          <a:p>
            <a:pPr marL="228578" lvl="1" indent="-228578" fontAlgn="base">
              <a:buFont typeface="Wingdings" pitchFamily="2" charset="2"/>
              <a:buChar char="§"/>
            </a:pPr>
            <a:r>
              <a:rPr lang="en-US" sz="1000" dirty="0">
                <a:latin typeface="Calibri" panose="020F0502020204030204" pitchFamily="34" charset="0"/>
                <a:cs typeface="Calibri" panose="020F0502020204030204" pitchFamily="34" charset="0"/>
              </a:rPr>
              <a:t>Weather Alert</a:t>
            </a:r>
          </a:p>
          <a:p>
            <a:pPr marL="228578" lvl="1" indent="-228578" fontAlgn="base">
              <a:buFont typeface="Wingdings" pitchFamily="2" charset="2"/>
              <a:buChar char="§"/>
            </a:pPr>
            <a:r>
              <a:rPr lang="en-US" sz="1000" dirty="0">
                <a:latin typeface="Calibri" panose="020F0502020204030204" pitchFamily="34" charset="0"/>
                <a:cs typeface="Calibri" panose="020F0502020204030204" pitchFamily="34" charset="0"/>
              </a:rPr>
              <a:t>Others</a:t>
            </a:r>
          </a:p>
        </p:txBody>
      </p:sp>
      <p:grpSp>
        <p:nvGrpSpPr>
          <p:cNvPr id="49" name="Group 48"/>
          <p:cNvGrpSpPr/>
          <p:nvPr/>
        </p:nvGrpSpPr>
        <p:grpSpPr>
          <a:xfrm>
            <a:off x="7790746" y="2647950"/>
            <a:ext cx="507197" cy="422190"/>
            <a:chOff x="2586035" y="1737886"/>
            <a:chExt cx="819150" cy="691256"/>
          </a:xfrm>
        </p:grpSpPr>
        <p:sp>
          <p:nvSpPr>
            <p:cNvPr id="50" name="Oval 49"/>
            <p:cNvSpPr/>
            <p:nvPr/>
          </p:nvSpPr>
          <p:spPr>
            <a:xfrm>
              <a:off x="2586035" y="1819542"/>
              <a:ext cx="819150" cy="609600"/>
            </a:xfrm>
            <a:prstGeom prst="ellipse">
              <a:avLst/>
            </a:prstGeom>
            <a:solidFill>
              <a:schemeClr val="bg1"/>
            </a:solidFill>
            <a:ln w="19050">
              <a:no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33">
                <a:latin typeface="Calibri" panose="020F0502020204030204" pitchFamily="34" charset="0"/>
                <a:cs typeface="Calibri" panose="020F0502020204030204" pitchFamily="34" charset="0"/>
              </a:endParaRPr>
            </a:p>
          </p:txBody>
        </p:sp>
        <p:sp>
          <p:nvSpPr>
            <p:cNvPr id="51" name="Oval 50"/>
            <p:cNvSpPr/>
            <p:nvPr/>
          </p:nvSpPr>
          <p:spPr>
            <a:xfrm>
              <a:off x="2676524" y="1737886"/>
              <a:ext cx="638175" cy="638171"/>
            </a:xfrm>
            <a:prstGeom prst="ellipse">
              <a:avLst/>
            </a:prstGeom>
            <a:solidFill>
              <a:schemeClr val="bg1"/>
            </a:solidFill>
            <a:ln w="1905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grpSp>
      <p:pic>
        <p:nvPicPr>
          <p:cNvPr id="52" name="Picture 51"/>
          <p:cNvPicPr>
            <a:picLocks noChangeAspect="1"/>
          </p:cNvPicPr>
          <p:nvPr/>
        </p:nvPicPr>
        <p:blipFill>
          <a:blip r:embed="rId3"/>
          <a:stretch>
            <a:fillRect/>
          </a:stretch>
        </p:blipFill>
        <p:spPr>
          <a:xfrm>
            <a:off x="7885309" y="2709443"/>
            <a:ext cx="317897" cy="263787"/>
          </a:xfrm>
          <a:prstGeom prst="rect">
            <a:avLst/>
          </a:prstGeom>
        </p:spPr>
      </p:pic>
      <p:grpSp>
        <p:nvGrpSpPr>
          <p:cNvPr id="53" name="Group 52"/>
          <p:cNvGrpSpPr/>
          <p:nvPr/>
        </p:nvGrpSpPr>
        <p:grpSpPr>
          <a:xfrm>
            <a:off x="7705981" y="386683"/>
            <a:ext cx="534485" cy="512521"/>
            <a:chOff x="2576509" y="1737886"/>
            <a:chExt cx="819150" cy="757664"/>
          </a:xfrm>
        </p:grpSpPr>
        <p:sp>
          <p:nvSpPr>
            <p:cNvPr id="54" name="Oval 53"/>
            <p:cNvSpPr/>
            <p:nvPr/>
          </p:nvSpPr>
          <p:spPr>
            <a:xfrm>
              <a:off x="2576509" y="1885950"/>
              <a:ext cx="819150" cy="609600"/>
            </a:xfrm>
            <a:prstGeom prst="ellipse">
              <a:avLst/>
            </a:prstGeom>
            <a:solidFill>
              <a:schemeClr val="bg1"/>
            </a:solidFill>
            <a:ln w="19050">
              <a:no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33">
                <a:latin typeface="Calibri" panose="020F0502020204030204" pitchFamily="34" charset="0"/>
                <a:cs typeface="Calibri" panose="020F0502020204030204" pitchFamily="34" charset="0"/>
              </a:endParaRPr>
            </a:p>
          </p:txBody>
        </p:sp>
        <p:sp>
          <p:nvSpPr>
            <p:cNvPr id="55" name="Oval 54"/>
            <p:cNvSpPr/>
            <p:nvPr/>
          </p:nvSpPr>
          <p:spPr>
            <a:xfrm>
              <a:off x="2676524" y="1737886"/>
              <a:ext cx="638175" cy="638171"/>
            </a:xfrm>
            <a:prstGeom prst="ellipse">
              <a:avLst/>
            </a:prstGeom>
            <a:solidFill>
              <a:schemeClr val="bg1"/>
            </a:solidFill>
            <a:ln w="1905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grpSp>
      <p:pic>
        <p:nvPicPr>
          <p:cNvPr id="56" name="Picture 55"/>
          <p:cNvPicPr>
            <a:picLocks noChangeAspect="1"/>
          </p:cNvPicPr>
          <p:nvPr/>
        </p:nvPicPr>
        <p:blipFill>
          <a:blip r:embed="rId4"/>
          <a:stretch>
            <a:fillRect/>
          </a:stretch>
        </p:blipFill>
        <p:spPr>
          <a:xfrm>
            <a:off x="7848600" y="484734"/>
            <a:ext cx="280628" cy="254523"/>
          </a:xfrm>
          <a:prstGeom prst="rect">
            <a:avLst/>
          </a:prstGeom>
        </p:spPr>
      </p:pic>
      <p:grpSp>
        <p:nvGrpSpPr>
          <p:cNvPr id="4" name="Group 3"/>
          <p:cNvGrpSpPr/>
          <p:nvPr/>
        </p:nvGrpSpPr>
        <p:grpSpPr>
          <a:xfrm>
            <a:off x="3344727" y="432581"/>
            <a:ext cx="469682" cy="443247"/>
            <a:chOff x="3946324" y="264136"/>
            <a:chExt cx="662487" cy="544878"/>
          </a:xfrm>
        </p:grpSpPr>
        <p:sp>
          <p:nvSpPr>
            <p:cNvPr id="35" name="Oval 34"/>
            <p:cNvSpPr/>
            <p:nvPr/>
          </p:nvSpPr>
          <p:spPr>
            <a:xfrm>
              <a:off x="3946324" y="322214"/>
              <a:ext cx="662487" cy="486800"/>
            </a:xfrm>
            <a:prstGeom prst="ellipse">
              <a:avLst/>
            </a:prstGeom>
            <a:solidFill>
              <a:schemeClr val="bg1"/>
            </a:solidFill>
            <a:ln w="19050">
              <a:no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33">
                <a:latin typeface="Calibri" panose="020F0502020204030204" pitchFamily="34" charset="0"/>
                <a:cs typeface="Calibri" panose="020F0502020204030204" pitchFamily="34" charset="0"/>
              </a:endParaRPr>
            </a:p>
          </p:txBody>
        </p:sp>
        <p:sp>
          <p:nvSpPr>
            <p:cNvPr id="36" name="Oval 35"/>
            <p:cNvSpPr/>
            <p:nvPr/>
          </p:nvSpPr>
          <p:spPr>
            <a:xfrm>
              <a:off x="4027212" y="264136"/>
              <a:ext cx="516124" cy="509615"/>
            </a:xfrm>
            <a:prstGeom prst="ellipse">
              <a:avLst/>
            </a:prstGeom>
            <a:solidFill>
              <a:schemeClr val="bg1"/>
            </a:solidFill>
            <a:ln w="1905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pic>
          <p:nvPicPr>
            <p:cNvPr id="57" name="Picture 56"/>
            <p:cNvPicPr>
              <a:picLocks noChangeAspect="1"/>
            </p:cNvPicPr>
            <p:nvPr/>
          </p:nvPicPr>
          <p:blipFill>
            <a:blip r:embed="rId5"/>
            <a:stretch>
              <a:fillRect/>
            </a:stretch>
          </p:blipFill>
          <p:spPr>
            <a:xfrm>
              <a:off x="4100492" y="361562"/>
              <a:ext cx="397399" cy="301060"/>
            </a:xfrm>
            <a:prstGeom prst="rect">
              <a:avLst/>
            </a:prstGeom>
          </p:spPr>
        </p:pic>
      </p:grpSp>
      <p:pic>
        <p:nvPicPr>
          <p:cNvPr id="58" name="Picture 57"/>
          <p:cNvPicPr>
            <a:picLocks noChangeAspect="1"/>
          </p:cNvPicPr>
          <p:nvPr/>
        </p:nvPicPr>
        <p:blipFill>
          <a:blip r:embed="rId6"/>
          <a:stretch>
            <a:fillRect/>
          </a:stretch>
        </p:blipFill>
        <p:spPr>
          <a:xfrm>
            <a:off x="5780329" y="474591"/>
            <a:ext cx="265906" cy="277992"/>
          </a:xfrm>
          <a:prstGeom prst="rect">
            <a:avLst/>
          </a:prstGeom>
        </p:spPr>
      </p:pic>
      <p:sp>
        <p:nvSpPr>
          <p:cNvPr id="38" name="Rectangle 37"/>
          <p:cNvSpPr/>
          <p:nvPr/>
        </p:nvSpPr>
        <p:spPr>
          <a:xfrm>
            <a:off x="4835499" y="2895649"/>
            <a:ext cx="1959182" cy="2175021"/>
          </a:xfrm>
          <a:prstGeom prst="rect">
            <a:avLst/>
          </a:prstGeom>
          <a:solidFill>
            <a:schemeClr val="bg1"/>
          </a:solid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14"/>
          <p:cNvSpPr>
            <a:spLocks noChangeArrowheads="1"/>
          </p:cNvSpPr>
          <p:nvPr/>
        </p:nvSpPr>
        <p:spPr bwMode="auto">
          <a:xfrm>
            <a:off x="4800600" y="3239691"/>
            <a:ext cx="2001039" cy="1615827"/>
          </a:xfrm>
          <a:prstGeom prst="rect">
            <a:avLst/>
          </a:prstGeom>
          <a:noFill/>
          <a:ln w="9525">
            <a:noFill/>
            <a:miter lim="800000"/>
            <a:headEnd/>
            <a:tailEnd/>
          </a:ln>
        </p:spPr>
        <p:txBody>
          <a:bodyPr wrap="square">
            <a:spAutoFit/>
          </a:bodyPr>
          <a:lstStyle/>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Configure templates for email /SMS notification</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Define recipients of the email/SMS</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Job notification to Vendor &amp; Technician</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Job status notification to the defined email recipients </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Broadcast email &amp; SMS to group of recipients</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Online communication log</a:t>
            </a:r>
          </a:p>
          <a:p>
            <a:pPr marL="171434" lvl="1" indent="-171434" fontAlgn="base">
              <a:buFont typeface="Wingdings" pitchFamily="2" charset="2"/>
              <a:buChar char="§"/>
              <a:defRPr/>
            </a:pPr>
            <a:r>
              <a:rPr lang="en-US" sz="900" dirty="0">
                <a:latin typeface="Calibri" panose="020F0502020204030204" pitchFamily="34" charset="0"/>
                <a:cs typeface="Calibri" panose="020F0502020204030204" pitchFamily="34" charset="0"/>
              </a:rPr>
              <a:t>Two way SMS Communication</a:t>
            </a:r>
          </a:p>
        </p:txBody>
      </p:sp>
      <p:grpSp>
        <p:nvGrpSpPr>
          <p:cNvPr id="60" name="Group 59"/>
          <p:cNvGrpSpPr/>
          <p:nvPr/>
        </p:nvGrpSpPr>
        <p:grpSpPr>
          <a:xfrm>
            <a:off x="5540789" y="2602020"/>
            <a:ext cx="586942" cy="561017"/>
            <a:chOff x="2576509" y="1737886"/>
            <a:chExt cx="819150" cy="757664"/>
          </a:xfrm>
        </p:grpSpPr>
        <p:sp>
          <p:nvSpPr>
            <p:cNvPr id="61" name="Oval 60"/>
            <p:cNvSpPr/>
            <p:nvPr/>
          </p:nvSpPr>
          <p:spPr>
            <a:xfrm>
              <a:off x="2576509" y="1885950"/>
              <a:ext cx="819150" cy="609600"/>
            </a:xfrm>
            <a:prstGeom prst="ellipse">
              <a:avLst/>
            </a:prstGeom>
            <a:solidFill>
              <a:schemeClr val="bg1"/>
            </a:solidFill>
            <a:ln w="19050">
              <a:no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62" name="Oval 61"/>
            <p:cNvSpPr/>
            <p:nvPr/>
          </p:nvSpPr>
          <p:spPr>
            <a:xfrm>
              <a:off x="2676524" y="1737886"/>
              <a:ext cx="638175" cy="638171"/>
            </a:xfrm>
            <a:prstGeom prst="ellipse">
              <a:avLst/>
            </a:prstGeom>
            <a:solidFill>
              <a:schemeClr val="bg1"/>
            </a:solidFill>
            <a:ln w="1905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3" name="TextBox 62"/>
          <p:cNvSpPr txBox="1"/>
          <p:nvPr/>
        </p:nvSpPr>
        <p:spPr>
          <a:xfrm>
            <a:off x="4854924" y="3067294"/>
            <a:ext cx="1908951" cy="261610"/>
          </a:xfrm>
          <a:prstGeom prst="rect">
            <a:avLst/>
          </a:prstGeom>
          <a:noFill/>
        </p:spPr>
        <p:txBody>
          <a:bodyPr wrap="square" rtlCol="0">
            <a:spAutoFit/>
          </a:bodyPr>
          <a:lstStyle/>
          <a:p>
            <a:pPr algn="ctr">
              <a:defRPr/>
            </a:pPr>
            <a:r>
              <a:rPr lang="en-US" sz="1100" b="1" dirty="0">
                <a:solidFill>
                  <a:srgbClr val="1F5F8D"/>
                </a:solidFill>
                <a:latin typeface="Calibri" panose="020F0502020204030204" pitchFamily="34" charset="0"/>
                <a:cs typeface="Calibri" panose="020F0502020204030204" pitchFamily="34" charset="0"/>
              </a:rPr>
              <a:t>Email &amp; SMS</a:t>
            </a:r>
            <a:endParaRPr lang="en-US" sz="1100" b="1" u="sng" dirty="0">
              <a:solidFill>
                <a:srgbClr val="1F5F8D"/>
              </a:solidFill>
              <a:latin typeface="Calibri" panose="020F0502020204030204" pitchFamily="34" charset="0"/>
              <a:cs typeface="Calibri" panose="020F0502020204030204" pitchFamily="34" charset="0"/>
            </a:endParaRPr>
          </a:p>
        </p:txBody>
      </p:sp>
      <p:pic>
        <p:nvPicPr>
          <p:cNvPr id="64" name="Picture 6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9151" y="2688269"/>
            <a:ext cx="285750" cy="285750"/>
          </a:xfrm>
          <a:prstGeom prst="rect">
            <a:avLst/>
          </a:prstGeom>
        </p:spPr>
      </p:pic>
    </p:spTree>
    <p:extLst>
      <p:ext uri="{BB962C8B-B14F-4D97-AF65-F5344CB8AC3E}">
        <p14:creationId xmlns:p14="http://schemas.microsoft.com/office/powerpoint/2010/main" val="15920861"/>
      </p:ext>
    </p:extLst>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3915" y="133350"/>
            <a:ext cx="1123950" cy="325630"/>
          </a:xfrm>
          <a:prstGeom prst="rect">
            <a:avLst/>
          </a:prstGeom>
        </p:spPr>
      </p:pic>
      <p:sp>
        <p:nvSpPr>
          <p:cNvPr id="21" name="Rectangle 20"/>
          <p:cNvSpPr/>
          <p:nvPr/>
        </p:nvSpPr>
        <p:spPr>
          <a:xfrm>
            <a:off x="228600" y="458980"/>
            <a:ext cx="228600" cy="1828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152400" y="133350"/>
            <a:ext cx="3856953" cy="584775"/>
          </a:xfrm>
          <a:prstGeom prst="rect">
            <a:avLst/>
          </a:prstGeom>
          <a:noFill/>
        </p:spPr>
        <p:txBody>
          <a:bodyPr wrap="none" rtlCol="0">
            <a:spAutoFit/>
          </a:bodyPr>
          <a:lstStyle/>
          <a:p>
            <a:r>
              <a:rPr lang="en-US" sz="1600" b="1" dirty="0" smtClean="0">
                <a:latin typeface="Calibri" pitchFamily="34" charset="0"/>
              </a:rPr>
              <a:t>Connected </a:t>
            </a:r>
            <a:r>
              <a:rPr lang="en-US" sz="1600" b="1" dirty="0" err="1">
                <a:latin typeface="Calibri" pitchFamily="34" charset="0"/>
              </a:rPr>
              <a:t>FieldPower</a:t>
            </a:r>
            <a:r>
              <a:rPr lang="en-US" sz="1600" b="1" dirty="0">
                <a:latin typeface="Calibri" pitchFamily="34" charset="0"/>
              </a:rPr>
              <a:t> – Core Capabilities</a:t>
            </a:r>
          </a:p>
          <a:p>
            <a:endParaRPr lang="en-US" sz="1600" b="1" dirty="0">
              <a:latin typeface="Calibri" pitchFamily="34" charset="0"/>
            </a:endParaRPr>
          </a:p>
        </p:txBody>
      </p:sp>
      <p:grpSp>
        <p:nvGrpSpPr>
          <p:cNvPr id="20" name="Group 19"/>
          <p:cNvGrpSpPr/>
          <p:nvPr/>
        </p:nvGrpSpPr>
        <p:grpSpPr>
          <a:xfrm>
            <a:off x="3481313" y="2494823"/>
            <a:ext cx="2028825" cy="1299100"/>
            <a:chOff x="3673796" y="1998662"/>
            <a:chExt cx="2028825" cy="1299100"/>
          </a:xfrm>
        </p:grpSpPr>
        <p:cxnSp>
          <p:nvCxnSpPr>
            <p:cNvPr id="23" name="Straight Connector 22"/>
            <p:cNvCxnSpPr/>
            <p:nvPr/>
          </p:nvCxnSpPr>
          <p:spPr>
            <a:xfrm>
              <a:off x="3673796" y="2251075"/>
              <a:ext cx="2028825" cy="0"/>
            </a:xfrm>
            <a:prstGeom prst="line">
              <a:avLst/>
            </a:prstGeom>
            <a:ln>
              <a:solidFill>
                <a:schemeClr val="tx1">
                  <a:lumMod val="50000"/>
                  <a:lumOff val="50000"/>
                </a:schemeClr>
              </a:solidFill>
              <a:prstDash val="dash"/>
              <a:headEnd type="triangle"/>
              <a:tailEnd type="triangle"/>
            </a:ln>
          </p:spPr>
          <p:style>
            <a:lnRef idx="1">
              <a:schemeClr val="dk1"/>
            </a:lnRef>
            <a:fillRef idx="0">
              <a:schemeClr val="dk1"/>
            </a:fillRef>
            <a:effectRef idx="0">
              <a:schemeClr val="dk1"/>
            </a:effectRef>
            <a:fontRef idx="minor">
              <a:schemeClr val="tx1"/>
            </a:fontRef>
          </p:style>
        </p:cxnSp>
        <p:sp>
          <p:nvSpPr>
            <p:cNvPr id="26" name="Oval 25"/>
            <p:cNvSpPr/>
            <p:nvPr/>
          </p:nvSpPr>
          <p:spPr>
            <a:xfrm>
              <a:off x="4435795" y="1998662"/>
              <a:ext cx="504825" cy="504825"/>
            </a:xfrm>
            <a:prstGeom prst="ellipse">
              <a:avLst/>
            </a:prstGeom>
            <a:solidFill>
              <a:srgbClr val="FFFFFF"/>
            </a:solidFill>
            <a:ln>
              <a:solidFill>
                <a:schemeClr val="bg1">
                  <a:lumMod val="85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7" name="AutoShape 46"/>
            <p:cNvSpPr>
              <a:spLocks noChangeAspect="1" noChangeArrowheads="1" noTextEdit="1"/>
            </p:cNvSpPr>
            <p:nvPr/>
          </p:nvSpPr>
          <p:spPr bwMode="auto">
            <a:xfrm rot="5400000">
              <a:off x="4565648" y="2169320"/>
              <a:ext cx="246063"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TextBox 27"/>
            <p:cNvSpPr txBox="1"/>
            <p:nvPr/>
          </p:nvSpPr>
          <p:spPr>
            <a:xfrm>
              <a:off x="3929625" y="2528321"/>
              <a:ext cx="1551451" cy="769441"/>
            </a:xfrm>
            <a:prstGeom prst="rect">
              <a:avLst/>
            </a:prstGeom>
            <a:noFill/>
          </p:spPr>
          <p:txBody>
            <a:bodyPr wrap="none" rtlCol="0">
              <a:spAutoFit/>
            </a:bodyPr>
            <a:lstStyle/>
            <a:p>
              <a:pPr algn="ctr"/>
              <a:r>
                <a:rPr lang="en-US" sz="2400" b="1" dirty="0">
                  <a:latin typeface="Calibri" panose="020F0502020204030204" pitchFamily="34" charset="0"/>
                  <a:cs typeface="Calibri" panose="020F0502020204030204" pitchFamily="34" charset="0"/>
                </a:rPr>
                <a:t>Connected</a:t>
              </a:r>
            </a:p>
            <a:p>
              <a:pPr algn="ctr"/>
              <a:r>
                <a:rPr lang="en-US" sz="2000" b="1" dirty="0">
                  <a:latin typeface="Calibri" panose="020F0502020204030204" pitchFamily="34" charset="0"/>
                  <a:cs typeface="Calibri" panose="020F0502020204030204" pitchFamily="34" charset="0"/>
                </a:rPr>
                <a:t>FieldPower</a:t>
              </a:r>
            </a:p>
          </p:txBody>
        </p:sp>
      </p:grpSp>
      <p:grpSp>
        <p:nvGrpSpPr>
          <p:cNvPr id="29" name="Group 54"/>
          <p:cNvGrpSpPr>
            <a:grpSpLocks noChangeAspect="1"/>
          </p:cNvGrpSpPr>
          <p:nvPr/>
        </p:nvGrpSpPr>
        <p:grpSpPr bwMode="auto">
          <a:xfrm>
            <a:off x="6413567" y="597832"/>
            <a:ext cx="1355725" cy="341312"/>
            <a:chOff x="3826" y="1357"/>
            <a:chExt cx="854" cy="215"/>
          </a:xfrm>
        </p:grpSpPr>
        <p:sp>
          <p:nvSpPr>
            <p:cNvPr id="30" name="AutoShape 53"/>
            <p:cNvSpPr>
              <a:spLocks noChangeAspect="1" noChangeArrowheads="1" noTextEdit="1"/>
            </p:cNvSpPr>
            <p:nvPr/>
          </p:nvSpPr>
          <p:spPr bwMode="auto">
            <a:xfrm>
              <a:off x="3826" y="1357"/>
              <a:ext cx="854"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55"/>
            <p:cNvSpPr>
              <a:spLocks/>
            </p:cNvSpPr>
            <p:nvPr/>
          </p:nvSpPr>
          <p:spPr bwMode="auto">
            <a:xfrm>
              <a:off x="3826" y="1358"/>
              <a:ext cx="49" cy="133"/>
            </a:xfrm>
            <a:custGeom>
              <a:avLst/>
              <a:gdLst>
                <a:gd name="T0" fmla="*/ 7 w 48"/>
                <a:gd name="T1" fmla="*/ 6 h 130"/>
                <a:gd name="T2" fmla="*/ 0 w 48"/>
                <a:gd name="T3" fmla="*/ 25 h 130"/>
                <a:gd name="T4" fmla="*/ 0 w 48"/>
                <a:gd name="T5" fmla="*/ 35 h 130"/>
                <a:gd name="T6" fmla="*/ 0 w 48"/>
                <a:gd name="T7" fmla="*/ 52 h 130"/>
                <a:gd name="T8" fmla="*/ 0 w 48"/>
                <a:gd name="T9" fmla="*/ 116 h 130"/>
                <a:gd name="T10" fmla="*/ 3 w 48"/>
                <a:gd name="T11" fmla="*/ 127 h 130"/>
                <a:gd name="T12" fmla="*/ 12 w 48"/>
                <a:gd name="T13" fmla="*/ 130 h 130"/>
                <a:gd name="T14" fmla="*/ 21 w 48"/>
                <a:gd name="T15" fmla="*/ 127 h 130"/>
                <a:gd name="T16" fmla="*/ 24 w 48"/>
                <a:gd name="T17" fmla="*/ 116 h 130"/>
                <a:gd name="T18" fmla="*/ 24 w 48"/>
                <a:gd name="T19" fmla="*/ 49 h 130"/>
                <a:gd name="T20" fmla="*/ 38 w 48"/>
                <a:gd name="T21" fmla="*/ 49 h 130"/>
                <a:gd name="T22" fmla="*/ 45 w 48"/>
                <a:gd name="T23" fmla="*/ 47 h 130"/>
                <a:gd name="T24" fmla="*/ 48 w 48"/>
                <a:gd name="T25" fmla="*/ 40 h 130"/>
                <a:gd name="T26" fmla="*/ 45 w 48"/>
                <a:gd name="T27" fmla="*/ 34 h 130"/>
                <a:gd name="T28" fmla="*/ 38 w 48"/>
                <a:gd name="T29" fmla="*/ 32 h 130"/>
                <a:gd name="T30" fmla="*/ 24 w 48"/>
                <a:gd name="T31" fmla="*/ 32 h 130"/>
                <a:gd name="T32" fmla="*/ 24 w 48"/>
                <a:gd name="T33" fmla="*/ 27 h 130"/>
                <a:gd name="T34" fmla="*/ 25 w 48"/>
                <a:gd name="T35" fmla="*/ 22 h 130"/>
                <a:gd name="T36" fmla="*/ 30 w 48"/>
                <a:gd name="T37" fmla="*/ 20 h 130"/>
                <a:gd name="T38" fmla="*/ 37 w 48"/>
                <a:gd name="T39" fmla="*/ 20 h 130"/>
                <a:gd name="T40" fmla="*/ 40 w 48"/>
                <a:gd name="T41" fmla="*/ 20 h 130"/>
                <a:gd name="T42" fmla="*/ 46 w 48"/>
                <a:gd name="T43" fmla="*/ 18 h 130"/>
                <a:gd name="T44" fmla="*/ 48 w 48"/>
                <a:gd name="T45" fmla="*/ 12 h 130"/>
                <a:gd name="T46" fmla="*/ 44 w 48"/>
                <a:gd name="T47" fmla="*/ 3 h 130"/>
                <a:gd name="T48" fmla="*/ 27 w 48"/>
                <a:gd name="T49" fmla="*/ 0 h 130"/>
                <a:gd name="T50" fmla="*/ 7 w 48"/>
                <a:gd name="T51" fmla="*/ 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130">
                  <a:moveTo>
                    <a:pt x="7" y="6"/>
                  </a:moveTo>
                  <a:cubicBezTo>
                    <a:pt x="2" y="10"/>
                    <a:pt x="0" y="17"/>
                    <a:pt x="0" y="25"/>
                  </a:cubicBezTo>
                  <a:cubicBezTo>
                    <a:pt x="0" y="35"/>
                    <a:pt x="0" y="35"/>
                    <a:pt x="0" y="35"/>
                  </a:cubicBezTo>
                  <a:cubicBezTo>
                    <a:pt x="0" y="52"/>
                    <a:pt x="0" y="52"/>
                    <a:pt x="0" y="52"/>
                  </a:cubicBezTo>
                  <a:cubicBezTo>
                    <a:pt x="0" y="116"/>
                    <a:pt x="0" y="116"/>
                    <a:pt x="0" y="116"/>
                  </a:cubicBezTo>
                  <a:cubicBezTo>
                    <a:pt x="0" y="121"/>
                    <a:pt x="1" y="124"/>
                    <a:pt x="3" y="127"/>
                  </a:cubicBezTo>
                  <a:cubicBezTo>
                    <a:pt x="5" y="129"/>
                    <a:pt x="8" y="130"/>
                    <a:pt x="12" y="130"/>
                  </a:cubicBezTo>
                  <a:cubicBezTo>
                    <a:pt x="16" y="130"/>
                    <a:pt x="19" y="129"/>
                    <a:pt x="21" y="127"/>
                  </a:cubicBezTo>
                  <a:cubicBezTo>
                    <a:pt x="23" y="124"/>
                    <a:pt x="24" y="121"/>
                    <a:pt x="24" y="116"/>
                  </a:cubicBezTo>
                  <a:cubicBezTo>
                    <a:pt x="24" y="49"/>
                    <a:pt x="24" y="49"/>
                    <a:pt x="24" y="49"/>
                  </a:cubicBezTo>
                  <a:cubicBezTo>
                    <a:pt x="38" y="49"/>
                    <a:pt x="38" y="49"/>
                    <a:pt x="38" y="49"/>
                  </a:cubicBezTo>
                  <a:cubicBezTo>
                    <a:pt x="41" y="49"/>
                    <a:pt x="44" y="48"/>
                    <a:pt x="45" y="47"/>
                  </a:cubicBezTo>
                  <a:cubicBezTo>
                    <a:pt x="47" y="45"/>
                    <a:pt x="48" y="43"/>
                    <a:pt x="48" y="40"/>
                  </a:cubicBezTo>
                  <a:cubicBezTo>
                    <a:pt x="48" y="37"/>
                    <a:pt x="47" y="35"/>
                    <a:pt x="45" y="34"/>
                  </a:cubicBezTo>
                  <a:cubicBezTo>
                    <a:pt x="44" y="32"/>
                    <a:pt x="41" y="32"/>
                    <a:pt x="38" y="32"/>
                  </a:cubicBezTo>
                  <a:cubicBezTo>
                    <a:pt x="24" y="32"/>
                    <a:pt x="24" y="32"/>
                    <a:pt x="24" y="32"/>
                  </a:cubicBezTo>
                  <a:cubicBezTo>
                    <a:pt x="24" y="27"/>
                    <a:pt x="24" y="27"/>
                    <a:pt x="24" y="27"/>
                  </a:cubicBezTo>
                  <a:cubicBezTo>
                    <a:pt x="24" y="25"/>
                    <a:pt x="25" y="23"/>
                    <a:pt x="25" y="22"/>
                  </a:cubicBezTo>
                  <a:cubicBezTo>
                    <a:pt x="26" y="21"/>
                    <a:pt x="28" y="20"/>
                    <a:pt x="30" y="20"/>
                  </a:cubicBezTo>
                  <a:cubicBezTo>
                    <a:pt x="30" y="20"/>
                    <a:pt x="36" y="20"/>
                    <a:pt x="37" y="20"/>
                  </a:cubicBezTo>
                  <a:cubicBezTo>
                    <a:pt x="38" y="20"/>
                    <a:pt x="39" y="20"/>
                    <a:pt x="40" y="20"/>
                  </a:cubicBezTo>
                  <a:cubicBezTo>
                    <a:pt x="42" y="20"/>
                    <a:pt x="44" y="20"/>
                    <a:pt x="46" y="18"/>
                  </a:cubicBezTo>
                  <a:cubicBezTo>
                    <a:pt x="47" y="17"/>
                    <a:pt x="48" y="14"/>
                    <a:pt x="48" y="12"/>
                  </a:cubicBezTo>
                  <a:cubicBezTo>
                    <a:pt x="48" y="8"/>
                    <a:pt x="46" y="5"/>
                    <a:pt x="44" y="3"/>
                  </a:cubicBezTo>
                  <a:cubicBezTo>
                    <a:pt x="41" y="1"/>
                    <a:pt x="33" y="0"/>
                    <a:pt x="27" y="0"/>
                  </a:cubicBezTo>
                  <a:cubicBezTo>
                    <a:pt x="18" y="0"/>
                    <a:pt x="11" y="2"/>
                    <a:pt x="7" y="6"/>
                  </a:cubicBezTo>
                </a:path>
              </a:pathLst>
            </a:custGeom>
            <a:solidFill>
              <a:srgbClr val="1D5D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56"/>
            <p:cNvSpPr>
              <a:spLocks/>
            </p:cNvSpPr>
            <p:nvPr/>
          </p:nvSpPr>
          <p:spPr bwMode="auto">
            <a:xfrm>
              <a:off x="3891" y="1391"/>
              <a:ext cx="25" cy="100"/>
            </a:xfrm>
            <a:custGeom>
              <a:avLst/>
              <a:gdLst>
                <a:gd name="T0" fmla="*/ 3 w 24"/>
                <a:gd name="T1" fmla="*/ 3 h 98"/>
                <a:gd name="T2" fmla="*/ 0 w 24"/>
                <a:gd name="T3" fmla="*/ 13 h 98"/>
                <a:gd name="T4" fmla="*/ 0 w 24"/>
                <a:gd name="T5" fmla="*/ 84 h 98"/>
                <a:gd name="T6" fmla="*/ 3 w 24"/>
                <a:gd name="T7" fmla="*/ 95 h 98"/>
                <a:gd name="T8" fmla="*/ 12 w 24"/>
                <a:gd name="T9" fmla="*/ 98 h 98"/>
                <a:gd name="T10" fmla="*/ 21 w 24"/>
                <a:gd name="T11" fmla="*/ 95 h 98"/>
                <a:gd name="T12" fmla="*/ 24 w 24"/>
                <a:gd name="T13" fmla="*/ 84 h 98"/>
                <a:gd name="T14" fmla="*/ 24 w 24"/>
                <a:gd name="T15" fmla="*/ 13 h 98"/>
                <a:gd name="T16" fmla="*/ 21 w 24"/>
                <a:gd name="T17" fmla="*/ 3 h 98"/>
                <a:gd name="T18" fmla="*/ 12 w 24"/>
                <a:gd name="T19" fmla="*/ 0 h 98"/>
                <a:gd name="T20" fmla="*/ 3 w 24"/>
                <a:gd name="T21" fmla="*/ 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98">
                  <a:moveTo>
                    <a:pt x="3" y="3"/>
                  </a:moveTo>
                  <a:cubicBezTo>
                    <a:pt x="1" y="5"/>
                    <a:pt x="0" y="9"/>
                    <a:pt x="0" y="13"/>
                  </a:cubicBezTo>
                  <a:cubicBezTo>
                    <a:pt x="0" y="84"/>
                    <a:pt x="0" y="84"/>
                    <a:pt x="0" y="84"/>
                  </a:cubicBezTo>
                  <a:cubicBezTo>
                    <a:pt x="0" y="89"/>
                    <a:pt x="1" y="92"/>
                    <a:pt x="3" y="95"/>
                  </a:cubicBezTo>
                  <a:cubicBezTo>
                    <a:pt x="5" y="97"/>
                    <a:pt x="8" y="98"/>
                    <a:pt x="12" y="98"/>
                  </a:cubicBezTo>
                  <a:cubicBezTo>
                    <a:pt x="16" y="98"/>
                    <a:pt x="19" y="97"/>
                    <a:pt x="21" y="95"/>
                  </a:cubicBezTo>
                  <a:cubicBezTo>
                    <a:pt x="23" y="92"/>
                    <a:pt x="24" y="89"/>
                    <a:pt x="24" y="84"/>
                  </a:cubicBezTo>
                  <a:cubicBezTo>
                    <a:pt x="24" y="13"/>
                    <a:pt x="24" y="13"/>
                    <a:pt x="24" y="13"/>
                  </a:cubicBezTo>
                  <a:cubicBezTo>
                    <a:pt x="24" y="9"/>
                    <a:pt x="23" y="5"/>
                    <a:pt x="21" y="3"/>
                  </a:cubicBezTo>
                  <a:cubicBezTo>
                    <a:pt x="19" y="1"/>
                    <a:pt x="16" y="0"/>
                    <a:pt x="12" y="0"/>
                  </a:cubicBezTo>
                  <a:cubicBezTo>
                    <a:pt x="8" y="0"/>
                    <a:pt x="5" y="1"/>
                    <a:pt x="3" y="3"/>
                  </a:cubicBezTo>
                </a:path>
              </a:pathLst>
            </a:custGeom>
            <a:solidFill>
              <a:srgbClr val="1D5D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57"/>
            <p:cNvSpPr>
              <a:spLocks noEditPoints="1"/>
            </p:cNvSpPr>
            <p:nvPr/>
          </p:nvSpPr>
          <p:spPr bwMode="auto">
            <a:xfrm>
              <a:off x="3932" y="1391"/>
              <a:ext cx="89" cy="100"/>
            </a:xfrm>
            <a:custGeom>
              <a:avLst/>
              <a:gdLst>
                <a:gd name="T0" fmla="*/ 31 w 87"/>
                <a:gd name="T1" fmla="*/ 25 h 98"/>
                <a:gd name="T2" fmla="*/ 43 w 87"/>
                <a:gd name="T3" fmla="*/ 20 h 98"/>
                <a:gd name="T4" fmla="*/ 57 w 87"/>
                <a:gd name="T5" fmla="*/ 25 h 98"/>
                <a:gd name="T6" fmla="*/ 62 w 87"/>
                <a:gd name="T7" fmla="*/ 39 h 98"/>
                <a:gd name="T8" fmla="*/ 25 w 87"/>
                <a:gd name="T9" fmla="*/ 39 h 98"/>
                <a:gd name="T10" fmla="*/ 31 w 87"/>
                <a:gd name="T11" fmla="*/ 25 h 98"/>
                <a:gd name="T12" fmla="*/ 11 w 87"/>
                <a:gd name="T13" fmla="*/ 13 h 98"/>
                <a:gd name="T14" fmla="*/ 0 w 87"/>
                <a:gd name="T15" fmla="*/ 48 h 98"/>
                <a:gd name="T16" fmla="*/ 12 w 87"/>
                <a:gd name="T17" fmla="*/ 85 h 98"/>
                <a:gd name="T18" fmla="*/ 43 w 87"/>
                <a:gd name="T19" fmla="*/ 98 h 98"/>
                <a:gd name="T20" fmla="*/ 61 w 87"/>
                <a:gd name="T21" fmla="*/ 95 h 98"/>
                <a:gd name="T22" fmla="*/ 76 w 87"/>
                <a:gd name="T23" fmla="*/ 86 h 98"/>
                <a:gd name="T24" fmla="*/ 80 w 87"/>
                <a:gd name="T25" fmla="*/ 81 h 98"/>
                <a:gd name="T26" fmla="*/ 82 w 87"/>
                <a:gd name="T27" fmla="*/ 75 h 98"/>
                <a:gd name="T28" fmla="*/ 79 w 87"/>
                <a:gd name="T29" fmla="*/ 68 h 98"/>
                <a:gd name="T30" fmla="*/ 72 w 87"/>
                <a:gd name="T31" fmla="*/ 66 h 98"/>
                <a:gd name="T32" fmla="*/ 61 w 87"/>
                <a:gd name="T33" fmla="*/ 71 h 98"/>
                <a:gd name="T34" fmla="*/ 59 w 87"/>
                <a:gd name="T35" fmla="*/ 73 h 98"/>
                <a:gd name="T36" fmla="*/ 53 w 87"/>
                <a:gd name="T37" fmla="*/ 76 h 98"/>
                <a:gd name="T38" fmla="*/ 45 w 87"/>
                <a:gd name="T39" fmla="*/ 78 h 98"/>
                <a:gd name="T40" fmla="*/ 31 w 87"/>
                <a:gd name="T41" fmla="*/ 72 h 98"/>
                <a:gd name="T42" fmla="*/ 25 w 87"/>
                <a:gd name="T43" fmla="*/ 55 h 98"/>
                <a:gd name="T44" fmla="*/ 71 w 87"/>
                <a:gd name="T45" fmla="*/ 55 h 98"/>
                <a:gd name="T46" fmla="*/ 74 w 87"/>
                <a:gd name="T47" fmla="*/ 55 h 98"/>
                <a:gd name="T48" fmla="*/ 85 w 87"/>
                <a:gd name="T49" fmla="*/ 53 h 98"/>
                <a:gd name="T50" fmla="*/ 87 w 87"/>
                <a:gd name="T51" fmla="*/ 45 h 98"/>
                <a:gd name="T52" fmla="*/ 75 w 87"/>
                <a:gd name="T53" fmla="*/ 12 h 98"/>
                <a:gd name="T54" fmla="*/ 43 w 87"/>
                <a:gd name="T55" fmla="*/ 0 h 98"/>
                <a:gd name="T56" fmla="*/ 11 w 87"/>
                <a:gd name="T57" fmla="*/ 1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7" h="98">
                  <a:moveTo>
                    <a:pt x="31" y="25"/>
                  </a:moveTo>
                  <a:cubicBezTo>
                    <a:pt x="34" y="22"/>
                    <a:pt x="38" y="20"/>
                    <a:pt x="43" y="20"/>
                  </a:cubicBezTo>
                  <a:cubicBezTo>
                    <a:pt x="49" y="20"/>
                    <a:pt x="53" y="22"/>
                    <a:pt x="57" y="25"/>
                  </a:cubicBezTo>
                  <a:cubicBezTo>
                    <a:pt x="60" y="28"/>
                    <a:pt x="61" y="33"/>
                    <a:pt x="62" y="39"/>
                  </a:cubicBezTo>
                  <a:cubicBezTo>
                    <a:pt x="25" y="39"/>
                    <a:pt x="25" y="39"/>
                    <a:pt x="25" y="39"/>
                  </a:cubicBezTo>
                  <a:cubicBezTo>
                    <a:pt x="26" y="33"/>
                    <a:pt x="28" y="28"/>
                    <a:pt x="31" y="25"/>
                  </a:cubicBezTo>
                  <a:moveTo>
                    <a:pt x="11" y="13"/>
                  </a:moveTo>
                  <a:cubicBezTo>
                    <a:pt x="4" y="21"/>
                    <a:pt x="0" y="33"/>
                    <a:pt x="0" y="48"/>
                  </a:cubicBezTo>
                  <a:cubicBezTo>
                    <a:pt x="0" y="64"/>
                    <a:pt x="4" y="76"/>
                    <a:pt x="12" y="85"/>
                  </a:cubicBezTo>
                  <a:cubicBezTo>
                    <a:pt x="19" y="94"/>
                    <a:pt x="30" y="98"/>
                    <a:pt x="43" y="98"/>
                  </a:cubicBezTo>
                  <a:cubicBezTo>
                    <a:pt x="50" y="98"/>
                    <a:pt x="56" y="97"/>
                    <a:pt x="61" y="95"/>
                  </a:cubicBezTo>
                  <a:cubicBezTo>
                    <a:pt x="67" y="93"/>
                    <a:pt x="72" y="90"/>
                    <a:pt x="76" y="86"/>
                  </a:cubicBezTo>
                  <a:cubicBezTo>
                    <a:pt x="78" y="84"/>
                    <a:pt x="79" y="82"/>
                    <a:pt x="80" y="81"/>
                  </a:cubicBezTo>
                  <a:cubicBezTo>
                    <a:pt x="81" y="79"/>
                    <a:pt x="82" y="77"/>
                    <a:pt x="82" y="75"/>
                  </a:cubicBezTo>
                  <a:cubicBezTo>
                    <a:pt x="82" y="72"/>
                    <a:pt x="81" y="70"/>
                    <a:pt x="79" y="68"/>
                  </a:cubicBezTo>
                  <a:cubicBezTo>
                    <a:pt x="77" y="66"/>
                    <a:pt x="75" y="66"/>
                    <a:pt x="72" y="66"/>
                  </a:cubicBezTo>
                  <a:cubicBezTo>
                    <a:pt x="69" y="66"/>
                    <a:pt x="65" y="67"/>
                    <a:pt x="61" y="71"/>
                  </a:cubicBezTo>
                  <a:cubicBezTo>
                    <a:pt x="60" y="72"/>
                    <a:pt x="60" y="72"/>
                    <a:pt x="59" y="73"/>
                  </a:cubicBezTo>
                  <a:cubicBezTo>
                    <a:pt x="57" y="74"/>
                    <a:pt x="55" y="76"/>
                    <a:pt x="53" y="76"/>
                  </a:cubicBezTo>
                  <a:cubicBezTo>
                    <a:pt x="51" y="77"/>
                    <a:pt x="48" y="78"/>
                    <a:pt x="45" y="78"/>
                  </a:cubicBezTo>
                  <a:cubicBezTo>
                    <a:pt x="39" y="78"/>
                    <a:pt x="34" y="76"/>
                    <a:pt x="31" y="72"/>
                  </a:cubicBezTo>
                  <a:cubicBezTo>
                    <a:pt x="27" y="68"/>
                    <a:pt x="26" y="63"/>
                    <a:pt x="25" y="55"/>
                  </a:cubicBezTo>
                  <a:cubicBezTo>
                    <a:pt x="71" y="55"/>
                    <a:pt x="71" y="55"/>
                    <a:pt x="71" y="55"/>
                  </a:cubicBezTo>
                  <a:cubicBezTo>
                    <a:pt x="74" y="55"/>
                    <a:pt x="74" y="55"/>
                    <a:pt x="74" y="55"/>
                  </a:cubicBezTo>
                  <a:cubicBezTo>
                    <a:pt x="80" y="55"/>
                    <a:pt x="83" y="55"/>
                    <a:pt x="85" y="53"/>
                  </a:cubicBezTo>
                  <a:cubicBezTo>
                    <a:pt x="86" y="52"/>
                    <a:pt x="87" y="49"/>
                    <a:pt x="87" y="45"/>
                  </a:cubicBezTo>
                  <a:cubicBezTo>
                    <a:pt x="87" y="31"/>
                    <a:pt x="83" y="20"/>
                    <a:pt x="75" y="12"/>
                  </a:cubicBezTo>
                  <a:cubicBezTo>
                    <a:pt x="67" y="4"/>
                    <a:pt x="56" y="0"/>
                    <a:pt x="43" y="0"/>
                  </a:cubicBezTo>
                  <a:cubicBezTo>
                    <a:pt x="30" y="0"/>
                    <a:pt x="19" y="4"/>
                    <a:pt x="11" y="13"/>
                  </a:cubicBezTo>
                </a:path>
              </a:pathLst>
            </a:custGeom>
            <a:solidFill>
              <a:srgbClr val="1D5D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36" name="Picture 5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3" y="1357"/>
              <a:ext cx="34"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5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3" y="1388"/>
              <a:ext cx="105"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Freeform 60"/>
            <p:cNvSpPr>
              <a:spLocks/>
            </p:cNvSpPr>
            <p:nvPr/>
          </p:nvSpPr>
          <p:spPr bwMode="auto">
            <a:xfrm>
              <a:off x="4381" y="1391"/>
              <a:ext cx="126" cy="100"/>
            </a:xfrm>
            <a:custGeom>
              <a:avLst/>
              <a:gdLst>
                <a:gd name="T0" fmla="*/ 105 w 123"/>
                <a:gd name="T1" fmla="*/ 2 h 98"/>
                <a:gd name="T2" fmla="*/ 100 w 123"/>
                <a:gd name="T3" fmla="*/ 11 h 98"/>
                <a:gd name="T4" fmla="*/ 88 w 123"/>
                <a:gd name="T5" fmla="*/ 67 h 98"/>
                <a:gd name="T6" fmla="*/ 76 w 123"/>
                <a:gd name="T7" fmla="*/ 13 h 98"/>
                <a:gd name="T8" fmla="*/ 72 w 123"/>
                <a:gd name="T9" fmla="*/ 2 h 98"/>
                <a:gd name="T10" fmla="*/ 61 w 123"/>
                <a:gd name="T11" fmla="*/ 0 h 98"/>
                <a:gd name="T12" fmla="*/ 51 w 123"/>
                <a:gd name="T13" fmla="*/ 2 h 98"/>
                <a:gd name="T14" fmla="*/ 47 w 123"/>
                <a:gd name="T15" fmla="*/ 13 h 98"/>
                <a:gd name="T16" fmla="*/ 36 w 123"/>
                <a:gd name="T17" fmla="*/ 67 h 98"/>
                <a:gd name="T18" fmla="*/ 23 w 123"/>
                <a:gd name="T19" fmla="*/ 11 h 98"/>
                <a:gd name="T20" fmla="*/ 19 w 123"/>
                <a:gd name="T21" fmla="*/ 2 h 98"/>
                <a:gd name="T22" fmla="*/ 12 w 123"/>
                <a:gd name="T23" fmla="*/ 0 h 98"/>
                <a:gd name="T24" fmla="*/ 3 w 123"/>
                <a:gd name="T25" fmla="*/ 3 h 98"/>
                <a:gd name="T26" fmla="*/ 0 w 123"/>
                <a:gd name="T27" fmla="*/ 12 h 98"/>
                <a:gd name="T28" fmla="*/ 0 w 123"/>
                <a:gd name="T29" fmla="*/ 15 h 98"/>
                <a:gd name="T30" fmla="*/ 1 w 123"/>
                <a:gd name="T31" fmla="*/ 19 h 98"/>
                <a:gd name="T32" fmla="*/ 19 w 123"/>
                <a:gd name="T33" fmla="*/ 85 h 98"/>
                <a:gd name="T34" fmla="*/ 24 w 123"/>
                <a:gd name="T35" fmla="*/ 96 h 98"/>
                <a:gd name="T36" fmla="*/ 34 w 123"/>
                <a:gd name="T37" fmla="*/ 98 h 98"/>
                <a:gd name="T38" fmla="*/ 45 w 123"/>
                <a:gd name="T39" fmla="*/ 95 h 98"/>
                <a:gd name="T40" fmla="*/ 50 w 123"/>
                <a:gd name="T41" fmla="*/ 85 h 98"/>
                <a:gd name="T42" fmla="*/ 61 w 123"/>
                <a:gd name="T43" fmla="*/ 28 h 98"/>
                <a:gd name="T44" fmla="*/ 74 w 123"/>
                <a:gd name="T45" fmla="*/ 85 h 98"/>
                <a:gd name="T46" fmla="*/ 79 w 123"/>
                <a:gd name="T47" fmla="*/ 95 h 98"/>
                <a:gd name="T48" fmla="*/ 89 w 123"/>
                <a:gd name="T49" fmla="*/ 98 h 98"/>
                <a:gd name="T50" fmla="*/ 99 w 123"/>
                <a:gd name="T51" fmla="*/ 95 h 98"/>
                <a:gd name="T52" fmla="*/ 104 w 123"/>
                <a:gd name="T53" fmla="*/ 85 h 98"/>
                <a:gd name="T54" fmla="*/ 122 w 123"/>
                <a:gd name="T55" fmla="*/ 18 h 98"/>
                <a:gd name="T56" fmla="*/ 123 w 123"/>
                <a:gd name="T57" fmla="*/ 14 h 98"/>
                <a:gd name="T58" fmla="*/ 123 w 123"/>
                <a:gd name="T59" fmla="*/ 11 h 98"/>
                <a:gd name="T60" fmla="*/ 120 w 123"/>
                <a:gd name="T61" fmla="*/ 2 h 98"/>
                <a:gd name="T62" fmla="*/ 112 w 123"/>
                <a:gd name="T63" fmla="*/ 0 h 98"/>
                <a:gd name="T64" fmla="*/ 105 w 123"/>
                <a:gd name="T65" fmla="*/ 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3" h="98">
                  <a:moveTo>
                    <a:pt x="105" y="2"/>
                  </a:moveTo>
                  <a:cubicBezTo>
                    <a:pt x="103" y="4"/>
                    <a:pt x="101" y="7"/>
                    <a:pt x="100" y="11"/>
                  </a:cubicBezTo>
                  <a:cubicBezTo>
                    <a:pt x="88" y="67"/>
                    <a:pt x="88" y="67"/>
                    <a:pt x="88" y="67"/>
                  </a:cubicBezTo>
                  <a:cubicBezTo>
                    <a:pt x="76" y="13"/>
                    <a:pt x="76" y="13"/>
                    <a:pt x="76" y="13"/>
                  </a:cubicBezTo>
                  <a:cubicBezTo>
                    <a:pt x="75" y="8"/>
                    <a:pt x="74" y="4"/>
                    <a:pt x="72" y="2"/>
                  </a:cubicBezTo>
                  <a:cubicBezTo>
                    <a:pt x="70" y="0"/>
                    <a:pt x="66" y="0"/>
                    <a:pt x="61" y="0"/>
                  </a:cubicBezTo>
                  <a:cubicBezTo>
                    <a:pt x="57" y="0"/>
                    <a:pt x="53" y="0"/>
                    <a:pt x="51" y="2"/>
                  </a:cubicBezTo>
                  <a:cubicBezTo>
                    <a:pt x="49" y="4"/>
                    <a:pt x="48" y="8"/>
                    <a:pt x="47" y="13"/>
                  </a:cubicBezTo>
                  <a:cubicBezTo>
                    <a:pt x="36" y="67"/>
                    <a:pt x="36" y="67"/>
                    <a:pt x="36" y="67"/>
                  </a:cubicBezTo>
                  <a:cubicBezTo>
                    <a:pt x="23" y="11"/>
                    <a:pt x="23" y="11"/>
                    <a:pt x="23" y="11"/>
                  </a:cubicBezTo>
                  <a:cubicBezTo>
                    <a:pt x="23" y="7"/>
                    <a:pt x="21" y="4"/>
                    <a:pt x="19" y="2"/>
                  </a:cubicBezTo>
                  <a:cubicBezTo>
                    <a:pt x="17" y="1"/>
                    <a:pt x="15" y="0"/>
                    <a:pt x="12" y="0"/>
                  </a:cubicBezTo>
                  <a:cubicBezTo>
                    <a:pt x="8" y="0"/>
                    <a:pt x="5" y="1"/>
                    <a:pt x="3" y="3"/>
                  </a:cubicBezTo>
                  <a:cubicBezTo>
                    <a:pt x="1" y="5"/>
                    <a:pt x="0" y="8"/>
                    <a:pt x="0" y="12"/>
                  </a:cubicBezTo>
                  <a:cubicBezTo>
                    <a:pt x="0" y="13"/>
                    <a:pt x="0" y="14"/>
                    <a:pt x="0" y="15"/>
                  </a:cubicBezTo>
                  <a:cubicBezTo>
                    <a:pt x="0" y="16"/>
                    <a:pt x="1" y="17"/>
                    <a:pt x="1" y="19"/>
                  </a:cubicBezTo>
                  <a:cubicBezTo>
                    <a:pt x="19" y="85"/>
                    <a:pt x="19" y="85"/>
                    <a:pt x="19" y="85"/>
                  </a:cubicBezTo>
                  <a:cubicBezTo>
                    <a:pt x="20" y="90"/>
                    <a:pt x="22" y="94"/>
                    <a:pt x="24" y="96"/>
                  </a:cubicBezTo>
                  <a:cubicBezTo>
                    <a:pt x="26" y="97"/>
                    <a:pt x="29" y="98"/>
                    <a:pt x="34" y="98"/>
                  </a:cubicBezTo>
                  <a:cubicBezTo>
                    <a:pt x="39" y="98"/>
                    <a:pt x="43" y="97"/>
                    <a:pt x="45" y="95"/>
                  </a:cubicBezTo>
                  <a:cubicBezTo>
                    <a:pt x="47" y="94"/>
                    <a:pt x="48" y="90"/>
                    <a:pt x="50" y="85"/>
                  </a:cubicBezTo>
                  <a:cubicBezTo>
                    <a:pt x="61" y="28"/>
                    <a:pt x="61" y="28"/>
                    <a:pt x="61" y="28"/>
                  </a:cubicBezTo>
                  <a:cubicBezTo>
                    <a:pt x="74" y="85"/>
                    <a:pt x="74" y="85"/>
                    <a:pt x="74" y="85"/>
                  </a:cubicBezTo>
                  <a:cubicBezTo>
                    <a:pt x="75" y="90"/>
                    <a:pt x="77" y="94"/>
                    <a:pt x="79" y="95"/>
                  </a:cubicBezTo>
                  <a:cubicBezTo>
                    <a:pt x="81" y="97"/>
                    <a:pt x="84" y="98"/>
                    <a:pt x="89" y="98"/>
                  </a:cubicBezTo>
                  <a:cubicBezTo>
                    <a:pt x="94" y="98"/>
                    <a:pt x="97" y="97"/>
                    <a:pt x="99" y="95"/>
                  </a:cubicBezTo>
                  <a:cubicBezTo>
                    <a:pt x="101" y="94"/>
                    <a:pt x="102" y="90"/>
                    <a:pt x="104" y="85"/>
                  </a:cubicBezTo>
                  <a:cubicBezTo>
                    <a:pt x="122" y="18"/>
                    <a:pt x="122" y="18"/>
                    <a:pt x="122" y="18"/>
                  </a:cubicBezTo>
                  <a:cubicBezTo>
                    <a:pt x="122" y="16"/>
                    <a:pt x="123" y="15"/>
                    <a:pt x="123" y="14"/>
                  </a:cubicBezTo>
                  <a:cubicBezTo>
                    <a:pt x="123" y="13"/>
                    <a:pt x="123" y="12"/>
                    <a:pt x="123" y="11"/>
                  </a:cubicBezTo>
                  <a:cubicBezTo>
                    <a:pt x="123" y="7"/>
                    <a:pt x="122" y="4"/>
                    <a:pt x="120" y="2"/>
                  </a:cubicBezTo>
                  <a:cubicBezTo>
                    <a:pt x="118" y="0"/>
                    <a:pt x="116" y="0"/>
                    <a:pt x="112" y="0"/>
                  </a:cubicBezTo>
                  <a:cubicBezTo>
                    <a:pt x="109" y="0"/>
                    <a:pt x="107" y="0"/>
                    <a:pt x="105" y="2"/>
                  </a:cubicBezTo>
                </a:path>
              </a:pathLst>
            </a:custGeom>
            <a:solidFill>
              <a:srgbClr val="1D5D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61"/>
            <p:cNvSpPr>
              <a:spLocks noEditPoints="1"/>
            </p:cNvSpPr>
            <p:nvPr/>
          </p:nvSpPr>
          <p:spPr bwMode="auto">
            <a:xfrm>
              <a:off x="4515" y="1391"/>
              <a:ext cx="88" cy="100"/>
            </a:xfrm>
            <a:custGeom>
              <a:avLst/>
              <a:gdLst>
                <a:gd name="T0" fmla="*/ 31 w 87"/>
                <a:gd name="T1" fmla="*/ 25 h 98"/>
                <a:gd name="T2" fmla="*/ 44 w 87"/>
                <a:gd name="T3" fmla="*/ 20 h 98"/>
                <a:gd name="T4" fmla="*/ 57 w 87"/>
                <a:gd name="T5" fmla="*/ 25 h 98"/>
                <a:gd name="T6" fmla="*/ 62 w 87"/>
                <a:gd name="T7" fmla="*/ 39 h 98"/>
                <a:gd name="T8" fmla="*/ 26 w 87"/>
                <a:gd name="T9" fmla="*/ 39 h 98"/>
                <a:gd name="T10" fmla="*/ 31 w 87"/>
                <a:gd name="T11" fmla="*/ 25 h 98"/>
                <a:gd name="T12" fmla="*/ 12 w 87"/>
                <a:gd name="T13" fmla="*/ 13 h 98"/>
                <a:gd name="T14" fmla="*/ 0 w 87"/>
                <a:gd name="T15" fmla="*/ 48 h 98"/>
                <a:gd name="T16" fmla="*/ 12 w 87"/>
                <a:gd name="T17" fmla="*/ 85 h 98"/>
                <a:gd name="T18" fmla="*/ 43 w 87"/>
                <a:gd name="T19" fmla="*/ 98 h 98"/>
                <a:gd name="T20" fmla="*/ 62 w 87"/>
                <a:gd name="T21" fmla="*/ 95 h 98"/>
                <a:gd name="T22" fmla="*/ 76 w 87"/>
                <a:gd name="T23" fmla="*/ 86 h 98"/>
                <a:gd name="T24" fmla="*/ 80 w 87"/>
                <a:gd name="T25" fmla="*/ 81 h 98"/>
                <a:gd name="T26" fmla="*/ 82 w 87"/>
                <a:gd name="T27" fmla="*/ 75 h 98"/>
                <a:gd name="T28" fmla="*/ 79 w 87"/>
                <a:gd name="T29" fmla="*/ 68 h 98"/>
                <a:gd name="T30" fmla="*/ 72 w 87"/>
                <a:gd name="T31" fmla="*/ 66 h 98"/>
                <a:gd name="T32" fmla="*/ 61 w 87"/>
                <a:gd name="T33" fmla="*/ 71 h 98"/>
                <a:gd name="T34" fmla="*/ 60 w 87"/>
                <a:gd name="T35" fmla="*/ 73 h 98"/>
                <a:gd name="T36" fmla="*/ 53 w 87"/>
                <a:gd name="T37" fmla="*/ 76 h 98"/>
                <a:gd name="T38" fmla="*/ 45 w 87"/>
                <a:gd name="T39" fmla="*/ 78 h 98"/>
                <a:gd name="T40" fmla="*/ 31 w 87"/>
                <a:gd name="T41" fmla="*/ 72 h 98"/>
                <a:gd name="T42" fmla="*/ 26 w 87"/>
                <a:gd name="T43" fmla="*/ 55 h 98"/>
                <a:gd name="T44" fmla="*/ 71 w 87"/>
                <a:gd name="T45" fmla="*/ 55 h 98"/>
                <a:gd name="T46" fmla="*/ 74 w 87"/>
                <a:gd name="T47" fmla="*/ 55 h 98"/>
                <a:gd name="T48" fmla="*/ 85 w 87"/>
                <a:gd name="T49" fmla="*/ 53 h 98"/>
                <a:gd name="T50" fmla="*/ 87 w 87"/>
                <a:gd name="T51" fmla="*/ 45 h 98"/>
                <a:gd name="T52" fmla="*/ 75 w 87"/>
                <a:gd name="T53" fmla="*/ 12 h 98"/>
                <a:gd name="T54" fmla="*/ 43 w 87"/>
                <a:gd name="T55" fmla="*/ 0 h 98"/>
                <a:gd name="T56" fmla="*/ 12 w 87"/>
                <a:gd name="T57" fmla="*/ 1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7" h="98">
                  <a:moveTo>
                    <a:pt x="31" y="25"/>
                  </a:moveTo>
                  <a:cubicBezTo>
                    <a:pt x="34" y="22"/>
                    <a:pt x="38" y="20"/>
                    <a:pt x="44" y="20"/>
                  </a:cubicBezTo>
                  <a:cubicBezTo>
                    <a:pt x="49" y="20"/>
                    <a:pt x="54" y="22"/>
                    <a:pt x="57" y="25"/>
                  </a:cubicBezTo>
                  <a:cubicBezTo>
                    <a:pt x="60" y="28"/>
                    <a:pt x="62" y="33"/>
                    <a:pt x="62" y="39"/>
                  </a:cubicBezTo>
                  <a:cubicBezTo>
                    <a:pt x="26" y="39"/>
                    <a:pt x="26" y="39"/>
                    <a:pt x="26" y="39"/>
                  </a:cubicBezTo>
                  <a:cubicBezTo>
                    <a:pt x="26" y="33"/>
                    <a:pt x="28" y="28"/>
                    <a:pt x="31" y="25"/>
                  </a:cubicBezTo>
                  <a:moveTo>
                    <a:pt x="12" y="13"/>
                  </a:moveTo>
                  <a:cubicBezTo>
                    <a:pt x="4" y="21"/>
                    <a:pt x="0" y="33"/>
                    <a:pt x="0" y="48"/>
                  </a:cubicBezTo>
                  <a:cubicBezTo>
                    <a:pt x="0" y="64"/>
                    <a:pt x="4" y="76"/>
                    <a:pt x="12" y="85"/>
                  </a:cubicBezTo>
                  <a:cubicBezTo>
                    <a:pt x="20" y="94"/>
                    <a:pt x="30" y="98"/>
                    <a:pt x="43" y="98"/>
                  </a:cubicBezTo>
                  <a:cubicBezTo>
                    <a:pt x="50" y="98"/>
                    <a:pt x="56" y="97"/>
                    <a:pt x="62" y="95"/>
                  </a:cubicBezTo>
                  <a:cubicBezTo>
                    <a:pt x="67" y="93"/>
                    <a:pt x="72" y="90"/>
                    <a:pt x="76" y="86"/>
                  </a:cubicBezTo>
                  <a:cubicBezTo>
                    <a:pt x="78" y="84"/>
                    <a:pt x="79" y="82"/>
                    <a:pt x="80" y="81"/>
                  </a:cubicBezTo>
                  <a:cubicBezTo>
                    <a:pt x="81" y="79"/>
                    <a:pt x="82" y="77"/>
                    <a:pt x="82" y="75"/>
                  </a:cubicBezTo>
                  <a:cubicBezTo>
                    <a:pt x="82" y="72"/>
                    <a:pt x="81" y="70"/>
                    <a:pt x="79" y="68"/>
                  </a:cubicBezTo>
                  <a:cubicBezTo>
                    <a:pt x="77" y="66"/>
                    <a:pt x="75" y="66"/>
                    <a:pt x="72" y="66"/>
                  </a:cubicBezTo>
                  <a:cubicBezTo>
                    <a:pt x="69" y="66"/>
                    <a:pt x="65" y="67"/>
                    <a:pt x="61" y="71"/>
                  </a:cubicBezTo>
                  <a:cubicBezTo>
                    <a:pt x="61" y="72"/>
                    <a:pt x="60" y="72"/>
                    <a:pt x="60" y="73"/>
                  </a:cubicBezTo>
                  <a:cubicBezTo>
                    <a:pt x="58" y="74"/>
                    <a:pt x="56" y="76"/>
                    <a:pt x="53" y="76"/>
                  </a:cubicBezTo>
                  <a:cubicBezTo>
                    <a:pt x="51" y="77"/>
                    <a:pt x="48" y="78"/>
                    <a:pt x="45" y="78"/>
                  </a:cubicBezTo>
                  <a:cubicBezTo>
                    <a:pt x="39" y="78"/>
                    <a:pt x="35" y="76"/>
                    <a:pt x="31" y="72"/>
                  </a:cubicBezTo>
                  <a:cubicBezTo>
                    <a:pt x="28" y="68"/>
                    <a:pt x="26" y="63"/>
                    <a:pt x="26" y="55"/>
                  </a:cubicBezTo>
                  <a:cubicBezTo>
                    <a:pt x="71" y="55"/>
                    <a:pt x="71" y="55"/>
                    <a:pt x="71" y="55"/>
                  </a:cubicBezTo>
                  <a:cubicBezTo>
                    <a:pt x="74" y="55"/>
                    <a:pt x="74" y="55"/>
                    <a:pt x="74" y="55"/>
                  </a:cubicBezTo>
                  <a:cubicBezTo>
                    <a:pt x="80" y="55"/>
                    <a:pt x="83" y="55"/>
                    <a:pt x="85" y="53"/>
                  </a:cubicBezTo>
                  <a:cubicBezTo>
                    <a:pt x="86" y="52"/>
                    <a:pt x="87" y="49"/>
                    <a:pt x="87" y="45"/>
                  </a:cubicBezTo>
                  <a:cubicBezTo>
                    <a:pt x="87" y="31"/>
                    <a:pt x="83" y="20"/>
                    <a:pt x="75" y="12"/>
                  </a:cubicBezTo>
                  <a:cubicBezTo>
                    <a:pt x="67" y="4"/>
                    <a:pt x="56" y="0"/>
                    <a:pt x="43" y="0"/>
                  </a:cubicBezTo>
                  <a:cubicBezTo>
                    <a:pt x="30" y="0"/>
                    <a:pt x="19" y="4"/>
                    <a:pt x="12" y="13"/>
                  </a:cubicBezTo>
                </a:path>
              </a:pathLst>
            </a:custGeom>
            <a:solidFill>
              <a:srgbClr val="1D5D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62"/>
            <p:cNvSpPr>
              <a:spLocks/>
            </p:cNvSpPr>
            <p:nvPr/>
          </p:nvSpPr>
          <p:spPr bwMode="auto">
            <a:xfrm>
              <a:off x="4619" y="1391"/>
              <a:ext cx="60" cy="100"/>
            </a:xfrm>
            <a:custGeom>
              <a:avLst/>
              <a:gdLst>
                <a:gd name="T0" fmla="*/ 33 w 59"/>
                <a:gd name="T1" fmla="*/ 5 h 98"/>
                <a:gd name="T2" fmla="*/ 24 w 59"/>
                <a:gd name="T3" fmla="*/ 19 h 98"/>
                <a:gd name="T4" fmla="*/ 24 w 59"/>
                <a:gd name="T5" fmla="*/ 11 h 98"/>
                <a:gd name="T6" fmla="*/ 24 w 59"/>
                <a:gd name="T7" fmla="*/ 11 h 98"/>
                <a:gd name="T8" fmla="*/ 21 w 59"/>
                <a:gd name="T9" fmla="*/ 3 h 98"/>
                <a:gd name="T10" fmla="*/ 12 w 59"/>
                <a:gd name="T11" fmla="*/ 0 h 98"/>
                <a:gd name="T12" fmla="*/ 3 w 59"/>
                <a:gd name="T13" fmla="*/ 3 h 98"/>
                <a:gd name="T14" fmla="*/ 0 w 59"/>
                <a:gd name="T15" fmla="*/ 14 h 98"/>
                <a:gd name="T16" fmla="*/ 0 w 59"/>
                <a:gd name="T17" fmla="*/ 84 h 98"/>
                <a:gd name="T18" fmla="*/ 3 w 59"/>
                <a:gd name="T19" fmla="*/ 94 h 98"/>
                <a:gd name="T20" fmla="*/ 13 w 59"/>
                <a:gd name="T21" fmla="*/ 98 h 98"/>
                <a:gd name="T22" fmla="*/ 22 w 59"/>
                <a:gd name="T23" fmla="*/ 94 h 98"/>
                <a:gd name="T24" fmla="*/ 26 w 59"/>
                <a:gd name="T25" fmla="*/ 84 h 98"/>
                <a:gd name="T26" fmla="*/ 26 w 59"/>
                <a:gd name="T27" fmla="*/ 46 h 98"/>
                <a:gd name="T28" fmla="*/ 29 w 59"/>
                <a:gd name="T29" fmla="*/ 32 h 98"/>
                <a:gd name="T30" fmla="*/ 41 w 59"/>
                <a:gd name="T31" fmla="*/ 25 h 98"/>
                <a:gd name="T32" fmla="*/ 46 w 59"/>
                <a:gd name="T33" fmla="*/ 25 h 98"/>
                <a:gd name="T34" fmla="*/ 55 w 59"/>
                <a:gd name="T35" fmla="*/ 22 h 98"/>
                <a:gd name="T36" fmla="*/ 58 w 59"/>
                <a:gd name="T37" fmla="*/ 18 h 98"/>
                <a:gd name="T38" fmla="*/ 59 w 59"/>
                <a:gd name="T39" fmla="*/ 13 h 98"/>
                <a:gd name="T40" fmla="*/ 55 w 59"/>
                <a:gd name="T41" fmla="*/ 3 h 98"/>
                <a:gd name="T42" fmla="*/ 46 w 59"/>
                <a:gd name="T43" fmla="*/ 0 h 98"/>
                <a:gd name="T44" fmla="*/ 33 w 59"/>
                <a:gd name="T45" fmla="*/ 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 h="98">
                  <a:moveTo>
                    <a:pt x="33" y="5"/>
                  </a:moveTo>
                  <a:cubicBezTo>
                    <a:pt x="29" y="8"/>
                    <a:pt x="26" y="13"/>
                    <a:pt x="24" y="19"/>
                  </a:cubicBezTo>
                  <a:cubicBezTo>
                    <a:pt x="24" y="11"/>
                    <a:pt x="24" y="11"/>
                    <a:pt x="24" y="11"/>
                  </a:cubicBezTo>
                  <a:cubicBezTo>
                    <a:pt x="24" y="11"/>
                    <a:pt x="24" y="11"/>
                    <a:pt x="24" y="11"/>
                  </a:cubicBezTo>
                  <a:cubicBezTo>
                    <a:pt x="24" y="7"/>
                    <a:pt x="23" y="5"/>
                    <a:pt x="21" y="3"/>
                  </a:cubicBezTo>
                  <a:cubicBezTo>
                    <a:pt x="19" y="1"/>
                    <a:pt x="16" y="0"/>
                    <a:pt x="12" y="0"/>
                  </a:cubicBezTo>
                  <a:cubicBezTo>
                    <a:pt x="8" y="0"/>
                    <a:pt x="5" y="1"/>
                    <a:pt x="3" y="3"/>
                  </a:cubicBezTo>
                  <a:cubicBezTo>
                    <a:pt x="1" y="6"/>
                    <a:pt x="0" y="9"/>
                    <a:pt x="0" y="14"/>
                  </a:cubicBezTo>
                  <a:cubicBezTo>
                    <a:pt x="0" y="84"/>
                    <a:pt x="0" y="84"/>
                    <a:pt x="0" y="84"/>
                  </a:cubicBezTo>
                  <a:cubicBezTo>
                    <a:pt x="0" y="89"/>
                    <a:pt x="1" y="92"/>
                    <a:pt x="3" y="94"/>
                  </a:cubicBezTo>
                  <a:cubicBezTo>
                    <a:pt x="5" y="97"/>
                    <a:pt x="9" y="98"/>
                    <a:pt x="13" y="98"/>
                  </a:cubicBezTo>
                  <a:cubicBezTo>
                    <a:pt x="17" y="98"/>
                    <a:pt x="20" y="97"/>
                    <a:pt x="22" y="94"/>
                  </a:cubicBezTo>
                  <a:cubicBezTo>
                    <a:pt x="25" y="92"/>
                    <a:pt x="26" y="89"/>
                    <a:pt x="26" y="84"/>
                  </a:cubicBezTo>
                  <a:cubicBezTo>
                    <a:pt x="26" y="46"/>
                    <a:pt x="26" y="46"/>
                    <a:pt x="26" y="46"/>
                  </a:cubicBezTo>
                  <a:cubicBezTo>
                    <a:pt x="26" y="40"/>
                    <a:pt x="27" y="35"/>
                    <a:pt x="29" y="32"/>
                  </a:cubicBezTo>
                  <a:cubicBezTo>
                    <a:pt x="32" y="28"/>
                    <a:pt x="36" y="26"/>
                    <a:pt x="41" y="25"/>
                  </a:cubicBezTo>
                  <a:cubicBezTo>
                    <a:pt x="42" y="25"/>
                    <a:pt x="44" y="25"/>
                    <a:pt x="46" y="25"/>
                  </a:cubicBezTo>
                  <a:cubicBezTo>
                    <a:pt x="50" y="24"/>
                    <a:pt x="53" y="24"/>
                    <a:pt x="55" y="22"/>
                  </a:cubicBezTo>
                  <a:cubicBezTo>
                    <a:pt x="56" y="21"/>
                    <a:pt x="57" y="20"/>
                    <a:pt x="58" y="18"/>
                  </a:cubicBezTo>
                  <a:cubicBezTo>
                    <a:pt x="59" y="17"/>
                    <a:pt x="59" y="15"/>
                    <a:pt x="59" y="13"/>
                  </a:cubicBezTo>
                  <a:cubicBezTo>
                    <a:pt x="59" y="9"/>
                    <a:pt x="58" y="5"/>
                    <a:pt x="55" y="3"/>
                  </a:cubicBezTo>
                  <a:cubicBezTo>
                    <a:pt x="53" y="1"/>
                    <a:pt x="50" y="0"/>
                    <a:pt x="46" y="0"/>
                  </a:cubicBezTo>
                  <a:cubicBezTo>
                    <a:pt x="41" y="0"/>
                    <a:pt x="37" y="1"/>
                    <a:pt x="33" y="5"/>
                  </a:cubicBezTo>
                </a:path>
              </a:pathLst>
            </a:custGeom>
            <a:solidFill>
              <a:srgbClr val="1D5D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63"/>
            <p:cNvSpPr>
              <a:spLocks/>
            </p:cNvSpPr>
            <p:nvPr/>
          </p:nvSpPr>
          <p:spPr bwMode="auto">
            <a:xfrm>
              <a:off x="3891" y="1358"/>
              <a:ext cx="25" cy="25"/>
            </a:xfrm>
            <a:custGeom>
              <a:avLst/>
              <a:gdLst>
                <a:gd name="T0" fmla="*/ 4 w 24"/>
                <a:gd name="T1" fmla="*/ 4 h 24"/>
                <a:gd name="T2" fmla="*/ 0 w 24"/>
                <a:gd name="T3" fmla="*/ 12 h 24"/>
                <a:gd name="T4" fmla="*/ 4 w 24"/>
                <a:gd name="T5" fmla="*/ 20 h 24"/>
                <a:gd name="T6" fmla="*/ 12 w 24"/>
                <a:gd name="T7" fmla="*/ 24 h 24"/>
                <a:gd name="T8" fmla="*/ 20 w 24"/>
                <a:gd name="T9" fmla="*/ 20 h 24"/>
                <a:gd name="T10" fmla="*/ 24 w 24"/>
                <a:gd name="T11" fmla="*/ 12 h 24"/>
                <a:gd name="T12" fmla="*/ 20 w 24"/>
                <a:gd name="T13" fmla="*/ 4 h 24"/>
                <a:gd name="T14" fmla="*/ 12 w 24"/>
                <a:gd name="T15" fmla="*/ 0 h 24"/>
                <a:gd name="T16" fmla="*/ 4 w 24"/>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4" y="4"/>
                  </a:moveTo>
                  <a:cubicBezTo>
                    <a:pt x="1" y="6"/>
                    <a:pt x="0" y="9"/>
                    <a:pt x="0" y="12"/>
                  </a:cubicBezTo>
                  <a:cubicBezTo>
                    <a:pt x="0" y="15"/>
                    <a:pt x="1" y="18"/>
                    <a:pt x="4" y="20"/>
                  </a:cubicBezTo>
                  <a:cubicBezTo>
                    <a:pt x="6" y="23"/>
                    <a:pt x="9" y="24"/>
                    <a:pt x="12" y="24"/>
                  </a:cubicBezTo>
                  <a:cubicBezTo>
                    <a:pt x="15" y="24"/>
                    <a:pt x="18" y="23"/>
                    <a:pt x="20" y="20"/>
                  </a:cubicBezTo>
                  <a:cubicBezTo>
                    <a:pt x="22" y="18"/>
                    <a:pt x="24" y="15"/>
                    <a:pt x="24" y="12"/>
                  </a:cubicBezTo>
                  <a:cubicBezTo>
                    <a:pt x="24" y="9"/>
                    <a:pt x="22" y="6"/>
                    <a:pt x="20" y="4"/>
                  </a:cubicBezTo>
                  <a:cubicBezTo>
                    <a:pt x="18" y="2"/>
                    <a:pt x="15" y="0"/>
                    <a:pt x="12" y="0"/>
                  </a:cubicBezTo>
                  <a:cubicBezTo>
                    <a:pt x="9" y="0"/>
                    <a:pt x="6" y="2"/>
                    <a:pt x="4" y="4"/>
                  </a:cubicBezTo>
                </a:path>
              </a:pathLst>
            </a:custGeom>
            <a:solidFill>
              <a:srgbClr val="1D5D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64"/>
            <p:cNvSpPr>
              <a:spLocks/>
            </p:cNvSpPr>
            <p:nvPr/>
          </p:nvSpPr>
          <p:spPr bwMode="auto">
            <a:xfrm>
              <a:off x="4144" y="1358"/>
              <a:ext cx="25" cy="58"/>
            </a:xfrm>
            <a:custGeom>
              <a:avLst/>
              <a:gdLst>
                <a:gd name="T0" fmla="*/ 3 w 24"/>
                <a:gd name="T1" fmla="*/ 4 h 57"/>
                <a:gd name="T2" fmla="*/ 0 w 24"/>
                <a:gd name="T3" fmla="*/ 14 h 57"/>
                <a:gd name="T4" fmla="*/ 0 w 24"/>
                <a:gd name="T5" fmla="*/ 31 h 57"/>
                <a:gd name="T6" fmla="*/ 8 w 24"/>
                <a:gd name="T7" fmla="*/ 40 h 57"/>
                <a:gd name="T8" fmla="*/ 24 w 24"/>
                <a:gd name="T9" fmla="*/ 57 h 57"/>
                <a:gd name="T10" fmla="*/ 24 w 24"/>
                <a:gd name="T11" fmla="*/ 46 h 57"/>
                <a:gd name="T12" fmla="*/ 24 w 24"/>
                <a:gd name="T13" fmla="*/ 14 h 57"/>
                <a:gd name="T14" fmla="*/ 21 w 24"/>
                <a:gd name="T15" fmla="*/ 4 h 57"/>
                <a:gd name="T16" fmla="*/ 12 w 24"/>
                <a:gd name="T17" fmla="*/ 0 h 57"/>
                <a:gd name="T18" fmla="*/ 3 w 24"/>
                <a:gd name="T19" fmla="*/ 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57">
                  <a:moveTo>
                    <a:pt x="3" y="4"/>
                  </a:moveTo>
                  <a:cubicBezTo>
                    <a:pt x="1" y="6"/>
                    <a:pt x="0" y="10"/>
                    <a:pt x="0" y="14"/>
                  </a:cubicBezTo>
                  <a:cubicBezTo>
                    <a:pt x="0" y="31"/>
                    <a:pt x="0" y="31"/>
                    <a:pt x="0" y="31"/>
                  </a:cubicBezTo>
                  <a:cubicBezTo>
                    <a:pt x="8" y="40"/>
                    <a:pt x="8" y="40"/>
                    <a:pt x="8" y="40"/>
                  </a:cubicBezTo>
                  <a:cubicBezTo>
                    <a:pt x="24" y="57"/>
                    <a:pt x="24" y="57"/>
                    <a:pt x="24" y="57"/>
                  </a:cubicBezTo>
                  <a:cubicBezTo>
                    <a:pt x="24" y="46"/>
                    <a:pt x="24" y="46"/>
                    <a:pt x="24" y="46"/>
                  </a:cubicBezTo>
                  <a:cubicBezTo>
                    <a:pt x="24" y="14"/>
                    <a:pt x="24" y="14"/>
                    <a:pt x="24" y="14"/>
                  </a:cubicBezTo>
                  <a:cubicBezTo>
                    <a:pt x="24" y="10"/>
                    <a:pt x="23" y="6"/>
                    <a:pt x="21" y="4"/>
                  </a:cubicBezTo>
                  <a:cubicBezTo>
                    <a:pt x="19" y="2"/>
                    <a:pt x="16" y="0"/>
                    <a:pt x="12" y="0"/>
                  </a:cubicBezTo>
                  <a:cubicBezTo>
                    <a:pt x="8" y="0"/>
                    <a:pt x="5" y="2"/>
                    <a:pt x="3" y="4"/>
                  </a:cubicBezTo>
                </a:path>
              </a:pathLst>
            </a:custGeom>
            <a:solidFill>
              <a:srgbClr val="009B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65"/>
            <p:cNvSpPr>
              <a:spLocks/>
            </p:cNvSpPr>
            <p:nvPr/>
          </p:nvSpPr>
          <p:spPr bwMode="auto">
            <a:xfrm>
              <a:off x="4078" y="1390"/>
              <a:ext cx="187" cy="102"/>
            </a:xfrm>
            <a:custGeom>
              <a:avLst/>
              <a:gdLst>
                <a:gd name="T0" fmla="*/ 39 w 183"/>
                <a:gd name="T1" fmla="*/ 1 h 100"/>
                <a:gd name="T2" fmla="*/ 11 w 183"/>
                <a:gd name="T3" fmla="*/ 14 h 100"/>
                <a:gd name="T4" fmla="*/ 0 w 183"/>
                <a:gd name="T5" fmla="*/ 50 h 100"/>
                <a:gd name="T6" fmla="*/ 11 w 183"/>
                <a:gd name="T7" fmla="*/ 85 h 100"/>
                <a:gd name="T8" fmla="*/ 25 w 183"/>
                <a:gd name="T9" fmla="*/ 96 h 100"/>
                <a:gd name="T10" fmla="*/ 37 w 183"/>
                <a:gd name="T11" fmla="*/ 99 h 100"/>
                <a:gd name="T12" fmla="*/ 61 w 183"/>
                <a:gd name="T13" fmla="*/ 93 h 100"/>
                <a:gd name="T14" fmla="*/ 86 w 183"/>
                <a:gd name="T15" fmla="*/ 68 h 100"/>
                <a:gd name="T16" fmla="*/ 76 w 183"/>
                <a:gd name="T17" fmla="*/ 58 h 100"/>
                <a:gd name="T18" fmla="*/ 42 w 183"/>
                <a:gd name="T19" fmla="*/ 79 h 100"/>
                <a:gd name="T20" fmla="*/ 27 w 183"/>
                <a:gd name="T21" fmla="*/ 70 h 100"/>
                <a:gd name="T22" fmla="*/ 23 w 183"/>
                <a:gd name="T23" fmla="*/ 35 h 100"/>
                <a:gd name="T24" fmla="*/ 47 w 183"/>
                <a:gd name="T25" fmla="*/ 24 h 100"/>
                <a:gd name="T26" fmla="*/ 85 w 183"/>
                <a:gd name="T27" fmla="*/ 54 h 100"/>
                <a:gd name="T28" fmla="*/ 111 w 183"/>
                <a:gd name="T29" fmla="*/ 80 h 100"/>
                <a:gd name="T30" fmla="*/ 135 w 183"/>
                <a:gd name="T31" fmla="*/ 98 h 100"/>
                <a:gd name="T32" fmla="*/ 144 w 183"/>
                <a:gd name="T33" fmla="*/ 99 h 100"/>
                <a:gd name="T34" fmla="*/ 172 w 183"/>
                <a:gd name="T35" fmla="*/ 85 h 100"/>
                <a:gd name="T36" fmla="*/ 183 w 183"/>
                <a:gd name="T37" fmla="*/ 50 h 100"/>
                <a:gd name="T38" fmla="*/ 172 w 183"/>
                <a:gd name="T39" fmla="*/ 14 h 100"/>
                <a:gd name="T40" fmla="*/ 157 w 183"/>
                <a:gd name="T41" fmla="*/ 4 h 100"/>
                <a:gd name="T42" fmla="*/ 146 w 183"/>
                <a:gd name="T43" fmla="*/ 1 h 100"/>
                <a:gd name="T44" fmla="*/ 121 w 183"/>
                <a:gd name="T45" fmla="*/ 6 h 100"/>
                <a:gd name="T46" fmla="*/ 95 w 183"/>
                <a:gd name="T47" fmla="*/ 32 h 100"/>
                <a:gd name="T48" fmla="*/ 106 w 183"/>
                <a:gd name="T49" fmla="*/ 42 h 100"/>
                <a:gd name="T50" fmla="*/ 148 w 183"/>
                <a:gd name="T51" fmla="*/ 23 h 100"/>
                <a:gd name="T52" fmla="*/ 161 w 183"/>
                <a:gd name="T53" fmla="*/ 59 h 100"/>
                <a:gd name="T54" fmla="*/ 156 w 183"/>
                <a:gd name="T55" fmla="*/ 70 h 100"/>
                <a:gd name="T56" fmla="*/ 124 w 183"/>
                <a:gd name="T57" fmla="*/ 69 h 100"/>
                <a:gd name="T58" fmla="*/ 89 w 183"/>
                <a:gd name="T59" fmla="*/ 35 h 100"/>
                <a:gd name="T60" fmla="*/ 72 w 183"/>
                <a:gd name="T61" fmla="*/ 18 h 100"/>
                <a:gd name="T62" fmla="*/ 43 w 183"/>
                <a:gd name="T63" fmla="*/ 1 h 100"/>
                <a:gd name="T64" fmla="*/ 40 w 183"/>
                <a:gd name="T65" fmla="*/ 0 h 100"/>
                <a:gd name="T66" fmla="*/ 39 w 183"/>
                <a:gd name="T67" fmla="*/ 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3" h="100">
                  <a:moveTo>
                    <a:pt x="39" y="1"/>
                  </a:moveTo>
                  <a:cubicBezTo>
                    <a:pt x="27" y="1"/>
                    <a:pt x="18" y="5"/>
                    <a:pt x="11" y="14"/>
                  </a:cubicBezTo>
                  <a:cubicBezTo>
                    <a:pt x="3" y="23"/>
                    <a:pt x="0" y="35"/>
                    <a:pt x="0" y="50"/>
                  </a:cubicBezTo>
                  <a:cubicBezTo>
                    <a:pt x="0" y="64"/>
                    <a:pt x="3" y="76"/>
                    <a:pt x="11" y="85"/>
                  </a:cubicBezTo>
                  <a:cubicBezTo>
                    <a:pt x="14" y="89"/>
                    <a:pt x="20" y="93"/>
                    <a:pt x="25" y="96"/>
                  </a:cubicBezTo>
                  <a:cubicBezTo>
                    <a:pt x="29" y="97"/>
                    <a:pt x="33" y="98"/>
                    <a:pt x="37" y="99"/>
                  </a:cubicBezTo>
                  <a:cubicBezTo>
                    <a:pt x="45" y="100"/>
                    <a:pt x="54" y="97"/>
                    <a:pt x="61" y="93"/>
                  </a:cubicBezTo>
                  <a:cubicBezTo>
                    <a:pt x="68" y="89"/>
                    <a:pt x="78" y="81"/>
                    <a:pt x="86" y="68"/>
                  </a:cubicBezTo>
                  <a:cubicBezTo>
                    <a:pt x="76" y="58"/>
                    <a:pt x="76" y="58"/>
                    <a:pt x="76" y="58"/>
                  </a:cubicBezTo>
                  <a:cubicBezTo>
                    <a:pt x="60" y="78"/>
                    <a:pt x="48" y="79"/>
                    <a:pt x="42" y="79"/>
                  </a:cubicBezTo>
                  <a:cubicBezTo>
                    <a:pt x="35" y="79"/>
                    <a:pt x="30" y="75"/>
                    <a:pt x="27" y="70"/>
                  </a:cubicBezTo>
                  <a:cubicBezTo>
                    <a:pt x="20" y="61"/>
                    <a:pt x="19" y="46"/>
                    <a:pt x="23" y="35"/>
                  </a:cubicBezTo>
                  <a:cubicBezTo>
                    <a:pt x="27" y="25"/>
                    <a:pt x="37" y="21"/>
                    <a:pt x="47" y="24"/>
                  </a:cubicBezTo>
                  <a:cubicBezTo>
                    <a:pt x="47" y="24"/>
                    <a:pt x="57" y="27"/>
                    <a:pt x="85" y="54"/>
                  </a:cubicBezTo>
                  <a:cubicBezTo>
                    <a:pt x="85" y="54"/>
                    <a:pt x="103" y="72"/>
                    <a:pt x="111" y="80"/>
                  </a:cubicBezTo>
                  <a:cubicBezTo>
                    <a:pt x="118" y="87"/>
                    <a:pt x="125" y="95"/>
                    <a:pt x="135" y="98"/>
                  </a:cubicBezTo>
                  <a:cubicBezTo>
                    <a:pt x="138" y="98"/>
                    <a:pt x="141" y="99"/>
                    <a:pt x="144" y="99"/>
                  </a:cubicBezTo>
                  <a:cubicBezTo>
                    <a:pt x="156" y="99"/>
                    <a:pt x="165" y="94"/>
                    <a:pt x="172" y="85"/>
                  </a:cubicBezTo>
                  <a:cubicBezTo>
                    <a:pt x="179" y="76"/>
                    <a:pt x="183" y="64"/>
                    <a:pt x="183" y="50"/>
                  </a:cubicBezTo>
                  <a:cubicBezTo>
                    <a:pt x="183" y="35"/>
                    <a:pt x="179" y="23"/>
                    <a:pt x="172" y="14"/>
                  </a:cubicBezTo>
                  <a:cubicBezTo>
                    <a:pt x="168" y="10"/>
                    <a:pt x="163" y="6"/>
                    <a:pt x="157" y="4"/>
                  </a:cubicBezTo>
                  <a:cubicBezTo>
                    <a:pt x="154" y="2"/>
                    <a:pt x="149" y="1"/>
                    <a:pt x="146" y="1"/>
                  </a:cubicBezTo>
                  <a:cubicBezTo>
                    <a:pt x="137" y="0"/>
                    <a:pt x="129" y="2"/>
                    <a:pt x="121" y="6"/>
                  </a:cubicBezTo>
                  <a:cubicBezTo>
                    <a:pt x="114" y="10"/>
                    <a:pt x="103" y="19"/>
                    <a:pt x="95" y="32"/>
                  </a:cubicBezTo>
                  <a:cubicBezTo>
                    <a:pt x="106" y="42"/>
                    <a:pt x="106" y="42"/>
                    <a:pt x="106" y="42"/>
                  </a:cubicBezTo>
                  <a:cubicBezTo>
                    <a:pt x="116" y="29"/>
                    <a:pt x="130" y="14"/>
                    <a:pt x="148" y="23"/>
                  </a:cubicBezTo>
                  <a:cubicBezTo>
                    <a:pt x="161" y="30"/>
                    <a:pt x="163" y="46"/>
                    <a:pt x="161" y="59"/>
                  </a:cubicBezTo>
                  <a:cubicBezTo>
                    <a:pt x="160" y="63"/>
                    <a:pt x="158" y="67"/>
                    <a:pt x="156" y="70"/>
                  </a:cubicBezTo>
                  <a:cubicBezTo>
                    <a:pt x="147" y="81"/>
                    <a:pt x="133" y="76"/>
                    <a:pt x="124" y="69"/>
                  </a:cubicBezTo>
                  <a:cubicBezTo>
                    <a:pt x="111" y="59"/>
                    <a:pt x="100" y="47"/>
                    <a:pt x="89" y="35"/>
                  </a:cubicBezTo>
                  <a:cubicBezTo>
                    <a:pt x="83" y="30"/>
                    <a:pt x="78" y="23"/>
                    <a:pt x="72" y="18"/>
                  </a:cubicBezTo>
                  <a:cubicBezTo>
                    <a:pt x="64" y="10"/>
                    <a:pt x="55" y="2"/>
                    <a:pt x="43" y="1"/>
                  </a:cubicBezTo>
                  <a:cubicBezTo>
                    <a:pt x="42" y="1"/>
                    <a:pt x="41" y="0"/>
                    <a:pt x="40" y="0"/>
                  </a:cubicBezTo>
                  <a:cubicBezTo>
                    <a:pt x="39" y="0"/>
                    <a:pt x="39" y="0"/>
                    <a:pt x="39" y="1"/>
                  </a:cubicBezTo>
                </a:path>
              </a:pathLst>
            </a:custGeom>
            <a:solidFill>
              <a:srgbClr val="009B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66"/>
            <p:cNvSpPr>
              <a:spLocks/>
            </p:cNvSpPr>
            <p:nvPr/>
          </p:nvSpPr>
          <p:spPr bwMode="auto">
            <a:xfrm>
              <a:off x="4174" y="1465"/>
              <a:ext cx="24" cy="58"/>
            </a:xfrm>
            <a:custGeom>
              <a:avLst/>
              <a:gdLst>
                <a:gd name="T0" fmla="*/ 0 w 24"/>
                <a:gd name="T1" fmla="*/ 11 h 56"/>
                <a:gd name="T2" fmla="*/ 0 w 24"/>
                <a:gd name="T3" fmla="*/ 42 h 56"/>
                <a:gd name="T4" fmla="*/ 3 w 24"/>
                <a:gd name="T5" fmla="*/ 53 h 56"/>
                <a:gd name="T6" fmla="*/ 12 w 24"/>
                <a:gd name="T7" fmla="*/ 56 h 56"/>
                <a:gd name="T8" fmla="*/ 21 w 24"/>
                <a:gd name="T9" fmla="*/ 53 h 56"/>
                <a:gd name="T10" fmla="*/ 24 w 24"/>
                <a:gd name="T11" fmla="*/ 42 h 56"/>
                <a:gd name="T12" fmla="*/ 24 w 24"/>
                <a:gd name="T13" fmla="*/ 25 h 56"/>
                <a:gd name="T14" fmla="*/ 0 w 24"/>
                <a:gd name="T15" fmla="*/ 0 h 56"/>
                <a:gd name="T16" fmla="*/ 0 w 24"/>
                <a:gd name="T17" fmla="*/ 1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56">
                  <a:moveTo>
                    <a:pt x="0" y="11"/>
                  </a:moveTo>
                  <a:cubicBezTo>
                    <a:pt x="0" y="42"/>
                    <a:pt x="0" y="42"/>
                    <a:pt x="0" y="42"/>
                  </a:cubicBezTo>
                  <a:cubicBezTo>
                    <a:pt x="0" y="47"/>
                    <a:pt x="1" y="50"/>
                    <a:pt x="3" y="53"/>
                  </a:cubicBezTo>
                  <a:cubicBezTo>
                    <a:pt x="5" y="55"/>
                    <a:pt x="8" y="56"/>
                    <a:pt x="12" y="56"/>
                  </a:cubicBezTo>
                  <a:cubicBezTo>
                    <a:pt x="16" y="56"/>
                    <a:pt x="19" y="55"/>
                    <a:pt x="21" y="53"/>
                  </a:cubicBezTo>
                  <a:cubicBezTo>
                    <a:pt x="23" y="50"/>
                    <a:pt x="24" y="47"/>
                    <a:pt x="24" y="42"/>
                  </a:cubicBezTo>
                  <a:cubicBezTo>
                    <a:pt x="24" y="25"/>
                    <a:pt x="24" y="25"/>
                    <a:pt x="24" y="25"/>
                  </a:cubicBezTo>
                  <a:cubicBezTo>
                    <a:pt x="0" y="0"/>
                    <a:pt x="0" y="0"/>
                    <a:pt x="0" y="0"/>
                  </a:cubicBezTo>
                  <a:lnTo>
                    <a:pt x="0" y="11"/>
                  </a:lnTo>
                  <a:close/>
                </a:path>
              </a:pathLst>
            </a:custGeom>
            <a:solidFill>
              <a:srgbClr val="009B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67"/>
            <p:cNvSpPr>
              <a:spLocks/>
            </p:cNvSpPr>
            <p:nvPr/>
          </p:nvSpPr>
          <p:spPr bwMode="auto">
            <a:xfrm>
              <a:off x="3876" y="1546"/>
              <a:ext cx="15" cy="25"/>
            </a:xfrm>
            <a:custGeom>
              <a:avLst/>
              <a:gdLst>
                <a:gd name="T0" fmla="*/ 0 w 15"/>
                <a:gd name="T1" fmla="*/ 0 h 25"/>
                <a:gd name="T2" fmla="*/ 15 w 15"/>
                <a:gd name="T3" fmla="*/ 0 h 25"/>
                <a:gd name="T4" fmla="*/ 15 w 15"/>
                <a:gd name="T5" fmla="*/ 4 h 25"/>
                <a:gd name="T6" fmla="*/ 4 w 15"/>
                <a:gd name="T7" fmla="*/ 4 h 25"/>
                <a:gd name="T8" fmla="*/ 4 w 15"/>
                <a:gd name="T9" fmla="*/ 11 h 25"/>
                <a:gd name="T10" fmla="*/ 13 w 15"/>
                <a:gd name="T11" fmla="*/ 11 h 25"/>
                <a:gd name="T12" fmla="*/ 13 w 15"/>
                <a:gd name="T13" fmla="*/ 14 h 25"/>
                <a:gd name="T14" fmla="*/ 4 w 15"/>
                <a:gd name="T15" fmla="*/ 14 h 25"/>
                <a:gd name="T16" fmla="*/ 4 w 15"/>
                <a:gd name="T17" fmla="*/ 25 h 25"/>
                <a:gd name="T18" fmla="*/ 0 w 15"/>
                <a:gd name="T19" fmla="*/ 25 h 25"/>
                <a:gd name="T20" fmla="*/ 0 w 15"/>
                <a:gd name="T21"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25">
                  <a:moveTo>
                    <a:pt x="0" y="0"/>
                  </a:moveTo>
                  <a:lnTo>
                    <a:pt x="15" y="0"/>
                  </a:lnTo>
                  <a:lnTo>
                    <a:pt x="15" y="4"/>
                  </a:lnTo>
                  <a:lnTo>
                    <a:pt x="4" y="4"/>
                  </a:lnTo>
                  <a:lnTo>
                    <a:pt x="4" y="11"/>
                  </a:lnTo>
                  <a:lnTo>
                    <a:pt x="13" y="11"/>
                  </a:lnTo>
                  <a:lnTo>
                    <a:pt x="13" y="14"/>
                  </a:lnTo>
                  <a:lnTo>
                    <a:pt x="4" y="14"/>
                  </a:lnTo>
                  <a:lnTo>
                    <a:pt x="4" y="25"/>
                  </a:lnTo>
                  <a:lnTo>
                    <a:pt x="0" y="25"/>
                  </a:lnTo>
                  <a:lnTo>
                    <a:pt x="0"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68"/>
            <p:cNvSpPr>
              <a:spLocks noChangeArrowheads="1"/>
            </p:cNvSpPr>
            <p:nvPr/>
          </p:nvSpPr>
          <p:spPr bwMode="auto">
            <a:xfrm>
              <a:off x="3906" y="1546"/>
              <a:ext cx="4" cy="25"/>
            </a:xfrm>
            <a:prstGeom prst="rect">
              <a:avLst/>
            </a:prstGeom>
            <a:solidFill>
              <a:srgbClr val="5859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69"/>
            <p:cNvSpPr>
              <a:spLocks/>
            </p:cNvSpPr>
            <p:nvPr/>
          </p:nvSpPr>
          <p:spPr bwMode="auto">
            <a:xfrm>
              <a:off x="3926" y="1546"/>
              <a:ext cx="15" cy="25"/>
            </a:xfrm>
            <a:custGeom>
              <a:avLst/>
              <a:gdLst>
                <a:gd name="T0" fmla="*/ 0 w 15"/>
                <a:gd name="T1" fmla="*/ 0 h 25"/>
                <a:gd name="T2" fmla="*/ 14 w 15"/>
                <a:gd name="T3" fmla="*/ 0 h 25"/>
                <a:gd name="T4" fmla="*/ 14 w 15"/>
                <a:gd name="T5" fmla="*/ 4 h 25"/>
                <a:gd name="T6" fmla="*/ 4 w 15"/>
                <a:gd name="T7" fmla="*/ 4 h 25"/>
                <a:gd name="T8" fmla="*/ 4 w 15"/>
                <a:gd name="T9" fmla="*/ 10 h 25"/>
                <a:gd name="T10" fmla="*/ 13 w 15"/>
                <a:gd name="T11" fmla="*/ 10 h 25"/>
                <a:gd name="T12" fmla="*/ 13 w 15"/>
                <a:gd name="T13" fmla="*/ 14 h 25"/>
                <a:gd name="T14" fmla="*/ 4 w 15"/>
                <a:gd name="T15" fmla="*/ 14 h 25"/>
                <a:gd name="T16" fmla="*/ 4 w 15"/>
                <a:gd name="T17" fmla="*/ 21 h 25"/>
                <a:gd name="T18" fmla="*/ 15 w 15"/>
                <a:gd name="T19" fmla="*/ 21 h 25"/>
                <a:gd name="T20" fmla="*/ 15 w 15"/>
                <a:gd name="T21" fmla="*/ 25 h 25"/>
                <a:gd name="T22" fmla="*/ 0 w 15"/>
                <a:gd name="T23" fmla="*/ 25 h 25"/>
                <a:gd name="T24" fmla="*/ 0 w 15"/>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25">
                  <a:moveTo>
                    <a:pt x="0" y="0"/>
                  </a:moveTo>
                  <a:lnTo>
                    <a:pt x="14" y="0"/>
                  </a:lnTo>
                  <a:lnTo>
                    <a:pt x="14" y="4"/>
                  </a:lnTo>
                  <a:lnTo>
                    <a:pt x="4" y="4"/>
                  </a:lnTo>
                  <a:lnTo>
                    <a:pt x="4" y="10"/>
                  </a:lnTo>
                  <a:lnTo>
                    <a:pt x="13" y="10"/>
                  </a:lnTo>
                  <a:lnTo>
                    <a:pt x="13" y="14"/>
                  </a:lnTo>
                  <a:lnTo>
                    <a:pt x="4" y="14"/>
                  </a:lnTo>
                  <a:lnTo>
                    <a:pt x="4" y="21"/>
                  </a:lnTo>
                  <a:lnTo>
                    <a:pt x="15" y="21"/>
                  </a:lnTo>
                  <a:lnTo>
                    <a:pt x="15" y="25"/>
                  </a:lnTo>
                  <a:lnTo>
                    <a:pt x="0" y="25"/>
                  </a:lnTo>
                  <a:lnTo>
                    <a:pt x="0"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70"/>
            <p:cNvSpPr>
              <a:spLocks/>
            </p:cNvSpPr>
            <p:nvPr/>
          </p:nvSpPr>
          <p:spPr bwMode="auto">
            <a:xfrm>
              <a:off x="3957" y="1546"/>
              <a:ext cx="15" cy="25"/>
            </a:xfrm>
            <a:custGeom>
              <a:avLst/>
              <a:gdLst>
                <a:gd name="T0" fmla="*/ 0 w 15"/>
                <a:gd name="T1" fmla="*/ 0 h 25"/>
                <a:gd name="T2" fmla="*/ 4 w 15"/>
                <a:gd name="T3" fmla="*/ 0 h 25"/>
                <a:gd name="T4" fmla="*/ 4 w 15"/>
                <a:gd name="T5" fmla="*/ 21 h 25"/>
                <a:gd name="T6" fmla="*/ 15 w 15"/>
                <a:gd name="T7" fmla="*/ 21 h 25"/>
                <a:gd name="T8" fmla="*/ 15 w 15"/>
                <a:gd name="T9" fmla="*/ 25 h 25"/>
                <a:gd name="T10" fmla="*/ 0 w 15"/>
                <a:gd name="T11" fmla="*/ 25 h 25"/>
                <a:gd name="T12" fmla="*/ 0 w 15"/>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15" h="25">
                  <a:moveTo>
                    <a:pt x="0" y="0"/>
                  </a:moveTo>
                  <a:lnTo>
                    <a:pt x="4" y="0"/>
                  </a:lnTo>
                  <a:lnTo>
                    <a:pt x="4" y="21"/>
                  </a:lnTo>
                  <a:lnTo>
                    <a:pt x="15" y="21"/>
                  </a:lnTo>
                  <a:lnTo>
                    <a:pt x="15" y="25"/>
                  </a:lnTo>
                  <a:lnTo>
                    <a:pt x="0" y="25"/>
                  </a:lnTo>
                  <a:lnTo>
                    <a:pt x="0"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71"/>
            <p:cNvSpPr>
              <a:spLocks noEditPoints="1"/>
            </p:cNvSpPr>
            <p:nvPr/>
          </p:nvSpPr>
          <p:spPr bwMode="auto">
            <a:xfrm>
              <a:off x="3986" y="1546"/>
              <a:ext cx="21" cy="25"/>
            </a:xfrm>
            <a:custGeom>
              <a:avLst/>
              <a:gdLst>
                <a:gd name="T0" fmla="*/ 0 w 20"/>
                <a:gd name="T1" fmla="*/ 0 h 24"/>
                <a:gd name="T2" fmla="*/ 6 w 20"/>
                <a:gd name="T3" fmla="*/ 0 h 24"/>
                <a:gd name="T4" fmla="*/ 15 w 20"/>
                <a:gd name="T5" fmla="*/ 2 h 24"/>
                <a:gd name="T6" fmla="*/ 20 w 20"/>
                <a:gd name="T7" fmla="*/ 12 h 24"/>
                <a:gd name="T8" fmla="*/ 16 w 20"/>
                <a:gd name="T9" fmla="*/ 21 h 24"/>
                <a:gd name="T10" fmla="*/ 6 w 20"/>
                <a:gd name="T11" fmla="*/ 24 h 24"/>
                <a:gd name="T12" fmla="*/ 0 w 20"/>
                <a:gd name="T13" fmla="*/ 24 h 24"/>
                <a:gd name="T14" fmla="*/ 0 w 20"/>
                <a:gd name="T15" fmla="*/ 0 h 24"/>
                <a:gd name="T16" fmla="*/ 6 w 20"/>
                <a:gd name="T17" fmla="*/ 20 h 24"/>
                <a:gd name="T18" fmla="*/ 13 w 20"/>
                <a:gd name="T19" fmla="*/ 18 h 24"/>
                <a:gd name="T20" fmla="*/ 16 w 20"/>
                <a:gd name="T21" fmla="*/ 12 h 24"/>
                <a:gd name="T22" fmla="*/ 13 w 20"/>
                <a:gd name="T23" fmla="*/ 5 h 24"/>
                <a:gd name="T24" fmla="*/ 6 w 20"/>
                <a:gd name="T25" fmla="*/ 4 h 24"/>
                <a:gd name="T26" fmla="*/ 4 w 20"/>
                <a:gd name="T27" fmla="*/ 4 h 24"/>
                <a:gd name="T28" fmla="*/ 4 w 20"/>
                <a:gd name="T29" fmla="*/ 20 h 24"/>
                <a:gd name="T30" fmla="*/ 6 w 20"/>
                <a:gd name="T3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4">
                  <a:moveTo>
                    <a:pt x="0" y="0"/>
                  </a:moveTo>
                  <a:cubicBezTo>
                    <a:pt x="6" y="0"/>
                    <a:pt x="6" y="0"/>
                    <a:pt x="6" y="0"/>
                  </a:cubicBezTo>
                  <a:cubicBezTo>
                    <a:pt x="10" y="0"/>
                    <a:pt x="13" y="0"/>
                    <a:pt x="15" y="2"/>
                  </a:cubicBezTo>
                  <a:cubicBezTo>
                    <a:pt x="19" y="4"/>
                    <a:pt x="20" y="8"/>
                    <a:pt x="20" y="12"/>
                  </a:cubicBezTo>
                  <a:cubicBezTo>
                    <a:pt x="20" y="15"/>
                    <a:pt x="19" y="19"/>
                    <a:pt x="16" y="21"/>
                  </a:cubicBezTo>
                  <a:cubicBezTo>
                    <a:pt x="14" y="23"/>
                    <a:pt x="10" y="24"/>
                    <a:pt x="6" y="24"/>
                  </a:cubicBezTo>
                  <a:cubicBezTo>
                    <a:pt x="0" y="24"/>
                    <a:pt x="0" y="24"/>
                    <a:pt x="0" y="24"/>
                  </a:cubicBezTo>
                  <a:lnTo>
                    <a:pt x="0" y="0"/>
                  </a:lnTo>
                  <a:close/>
                  <a:moveTo>
                    <a:pt x="6" y="20"/>
                  </a:moveTo>
                  <a:cubicBezTo>
                    <a:pt x="9" y="20"/>
                    <a:pt x="11" y="19"/>
                    <a:pt x="13" y="18"/>
                  </a:cubicBezTo>
                  <a:cubicBezTo>
                    <a:pt x="15" y="17"/>
                    <a:pt x="16" y="15"/>
                    <a:pt x="16" y="12"/>
                  </a:cubicBezTo>
                  <a:cubicBezTo>
                    <a:pt x="16" y="9"/>
                    <a:pt x="15" y="6"/>
                    <a:pt x="13" y="5"/>
                  </a:cubicBezTo>
                  <a:cubicBezTo>
                    <a:pt x="11" y="4"/>
                    <a:pt x="9" y="4"/>
                    <a:pt x="6" y="4"/>
                  </a:cubicBezTo>
                  <a:cubicBezTo>
                    <a:pt x="4" y="4"/>
                    <a:pt x="4" y="4"/>
                    <a:pt x="4" y="4"/>
                  </a:cubicBezTo>
                  <a:cubicBezTo>
                    <a:pt x="4" y="20"/>
                    <a:pt x="4" y="20"/>
                    <a:pt x="4" y="20"/>
                  </a:cubicBezTo>
                  <a:lnTo>
                    <a:pt x="6" y="2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72"/>
            <p:cNvSpPr>
              <a:spLocks/>
            </p:cNvSpPr>
            <p:nvPr/>
          </p:nvSpPr>
          <p:spPr bwMode="auto">
            <a:xfrm>
              <a:off x="4043" y="1546"/>
              <a:ext cx="18" cy="25"/>
            </a:xfrm>
            <a:custGeom>
              <a:avLst/>
              <a:gdLst>
                <a:gd name="T0" fmla="*/ 1 w 17"/>
                <a:gd name="T1" fmla="*/ 18 h 24"/>
                <a:gd name="T2" fmla="*/ 8 w 17"/>
                <a:gd name="T3" fmla="*/ 20 h 24"/>
                <a:gd name="T4" fmla="*/ 12 w 17"/>
                <a:gd name="T5" fmla="*/ 17 h 24"/>
                <a:gd name="T6" fmla="*/ 7 w 17"/>
                <a:gd name="T7" fmla="*/ 13 h 24"/>
                <a:gd name="T8" fmla="*/ 0 w 17"/>
                <a:gd name="T9" fmla="*/ 7 h 24"/>
                <a:gd name="T10" fmla="*/ 8 w 17"/>
                <a:gd name="T11" fmla="*/ 0 h 24"/>
                <a:gd name="T12" fmla="*/ 15 w 17"/>
                <a:gd name="T13" fmla="*/ 2 h 24"/>
                <a:gd name="T14" fmla="*/ 15 w 17"/>
                <a:gd name="T15" fmla="*/ 6 h 24"/>
                <a:gd name="T16" fmla="*/ 8 w 17"/>
                <a:gd name="T17" fmla="*/ 3 h 24"/>
                <a:gd name="T18" fmla="*/ 5 w 17"/>
                <a:gd name="T19" fmla="*/ 6 h 24"/>
                <a:gd name="T20" fmla="*/ 10 w 17"/>
                <a:gd name="T21" fmla="*/ 10 h 24"/>
                <a:gd name="T22" fmla="*/ 17 w 17"/>
                <a:gd name="T23" fmla="*/ 17 h 24"/>
                <a:gd name="T24" fmla="*/ 8 w 17"/>
                <a:gd name="T25" fmla="*/ 24 h 24"/>
                <a:gd name="T26" fmla="*/ 1 w 17"/>
                <a:gd name="T27" fmla="*/ 22 h 24"/>
                <a:gd name="T28" fmla="*/ 1 w 17"/>
                <a:gd name="T29"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4">
                  <a:moveTo>
                    <a:pt x="1" y="18"/>
                  </a:moveTo>
                  <a:cubicBezTo>
                    <a:pt x="3" y="19"/>
                    <a:pt x="6" y="20"/>
                    <a:pt x="8" y="20"/>
                  </a:cubicBezTo>
                  <a:cubicBezTo>
                    <a:pt x="11" y="20"/>
                    <a:pt x="12" y="19"/>
                    <a:pt x="12" y="17"/>
                  </a:cubicBezTo>
                  <a:cubicBezTo>
                    <a:pt x="12" y="14"/>
                    <a:pt x="10" y="14"/>
                    <a:pt x="7" y="13"/>
                  </a:cubicBezTo>
                  <a:cubicBezTo>
                    <a:pt x="3" y="12"/>
                    <a:pt x="0" y="11"/>
                    <a:pt x="0" y="7"/>
                  </a:cubicBezTo>
                  <a:cubicBezTo>
                    <a:pt x="0" y="2"/>
                    <a:pt x="4" y="0"/>
                    <a:pt x="8" y="0"/>
                  </a:cubicBezTo>
                  <a:cubicBezTo>
                    <a:pt x="11" y="0"/>
                    <a:pt x="13" y="0"/>
                    <a:pt x="15" y="2"/>
                  </a:cubicBezTo>
                  <a:cubicBezTo>
                    <a:pt x="15" y="6"/>
                    <a:pt x="15" y="6"/>
                    <a:pt x="15" y="6"/>
                  </a:cubicBezTo>
                  <a:cubicBezTo>
                    <a:pt x="13" y="4"/>
                    <a:pt x="10" y="3"/>
                    <a:pt x="8" y="3"/>
                  </a:cubicBezTo>
                  <a:cubicBezTo>
                    <a:pt x="6" y="3"/>
                    <a:pt x="5" y="4"/>
                    <a:pt x="5" y="6"/>
                  </a:cubicBezTo>
                  <a:cubicBezTo>
                    <a:pt x="5" y="9"/>
                    <a:pt x="7" y="9"/>
                    <a:pt x="10" y="10"/>
                  </a:cubicBezTo>
                  <a:cubicBezTo>
                    <a:pt x="13" y="11"/>
                    <a:pt x="17" y="12"/>
                    <a:pt x="17" y="17"/>
                  </a:cubicBezTo>
                  <a:cubicBezTo>
                    <a:pt x="17" y="21"/>
                    <a:pt x="13" y="24"/>
                    <a:pt x="8" y="24"/>
                  </a:cubicBezTo>
                  <a:cubicBezTo>
                    <a:pt x="6" y="24"/>
                    <a:pt x="3" y="23"/>
                    <a:pt x="1" y="22"/>
                  </a:cubicBezTo>
                  <a:lnTo>
                    <a:pt x="1" y="18"/>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73"/>
            <p:cNvSpPr>
              <a:spLocks/>
            </p:cNvSpPr>
            <p:nvPr/>
          </p:nvSpPr>
          <p:spPr bwMode="auto">
            <a:xfrm>
              <a:off x="4076" y="1546"/>
              <a:ext cx="14" cy="25"/>
            </a:xfrm>
            <a:custGeom>
              <a:avLst/>
              <a:gdLst>
                <a:gd name="T0" fmla="*/ 0 w 14"/>
                <a:gd name="T1" fmla="*/ 0 h 25"/>
                <a:gd name="T2" fmla="*/ 14 w 14"/>
                <a:gd name="T3" fmla="*/ 0 h 25"/>
                <a:gd name="T4" fmla="*/ 14 w 14"/>
                <a:gd name="T5" fmla="*/ 4 h 25"/>
                <a:gd name="T6" fmla="*/ 4 w 14"/>
                <a:gd name="T7" fmla="*/ 4 h 25"/>
                <a:gd name="T8" fmla="*/ 4 w 14"/>
                <a:gd name="T9" fmla="*/ 10 h 25"/>
                <a:gd name="T10" fmla="*/ 12 w 14"/>
                <a:gd name="T11" fmla="*/ 10 h 25"/>
                <a:gd name="T12" fmla="*/ 12 w 14"/>
                <a:gd name="T13" fmla="*/ 14 h 25"/>
                <a:gd name="T14" fmla="*/ 4 w 14"/>
                <a:gd name="T15" fmla="*/ 14 h 25"/>
                <a:gd name="T16" fmla="*/ 4 w 14"/>
                <a:gd name="T17" fmla="*/ 21 h 25"/>
                <a:gd name="T18" fmla="*/ 14 w 14"/>
                <a:gd name="T19" fmla="*/ 21 h 25"/>
                <a:gd name="T20" fmla="*/ 14 w 14"/>
                <a:gd name="T21" fmla="*/ 25 h 25"/>
                <a:gd name="T22" fmla="*/ 0 w 14"/>
                <a:gd name="T23" fmla="*/ 25 h 25"/>
                <a:gd name="T24" fmla="*/ 0 w 14"/>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5">
                  <a:moveTo>
                    <a:pt x="0" y="0"/>
                  </a:moveTo>
                  <a:lnTo>
                    <a:pt x="14" y="0"/>
                  </a:lnTo>
                  <a:lnTo>
                    <a:pt x="14" y="4"/>
                  </a:lnTo>
                  <a:lnTo>
                    <a:pt x="4" y="4"/>
                  </a:lnTo>
                  <a:lnTo>
                    <a:pt x="4" y="10"/>
                  </a:lnTo>
                  <a:lnTo>
                    <a:pt x="12" y="10"/>
                  </a:lnTo>
                  <a:lnTo>
                    <a:pt x="12" y="14"/>
                  </a:lnTo>
                  <a:lnTo>
                    <a:pt x="4" y="14"/>
                  </a:lnTo>
                  <a:lnTo>
                    <a:pt x="4" y="21"/>
                  </a:lnTo>
                  <a:lnTo>
                    <a:pt x="14" y="21"/>
                  </a:lnTo>
                  <a:lnTo>
                    <a:pt x="14" y="25"/>
                  </a:lnTo>
                  <a:lnTo>
                    <a:pt x="0" y="25"/>
                  </a:lnTo>
                  <a:lnTo>
                    <a:pt x="0"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74"/>
            <p:cNvSpPr>
              <a:spLocks noEditPoints="1"/>
            </p:cNvSpPr>
            <p:nvPr/>
          </p:nvSpPr>
          <p:spPr bwMode="auto">
            <a:xfrm>
              <a:off x="4106" y="1546"/>
              <a:ext cx="19" cy="25"/>
            </a:xfrm>
            <a:custGeom>
              <a:avLst/>
              <a:gdLst>
                <a:gd name="T0" fmla="*/ 0 w 19"/>
                <a:gd name="T1" fmla="*/ 0 h 24"/>
                <a:gd name="T2" fmla="*/ 7 w 19"/>
                <a:gd name="T3" fmla="*/ 0 h 24"/>
                <a:gd name="T4" fmla="*/ 14 w 19"/>
                <a:gd name="T5" fmla="*/ 1 h 24"/>
                <a:gd name="T6" fmla="*/ 17 w 19"/>
                <a:gd name="T7" fmla="*/ 7 h 24"/>
                <a:gd name="T8" fmla="*/ 12 w 19"/>
                <a:gd name="T9" fmla="*/ 13 h 24"/>
                <a:gd name="T10" fmla="*/ 19 w 19"/>
                <a:gd name="T11" fmla="*/ 24 h 24"/>
                <a:gd name="T12" fmla="*/ 14 w 19"/>
                <a:gd name="T13" fmla="*/ 24 h 24"/>
                <a:gd name="T14" fmla="*/ 7 w 19"/>
                <a:gd name="T15" fmla="*/ 14 h 24"/>
                <a:gd name="T16" fmla="*/ 4 w 19"/>
                <a:gd name="T17" fmla="*/ 14 h 24"/>
                <a:gd name="T18" fmla="*/ 4 w 19"/>
                <a:gd name="T19" fmla="*/ 24 h 24"/>
                <a:gd name="T20" fmla="*/ 0 w 19"/>
                <a:gd name="T21" fmla="*/ 24 h 24"/>
                <a:gd name="T22" fmla="*/ 0 w 19"/>
                <a:gd name="T23" fmla="*/ 0 h 24"/>
                <a:gd name="T24" fmla="*/ 7 w 19"/>
                <a:gd name="T25" fmla="*/ 11 h 24"/>
                <a:gd name="T26" fmla="*/ 12 w 19"/>
                <a:gd name="T27" fmla="*/ 10 h 24"/>
                <a:gd name="T28" fmla="*/ 13 w 19"/>
                <a:gd name="T29" fmla="*/ 7 h 24"/>
                <a:gd name="T30" fmla="*/ 11 w 19"/>
                <a:gd name="T31" fmla="*/ 4 h 24"/>
                <a:gd name="T32" fmla="*/ 7 w 19"/>
                <a:gd name="T33" fmla="*/ 4 h 24"/>
                <a:gd name="T34" fmla="*/ 4 w 19"/>
                <a:gd name="T35" fmla="*/ 4 h 24"/>
                <a:gd name="T36" fmla="*/ 4 w 19"/>
                <a:gd name="T37" fmla="*/ 11 h 24"/>
                <a:gd name="T38" fmla="*/ 7 w 19"/>
                <a:gd name="T3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24">
                  <a:moveTo>
                    <a:pt x="0" y="0"/>
                  </a:moveTo>
                  <a:cubicBezTo>
                    <a:pt x="7" y="0"/>
                    <a:pt x="7" y="0"/>
                    <a:pt x="7" y="0"/>
                  </a:cubicBezTo>
                  <a:cubicBezTo>
                    <a:pt x="9" y="0"/>
                    <a:pt x="12" y="0"/>
                    <a:pt x="14" y="1"/>
                  </a:cubicBezTo>
                  <a:cubicBezTo>
                    <a:pt x="16" y="2"/>
                    <a:pt x="17" y="4"/>
                    <a:pt x="17" y="7"/>
                  </a:cubicBezTo>
                  <a:cubicBezTo>
                    <a:pt x="17" y="10"/>
                    <a:pt x="15" y="12"/>
                    <a:pt x="12" y="13"/>
                  </a:cubicBezTo>
                  <a:cubicBezTo>
                    <a:pt x="19" y="24"/>
                    <a:pt x="19" y="24"/>
                    <a:pt x="19" y="24"/>
                  </a:cubicBezTo>
                  <a:cubicBezTo>
                    <a:pt x="14" y="24"/>
                    <a:pt x="14" y="24"/>
                    <a:pt x="14" y="24"/>
                  </a:cubicBezTo>
                  <a:cubicBezTo>
                    <a:pt x="7" y="14"/>
                    <a:pt x="7" y="14"/>
                    <a:pt x="7" y="14"/>
                  </a:cubicBezTo>
                  <a:cubicBezTo>
                    <a:pt x="4" y="14"/>
                    <a:pt x="4" y="14"/>
                    <a:pt x="4" y="14"/>
                  </a:cubicBezTo>
                  <a:cubicBezTo>
                    <a:pt x="4" y="24"/>
                    <a:pt x="4" y="24"/>
                    <a:pt x="4" y="24"/>
                  </a:cubicBezTo>
                  <a:cubicBezTo>
                    <a:pt x="0" y="24"/>
                    <a:pt x="0" y="24"/>
                    <a:pt x="0" y="24"/>
                  </a:cubicBezTo>
                  <a:lnTo>
                    <a:pt x="0" y="0"/>
                  </a:lnTo>
                  <a:close/>
                  <a:moveTo>
                    <a:pt x="7" y="11"/>
                  </a:moveTo>
                  <a:cubicBezTo>
                    <a:pt x="9" y="11"/>
                    <a:pt x="11" y="10"/>
                    <a:pt x="12" y="10"/>
                  </a:cubicBezTo>
                  <a:cubicBezTo>
                    <a:pt x="12" y="9"/>
                    <a:pt x="13" y="8"/>
                    <a:pt x="13" y="7"/>
                  </a:cubicBezTo>
                  <a:cubicBezTo>
                    <a:pt x="13" y="6"/>
                    <a:pt x="12" y="5"/>
                    <a:pt x="11" y="4"/>
                  </a:cubicBezTo>
                  <a:cubicBezTo>
                    <a:pt x="10" y="4"/>
                    <a:pt x="9" y="4"/>
                    <a:pt x="7" y="4"/>
                  </a:cubicBezTo>
                  <a:cubicBezTo>
                    <a:pt x="4" y="4"/>
                    <a:pt x="4" y="4"/>
                    <a:pt x="4" y="4"/>
                  </a:cubicBezTo>
                  <a:cubicBezTo>
                    <a:pt x="4" y="11"/>
                    <a:pt x="4" y="11"/>
                    <a:pt x="4" y="11"/>
                  </a:cubicBezTo>
                  <a:lnTo>
                    <a:pt x="7" y="11"/>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75"/>
            <p:cNvSpPr>
              <a:spLocks/>
            </p:cNvSpPr>
            <p:nvPr/>
          </p:nvSpPr>
          <p:spPr bwMode="auto">
            <a:xfrm>
              <a:off x="4135" y="1546"/>
              <a:ext cx="24" cy="25"/>
            </a:xfrm>
            <a:custGeom>
              <a:avLst/>
              <a:gdLst>
                <a:gd name="T0" fmla="*/ 0 w 23"/>
                <a:gd name="T1" fmla="*/ 0 h 24"/>
                <a:gd name="T2" fmla="*/ 5 w 23"/>
                <a:gd name="T3" fmla="*/ 0 h 24"/>
                <a:gd name="T4" fmla="*/ 9 w 23"/>
                <a:gd name="T5" fmla="*/ 11 h 24"/>
                <a:gd name="T6" fmla="*/ 12 w 23"/>
                <a:gd name="T7" fmla="*/ 18 h 24"/>
                <a:gd name="T8" fmla="*/ 12 w 23"/>
                <a:gd name="T9" fmla="*/ 18 h 24"/>
                <a:gd name="T10" fmla="*/ 14 w 23"/>
                <a:gd name="T11" fmla="*/ 11 h 24"/>
                <a:gd name="T12" fmla="*/ 19 w 23"/>
                <a:gd name="T13" fmla="*/ 0 h 24"/>
                <a:gd name="T14" fmla="*/ 23 w 23"/>
                <a:gd name="T15" fmla="*/ 0 h 24"/>
                <a:gd name="T16" fmla="*/ 14 w 23"/>
                <a:gd name="T17" fmla="*/ 24 h 24"/>
                <a:gd name="T18" fmla="*/ 9 w 23"/>
                <a:gd name="T19" fmla="*/ 24 h 24"/>
                <a:gd name="T20" fmla="*/ 0 w 23"/>
                <a:gd name="T2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4">
                  <a:moveTo>
                    <a:pt x="0" y="0"/>
                  </a:moveTo>
                  <a:cubicBezTo>
                    <a:pt x="5" y="0"/>
                    <a:pt x="5" y="0"/>
                    <a:pt x="5" y="0"/>
                  </a:cubicBezTo>
                  <a:cubicBezTo>
                    <a:pt x="9" y="11"/>
                    <a:pt x="9" y="11"/>
                    <a:pt x="9" y="11"/>
                  </a:cubicBezTo>
                  <a:cubicBezTo>
                    <a:pt x="10" y="14"/>
                    <a:pt x="11" y="16"/>
                    <a:pt x="12" y="18"/>
                  </a:cubicBezTo>
                  <a:cubicBezTo>
                    <a:pt x="12" y="18"/>
                    <a:pt x="12" y="18"/>
                    <a:pt x="12" y="18"/>
                  </a:cubicBezTo>
                  <a:cubicBezTo>
                    <a:pt x="12" y="16"/>
                    <a:pt x="13" y="14"/>
                    <a:pt x="14" y="11"/>
                  </a:cubicBezTo>
                  <a:cubicBezTo>
                    <a:pt x="19" y="0"/>
                    <a:pt x="19" y="0"/>
                    <a:pt x="19" y="0"/>
                  </a:cubicBezTo>
                  <a:cubicBezTo>
                    <a:pt x="23" y="0"/>
                    <a:pt x="23" y="0"/>
                    <a:pt x="23" y="0"/>
                  </a:cubicBezTo>
                  <a:cubicBezTo>
                    <a:pt x="14" y="24"/>
                    <a:pt x="14" y="24"/>
                    <a:pt x="14" y="24"/>
                  </a:cubicBezTo>
                  <a:cubicBezTo>
                    <a:pt x="9" y="24"/>
                    <a:pt x="9" y="24"/>
                    <a:pt x="9" y="24"/>
                  </a:cubicBezTo>
                  <a:lnTo>
                    <a:pt x="0"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76"/>
            <p:cNvSpPr>
              <a:spLocks noChangeArrowheads="1"/>
            </p:cNvSpPr>
            <p:nvPr/>
          </p:nvSpPr>
          <p:spPr bwMode="auto">
            <a:xfrm>
              <a:off x="4172" y="1546"/>
              <a:ext cx="5" cy="25"/>
            </a:xfrm>
            <a:prstGeom prst="rect">
              <a:avLst/>
            </a:prstGeom>
            <a:solidFill>
              <a:srgbClr val="5859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7"/>
            <p:cNvSpPr>
              <a:spLocks/>
            </p:cNvSpPr>
            <p:nvPr/>
          </p:nvSpPr>
          <p:spPr bwMode="auto">
            <a:xfrm>
              <a:off x="4191" y="1546"/>
              <a:ext cx="21" cy="25"/>
            </a:xfrm>
            <a:custGeom>
              <a:avLst/>
              <a:gdLst>
                <a:gd name="T0" fmla="*/ 13 w 20"/>
                <a:gd name="T1" fmla="*/ 0 h 24"/>
                <a:gd name="T2" fmla="*/ 20 w 20"/>
                <a:gd name="T3" fmla="*/ 1 h 24"/>
                <a:gd name="T4" fmla="*/ 20 w 20"/>
                <a:gd name="T5" fmla="*/ 6 h 24"/>
                <a:gd name="T6" fmla="*/ 13 w 20"/>
                <a:gd name="T7" fmla="*/ 4 h 24"/>
                <a:gd name="T8" fmla="*/ 5 w 20"/>
                <a:gd name="T9" fmla="*/ 12 h 24"/>
                <a:gd name="T10" fmla="*/ 13 w 20"/>
                <a:gd name="T11" fmla="*/ 20 h 24"/>
                <a:gd name="T12" fmla="*/ 20 w 20"/>
                <a:gd name="T13" fmla="*/ 18 h 24"/>
                <a:gd name="T14" fmla="*/ 20 w 20"/>
                <a:gd name="T15" fmla="*/ 22 h 24"/>
                <a:gd name="T16" fmla="*/ 13 w 20"/>
                <a:gd name="T17" fmla="*/ 24 h 24"/>
                <a:gd name="T18" fmla="*/ 0 w 20"/>
                <a:gd name="T19" fmla="*/ 12 h 24"/>
                <a:gd name="T20" fmla="*/ 13 w 20"/>
                <a:gd name="T2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4">
                  <a:moveTo>
                    <a:pt x="13" y="0"/>
                  </a:moveTo>
                  <a:cubicBezTo>
                    <a:pt x="16" y="0"/>
                    <a:pt x="18" y="0"/>
                    <a:pt x="20" y="1"/>
                  </a:cubicBezTo>
                  <a:cubicBezTo>
                    <a:pt x="20" y="6"/>
                    <a:pt x="20" y="6"/>
                    <a:pt x="20" y="6"/>
                  </a:cubicBezTo>
                  <a:cubicBezTo>
                    <a:pt x="18" y="4"/>
                    <a:pt x="16" y="4"/>
                    <a:pt x="13" y="4"/>
                  </a:cubicBezTo>
                  <a:cubicBezTo>
                    <a:pt x="8" y="4"/>
                    <a:pt x="5" y="7"/>
                    <a:pt x="5" y="12"/>
                  </a:cubicBezTo>
                  <a:cubicBezTo>
                    <a:pt x="5" y="16"/>
                    <a:pt x="8" y="20"/>
                    <a:pt x="13" y="20"/>
                  </a:cubicBezTo>
                  <a:cubicBezTo>
                    <a:pt x="16" y="20"/>
                    <a:pt x="18" y="19"/>
                    <a:pt x="20" y="18"/>
                  </a:cubicBezTo>
                  <a:cubicBezTo>
                    <a:pt x="20" y="22"/>
                    <a:pt x="20" y="22"/>
                    <a:pt x="20" y="22"/>
                  </a:cubicBezTo>
                  <a:cubicBezTo>
                    <a:pt x="18" y="23"/>
                    <a:pt x="16" y="24"/>
                    <a:pt x="13" y="24"/>
                  </a:cubicBezTo>
                  <a:cubicBezTo>
                    <a:pt x="6" y="24"/>
                    <a:pt x="0" y="18"/>
                    <a:pt x="0" y="12"/>
                  </a:cubicBezTo>
                  <a:cubicBezTo>
                    <a:pt x="0" y="5"/>
                    <a:pt x="6" y="0"/>
                    <a:pt x="13" y="0"/>
                  </a:cubicBezTo>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8"/>
            <p:cNvSpPr>
              <a:spLocks/>
            </p:cNvSpPr>
            <p:nvPr/>
          </p:nvSpPr>
          <p:spPr bwMode="auto">
            <a:xfrm>
              <a:off x="4227" y="1546"/>
              <a:ext cx="15" cy="25"/>
            </a:xfrm>
            <a:custGeom>
              <a:avLst/>
              <a:gdLst>
                <a:gd name="T0" fmla="*/ 0 w 15"/>
                <a:gd name="T1" fmla="*/ 0 h 25"/>
                <a:gd name="T2" fmla="*/ 15 w 15"/>
                <a:gd name="T3" fmla="*/ 0 h 25"/>
                <a:gd name="T4" fmla="*/ 15 w 15"/>
                <a:gd name="T5" fmla="*/ 4 h 25"/>
                <a:gd name="T6" fmla="*/ 4 w 15"/>
                <a:gd name="T7" fmla="*/ 4 h 25"/>
                <a:gd name="T8" fmla="*/ 4 w 15"/>
                <a:gd name="T9" fmla="*/ 10 h 25"/>
                <a:gd name="T10" fmla="*/ 13 w 15"/>
                <a:gd name="T11" fmla="*/ 10 h 25"/>
                <a:gd name="T12" fmla="*/ 13 w 15"/>
                <a:gd name="T13" fmla="*/ 14 h 25"/>
                <a:gd name="T14" fmla="*/ 4 w 15"/>
                <a:gd name="T15" fmla="*/ 14 h 25"/>
                <a:gd name="T16" fmla="*/ 4 w 15"/>
                <a:gd name="T17" fmla="*/ 21 h 25"/>
                <a:gd name="T18" fmla="*/ 15 w 15"/>
                <a:gd name="T19" fmla="*/ 21 h 25"/>
                <a:gd name="T20" fmla="*/ 15 w 15"/>
                <a:gd name="T21" fmla="*/ 25 h 25"/>
                <a:gd name="T22" fmla="*/ 0 w 15"/>
                <a:gd name="T23" fmla="*/ 25 h 25"/>
                <a:gd name="T24" fmla="*/ 0 w 15"/>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25">
                  <a:moveTo>
                    <a:pt x="0" y="0"/>
                  </a:moveTo>
                  <a:lnTo>
                    <a:pt x="15" y="0"/>
                  </a:lnTo>
                  <a:lnTo>
                    <a:pt x="15" y="4"/>
                  </a:lnTo>
                  <a:lnTo>
                    <a:pt x="4" y="4"/>
                  </a:lnTo>
                  <a:lnTo>
                    <a:pt x="4" y="10"/>
                  </a:lnTo>
                  <a:lnTo>
                    <a:pt x="13" y="10"/>
                  </a:lnTo>
                  <a:lnTo>
                    <a:pt x="13" y="14"/>
                  </a:lnTo>
                  <a:lnTo>
                    <a:pt x="4" y="14"/>
                  </a:lnTo>
                  <a:lnTo>
                    <a:pt x="4" y="21"/>
                  </a:lnTo>
                  <a:lnTo>
                    <a:pt x="15" y="21"/>
                  </a:lnTo>
                  <a:lnTo>
                    <a:pt x="15" y="25"/>
                  </a:lnTo>
                  <a:lnTo>
                    <a:pt x="0" y="25"/>
                  </a:lnTo>
                  <a:lnTo>
                    <a:pt x="0"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9"/>
            <p:cNvSpPr>
              <a:spLocks/>
            </p:cNvSpPr>
            <p:nvPr/>
          </p:nvSpPr>
          <p:spPr bwMode="auto">
            <a:xfrm>
              <a:off x="4280" y="1546"/>
              <a:ext cx="25" cy="25"/>
            </a:xfrm>
            <a:custGeom>
              <a:avLst/>
              <a:gdLst>
                <a:gd name="T0" fmla="*/ 0 w 24"/>
                <a:gd name="T1" fmla="*/ 0 h 24"/>
                <a:gd name="T2" fmla="*/ 4 w 24"/>
                <a:gd name="T3" fmla="*/ 0 h 24"/>
                <a:gd name="T4" fmla="*/ 12 w 24"/>
                <a:gd name="T5" fmla="*/ 11 h 24"/>
                <a:gd name="T6" fmla="*/ 20 w 24"/>
                <a:gd name="T7" fmla="*/ 0 h 24"/>
                <a:gd name="T8" fmla="*/ 24 w 24"/>
                <a:gd name="T9" fmla="*/ 0 h 24"/>
                <a:gd name="T10" fmla="*/ 24 w 24"/>
                <a:gd name="T11" fmla="*/ 24 h 24"/>
                <a:gd name="T12" fmla="*/ 19 w 24"/>
                <a:gd name="T13" fmla="*/ 24 h 24"/>
                <a:gd name="T14" fmla="*/ 19 w 24"/>
                <a:gd name="T15" fmla="*/ 12 h 24"/>
                <a:gd name="T16" fmla="*/ 19 w 24"/>
                <a:gd name="T17" fmla="*/ 7 h 24"/>
                <a:gd name="T18" fmla="*/ 19 w 24"/>
                <a:gd name="T19" fmla="*/ 7 h 24"/>
                <a:gd name="T20" fmla="*/ 16 w 24"/>
                <a:gd name="T21" fmla="*/ 11 h 24"/>
                <a:gd name="T22" fmla="*/ 12 w 24"/>
                <a:gd name="T23" fmla="*/ 18 h 24"/>
                <a:gd name="T24" fmla="*/ 7 w 24"/>
                <a:gd name="T25" fmla="*/ 11 h 24"/>
                <a:gd name="T26" fmla="*/ 4 w 24"/>
                <a:gd name="T27" fmla="*/ 7 h 24"/>
                <a:gd name="T28" fmla="*/ 4 w 24"/>
                <a:gd name="T29" fmla="*/ 7 h 24"/>
                <a:gd name="T30" fmla="*/ 4 w 24"/>
                <a:gd name="T31" fmla="*/ 12 h 24"/>
                <a:gd name="T32" fmla="*/ 4 w 24"/>
                <a:gd name="T33" fmla="*/ 24 h 24"/>
                <a:gd name="T34" fmla="*/ 0 w 24"/>
                <a:gd name="T35" fmla="*/ 24 h 24"/>
                <a:gd name="T36" fmla="*/ 0 w 24"/>
                <a:gd name="T3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4">
                  <a:moveTo>
                    <a:pt x="0" y="0"/>
                  </a:moveTo>
                  <a:cubicBezTo>
                    <a:pt x="4" y="0"/>
                    <a:pt x="4" y="0"/>
                    <a:pt x="4" y="0"/>
                  </a:cubicBezTo>
                  <a:cubicBezTo>
                    <a:pt x="12" y="11"/>
                    <a:pt x="12" y="11"/>
                    <a:pt x="12" y="11"/>
                  </a:cubicBezTo>
                  <a:cubicBezTo>
                    <a:pt x="20" y="0"/>
                    <a:pt x="20" y="0"/>
                    <a:pt x="20" y="0"/>
                  </a:cubicBezTo>
                  <a:cubicBezTo>
                    <a:pt x="24" y="0"/>
                    <a:pt x="24" y="0"/>
                    <a:pt x="24" y="0"/>
                  </a:cubicBezTo>
                  <a:cubicBezTo>
                    <a:pt x="24" y="24"/>
                    <a:pt x="24" y="24"/>
                    <a:pt x="24" y="24"/>
                  </a:cubicBezTo>
                  <a:cubicBezTo>
                    <a:pt x="19" y="24"/>
                    <a:pt x="19" y="24"/>
                    <a:pt x="19" y="24"/>
                  </a:cubicBezTo>
                  <a:cubicBezTo>
                    <a:pt x="19" y="12"/>
                    <a:pt x="19" y="12"/>
                    <a:pt x="19" y="12"/>
                  </a:cubicBezTo>
                  <a:cubicBezTo>
                    <a:pt x="19" y="10"/>
                    <a:pt x="19" y="8"/>
                    <a:pt x="19" y="7"/>
                  </a:cubicBezTo>
                  <a:cubicBezTo>
                    <a:pt x="19" y="7"/>
                    <a:pt x="19" y="7"/>
                    <a:pt x="19" y="7"/>
                  </a:cubicBezTo>
                  <a:cubicBezTo>
                    <a:pt x="18" y="8"/>
                    <a:pt x="17" y="10"/>
                    <a:pt x="16" y="11"/>
                  </a:cubicBezTo>
                  <a:cubicBezTo>
                    <a:pt x="12" y="18"/>
                    <a:pt x="12" y="18"/>
                    <a:pt x="12" y="18"/>
                  </a:cubicBezTo>
                  <a:cubicBezTo>
                    <a:pt x="7" y="11"/>
                    <a:pt x="7" y="11"/>
                    <a:pt x="7" y="11"/>
                  </a:cubicBezTo>
                  <a:cubicBezTo>
                    <a:pt x="6" y="10"/>
                    <a:pt x="5" y="8"/>
                    <a:pt x="4" y="7"/>
                  </a:cubicBezTo>
                  <a:cubicBezTo>
                    <a:pt x="4" y="7"/>
                    <a:pt x="4" y="7"/>
                    <a:pt x="4" y="7"/>
                  </a:cubicBezTo>
                  <a:cubicBezTo>
                    <a:pt x="4" y="8"/>
                    <a:pt x="4" y="10"/>
                    <a:pt x="4" y="12"/>
                  </a:cubicBezTo>
                  <a:cubicBezTo>
                    <a:pt x="4" y="24"/>
                    <a:pt x="4" y="24"/>
                    <a:pt x="4" y="24"/>
                  </a:cubicBezTo>
                  <a:cubicBezTo>
                    <a:pt x="0" y="24"/>
                    <a:pt x="0" y="24"/>
                    <a:pt x="0" y="24"/>
                  </a:cubicBezTo>
                  <a:lnTo>
                    <a:pt x="0"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80"/>
            <p:cNvSpPr>
              <a:spLocks noEditPoints="1"/>
            </p:cNvSpPr>
            <p:nvPr/>
          </p:nvSpPr>
          <p:spPr bwMode="auto">
            <a:xfrm>
              <a:off x="4318" y="1546"/>
              <a:ext cx="24" cy="25"/>
            </a:xfrm>
            <a:custGeom>
              <a:avLst/>
              <a:gdLst>
                <a:gd name="T0" fmla="*/ 24 w 24"/>
                <a:gd name="T1" fmla="*/ 24 h 24"/>
                <a:gd name="T2" fmla="*/ 19 w 24"/>
                <a:gd name="T3" fmla="*/ 24 h 24"/>
                <a:gd name="T4" fmla="*/ 17 w 24"/>
                <a:gd name="T5" fmla="*/ 18 h 24"/>
                <a:gd name="T6" fmla="*/ 7 w 24"/>
                <a:gd name="T7" fmla="*/ 18 h 24"/>
                <a:gd name="T8" fmla="*/ 5 w 24"/>
                <a:gd name="T9" fmla="*/ 24 h 24"/>
                <a:gd name="T10" fmla="*/ 0 w 24"/>
                <a:gd name="T11" fmla="*/ 24 h 24"/>
                <a:gd name="T12" fmla="*/ 10 w 24"/>
                <a:gd name="T13" fmla="*/ 0 h 24"/>
                <a:gd name="T14" fmla="*/ 14 w 24"/>
                <a:gd name="T15" fmla="*/ 0 h 24"/>
                <a:gd name="T16" fmla="*/ 24 w 24"/>
                <a:gd name="T17" fmla="*/ 24 h 24"/>
                <a:gd name="T18" fmla="*/ 8 w 24"/>
                <a:gd name="T19" fmla="*/ 14 h 24"/>
                <a:gd name="T20" fmla="*/ 16 w 24"/>
                <a:gd name="T21" fmla="*/ 14 h 24"/>
                <a:gd name="T22" fmla="*/ 14 w 24"/>
                <a:gd name="T23" fmla="*/ 11 h 24"/>
                <a:gd name="T24" fmla="*/ 12 w 24"/>
                <a:gd name="T25" fmla="*/ 4 h 24"/>
                <a:gd name="T26" fmla="*/ 12 w 24"/>
                <a:gd name="T27" fmla="*/ 4 h 24"/>
                <a:gd name="T28" fmla="*/ 10 w 24"/>
                <a:gd name="T29" fmla="*/ 11 h 24"/>
                <a:gd name="T30" fmla="*/ 8 w 24"/>
                <a:gd name="T31"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4">
                  <a:moveTo>
                    <a:pt x="24" y="24"/>
                  </a:moveTo>
                  <a:cubicBezTo>
                    <a:pt x="19" y="24"/>
                    <a:pt x="19" y="24"/>
                    <a:pt x="19" y="24"/>
                  </a:cubicBezTo>
                  <a:cubicBezTo>
                    <a:pt x="17" y="18"/>
                    <a:pt x="17" y="18"/>
                    <a:pt x="17" y="18"/>
                  </a:cubicBezTo>
                  <a:cubicBezTo>
                    <a:pt x="7" y="18"/>
                    <a:pt x="7" y="18"/>
                    <a:pt x="7" y="18"/>
                  </a:cubicBezTo>
                  <a:cubicBezTo>
                    <a:pt x="5" y="24"/>
                    <a:pt x="5" y="24"/>
                    <a:pt x="5" y="24"/>
                  </a:cubicBezTo>
                  <a:cubicBezTo>
                    <a:pt x="0" y="24"/>
                    <a:pt x="0" y="24"/>
                    <a:pt x="0" y="24"/>
                  </a:cubicBezTo>
                  <a:cubicBezTo>
                    <a:pt x="10" y="0"/>
                    <a:pt x="10" y="0"/>
                    <a:pt x="10" y="0"/>
                  </a:cubicBezTo>
                  <a:cubicBezTo>
                    <a:pt x="14" y="0"/>
                    <a:pt x="14" y="0"/>
                    <a:pt x="14" y="0"/>
                  </a:cubicBezTo>
                  <a:lnTo>
                    <a:pt x="24" y="24"/>
                  </a:lnTo>
                  <a:close/>
                  <a:moveTo>
                    <a:pt x="8" y="14"/>
                  </a:moveTo>
                  <a:cubicBezTo>
                    <a:pt x="16" y="14"/>
                    <a:pt x="16" y="14"/>
                    <a:pt x="16" y="14"/>
                  </a:cubicBezTo>
                  <a:cubicBezTo>
                    <a:pt x="14" y="11"/>
                    <a:pt x="14" y="11"/>
                    <a:pt x="14" y="11"/>
                  </a:cubicBezTo>
                  <a:cubicBezTo>
                    <a:pt x="14" y="9"/>
                    <a:pt x="13" y="7"/>
                    <a:pt x="12" y="4"/>
                  </a:cubicBezTo>
                  <a:cubicBezTo>
                    <a:pt x="12" y="4"/>
                    <a:pt x="12" y="4"/>
                    <a:pt x="12" y="4"/>
                  </a:cubicBezTo>
                  <a:cubicBezTo>
                    <a:pt x="11" y="7"/>
                    <a:pt x="10" y="9"/>
                    <a:pt x="10" y="11"/>
                  </a:cubicBezTo>
                  <a:lnTo>
                    <a:pt x="8" y="14"/>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81"/>
            <p:cNvSpPr>
              <a:spLocks/>
            </p:cNvSpPr>
            <p:nvPr/>
          </p:nvSpPr>
          <p:spPr bwMode="auto">
            <a:xfrm>
              <a:off x="4357" y="1546"/>
              <a:ext cx="20" cy="25"/>
            </a:xfrm>
            <a:custGeom>
              <a:avLst/>
              <a:gdLst>
                <a:gd name="T0" fmla="*/ 0 w 20"/>
                <a:gd name="T1" fmla="*/ 24 h 24"/>
                <a:gd name="T2" fmla="*/ 0 w 20"/>
                <a:gd name="T3" fmla="*/ 0 h 24"/>
                <a:gd name="T4" fmla="*/ 3 w 20"/>
                <a:gd name="T5" fmla="*/ 0 h 24"/>
                <a:gd name="T6" fmla="*/ 12 w 20"/>
                <a:gd name="T7" fmla="*/ 11 h 24"/>
                <a:gd name="T8" fmla="*/ 16 w 20"/>
                <a:gd name="T9" fmla="*/ 17 h 24"/>
                <a:gd name="T10" fmla="*/ 16 w 20"/>
                <a:gd name="T11" fmla="*/ 17 h 24"/>
                <a:gd name="T12" fmla="*/ 16 w 20"/>
                <a:gd name="T13" fmla="*/ 10 h 24"/>
                <a:gd name="T14" fmla="*/ 16 w 20"/>
                <a:gd name="T15" fmla="*/ 0 h 24"/>
                <a:gd name="T16" fmla="*/ 20 w 20"/>
                <a:gd name="T17" fmla="*/ 0 h 24"/>
                <a:gd name="T18" fmla="*/ 20 w 20"/>
                <a:gd name="T19" fmla="*/ 24 h 24"/>
                <a:gd name="T20" fmla="*/ 16 w 20"/>
                <a:gd name="T21" fmla="*/ 24 h 24"/>
                <a:gd name="T22" fmla="*/ 8 w 20"/>
                <a:gd name="T23" fmla="*/ 12 h 24"/>
                <a:gd name="T24" fmla="*/ 4 w 20"/>
                <a:gd name="T25" fmla="*/ 6 h 24"/>
                <a:gd name="T26" fmla="*/ 3 w 20"/>
                <a:gd name="T27" fmla="*/ 6 h 24"/>
                <a:gd name="T28" fmla="*/ 4 w 20"/>
                <a:gd name="T29" fmla="*/ 14 h 24"/>
                <a:gd name="T30" fmla="*/ 4 w 20"/>
                <a:gd name="T31" fmla="*/ 24 h 24"/>
                <a:gd name="T32" fmla="*/ 0 w 20"/>
                <a:gd name="T3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4">
                  <a:moveTo>
                    <a:pt x="0" y="24"/>
                  </a:moveTo>
                  <a:cubicBezTo>
                    <a:pt x="0" y="0"/>
                    <a:pt x="0" y="0"/>
                    <a:pt x="0" y="0"/>
                  </a:cubicBezTo>
                  <a:cubicBezTo>
                    <a:pt x="3" y="0"/>
                    <a:pt x="3" y="0"/>
                    <a:pt x="3" y="0"/>
                  </a:cubicBezTo>
                  <a:cubicBezTo>
                    <a:pt x="12" y="11"/>
                    <a:pt x="12" y="11"/>
                    <a:pt x="12" y="11"/>
                  </a:cubicBezTo>
                  <a:cubicBezTo>
                    <a:pt x="14" y="13"/>
                    <a:pt x="15" y="15"/>
                    <a:pt x="16" y="17"/>
                  </a:cubicBezTo>
                  <a:cubicBezTo>
                    <a:pt x="16" y="17"/>
                    <a:pt x="16" y="17"/>
                    <a:pt x="16" y="17"/>
                  </a:cubicBezTo>
                  <a:cubicBezTo>
                    <a:pt x="16" y="15"/>
                    <a:pt x="16" y="12"/>
                    <a:pt x="16" y="10"/>
                  </a:cubicBezTo>
                  <a:cubicBezTo>
                    <a:pt x="16" y="0"/>
                    <a:pt x="16" y="0"/>
                    <a:pt x="16" y="0"/>
                  </a:cubicBezTo>
                  <a:cubicBezTo>
                    <a:pt x="20" y="0"/>
                    <a:pt x="20" y="0"/>
                    <a:pt x="20" y="0"/>
                  </a:cubicBezTo>
                  <a:cubicBezTo>
                    <a:pt x="20" y="24"/>
                    <a:pt x="20" y="24"/>
                    <a:pt x="20" y="24"/>
                  </a:cubicBezTo>
                  <a:cubicBezTo>
                    <a:pt x="16" y="24"/>
                    <a:pt x="16" y="24"/>
                    <a:pt x="16" y="24"/>
                  </a:cubicBezTo>
                  <a:cubicBezTo>
                    <a:pt x="8" y="12"/>
                    <a:pt x="8" y="12"/>
                    <a:pt x="8" y="12"/>
                  </a:cubicBezTo>
                  <a:cubicBezTo>
                    <a:pt x="6" y="10"/>
                    <a:pt x="5" y="8"/>
                    <a:pt x="4" y="6"/>
                  </a:cubicBezTo>
                  <a:cubicBezTo>
                    <a:pt x="3" y="6"/>
                    <a:pt x="3" y="6"/>
                    <a:pt x="3" y="6"/>
                  </a:cubicBezTo>
                  <a:cubicBezTo>
                    <a:pt x="4" y="9"/>
                    <a:pt x="4" y="11"/>
                    <a:pt x="4" y="14"/>
                  </a:cubicBezTo>
                  <a:cubicBezTo>
                    <a:pt x="4" y="24"/>
                    <a:pt x="4" y="24"/>
                    <a:pt x="4" y="24"/>
                  </a:cubicBezTo>
                  <a:lnTo>
                    <a:pt x="0" y="24"/>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82"/>
            <p:cNvSpPr>
              <a:spLocks noEditPoints="1"/>
            </p:cNvSpPr>
            <p:nvPr/>
          </p:nvSpPr>
          <p:spPr bwMode="auto">
            <a:xfrm>
              <a:off x="4391" y="1546"/>
              <a:ext cx="25" cy="25"/>
            </a:xfrm>
            <a:custGeom>
              <a:avLst/>
              <a:gdLst>
                <a:gd name="T0" fmla="*/ 24 w 24"/>
                <a:gd name="T1" fmla="*/ 24 h 24"/>
                <a:gd name="T2" fmla="*/ 19 w 24"/>
                <a:gd name="T3" fmla="*/ 24 h 24"/>
                <a:gd name="T4" fmla="*/ 17 w 24"/>
                <a:gd name="T5" fmla="*/ 18 h 24"/>
                <a:gd name="T6" fmla="*/ 7 w 24"/>
                <a:gd name="T7" fmla="*/ 18 h 24"/>
                <a:gd name="T8" fmla="*/ 4 w 24"/>
                <a:gd name="T9" fmla="*/ 24 h 24"/>
                <a:gd name="T10" fmla="*/ 0 w 24"/>
                <a:gd name="T11" fmla="*/ 24 h 24"/>
                <a:gd name="T12" fmla="*/ 10 w 24"/>
                <a:gd name="T13" fmla="*/ 0 h 24"/>
                <a:gd name="T14" fmla="*/ 14 w 24"/>
                <a:gd name="T15" fmla="*/ 0 h 24"/>
                <a:gd name="T16" fmla="*/ 24 w 24"/>
                <a:gd name="T17" fmla="*/ 24 h 24"/>
                <a:gd name="T18" fmla="*/ 8 w 24"/>
                <a:gd name="T19" fmla="*/ 14 h 24"/>
                <a:gd name="T20" fmla="*/ 16 w 24"/>
                <a:gd name="T21" fmla="*/ 14 h 24"/>
                <a:gd name="T22" fmla="*/ 14 w 24"/>
                <a:gd name="T23" fmla="*/ 11 h 24"/>
                <a:gd name="T24" fmla="*/ 12 w 24"/>
                <a:gd name="T25" fmla="*/ 4 h 24"/>
                <a:gd name="T26" fmla="*/ 12 w 24"/>
                <a:gd name="T27" fmla="*/ 4 h 24"/>
                <a:gd name="T28" fmla="*/ 9 w 24"/>
                <a:gd name="T29" fmla="*/ 11 h 24"/>
                <a:gd name="T30" fmla="*/ 8 w 24"/>
                <a:gd name="T31"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4">
                  <a:moveTo>
                    <a:pt x="24" y="24"/>
                  </a:moveTo>
                  <a:cubicBezTo>
                    <a:pt x="19" y="24"/>
                    <a:pt x="19" y="24"/>
                    <a:pt x="19" y="24"/>
                  </a:cubicBezTo>
                  <a:cubicBezTo>
                    <a:pt x="17" y="18"/>
                    <a:pt x="17" y="18"/>
                    <a:pt x="17" y="18"/>
                  </a:cubicBezTo>
                  <a:cubicBezTo>
                    <a:pt x="7" y="18"/>
                    <a:pt x="7" y="18"/>
                    <a:pt x="7" y="18"/>
                  </a:cubicBezTo>
                  <a:cubicBezTo>
                    <a:pt x="4" y="24"/>
                    <a:pt x="4" y="24"/>
                    <a:pt x="4" y="24"/>
                  </a:cubicBezTo>
                  <a:cubicBezTo>
                    <a:pt x="0" y="24"/>
                    <a:pt x="0" y="24"/>
                    <a:pt x="0" y="24"/>
                  </a:cubicBezTo>
                  <a:cubicBezTo>
                    <a:pt x="10" y="0"/>
                    <a:pt x="10" y="0"/>
                    <a:pt x="10" y="0"/>
                  </a:cubicBezTo>
                  <a:cubicBezTo>
                    <a:pt x="14" y="0"/>
                    <a:pt x="14" y="0"/>
                    <a:pt x="14" y="0"/>
                  </a:cubicBezTo>
                  <a:lnTo>
                    <a:pt x="24" y="24"/>
                  </a:lnTo>
                  <a:close/>
                  <a:moveTo>
                    <a:pt x="8" y="14"/>
                  </a:moveTo>
                  <a:cubicBezTo>
                    <a:pt x="16" y="14"/>
                    <a:pt x="16" y="14"/>
                    <a:pt x="16" y="14"/>
                  </a:cubicBezTo>
                  <a:cubicBezTo>
                    <a:pt x="14" y="11"/>
                    <a:pt x="14" y="11"/>
                    <a:pt x="14" y="11"/>
                  </a:cubicBezTo>
                  <a:cubicBezTo>
                    <a:pt x="13" y="9"/>
                    <a:pt x="13" y="7"/>
                    <a:pt x="12" y="4"/>
                  </a:cubicBezTo>
                  <a:cubicBezTo>
                    <a:pt x="12" y="4"/>
                    <a:pt x="12" y="4"/>
                    <a:pt x="12" y="4"/>
                  </a:cubicBezTo>
                  <a:cubicBezTo>
                    <a:pt x="11" y="7"/>
                    <a:pt x="10" y="9"/>
                    <a:pt x="9" y="11"/>
                  </a:cubicBezTo>
                  <a:lnTo>
                    <a:pt x="8" y="14"/>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83"/>
            <p:cNvSpPr>
              <a:spLocks/>
            </p:cNvSpPr>
            <p:nvPr/>
          </p:nvSpPr>
          <p:spPr bwMode="auto">
            <a:xfrm>
              <a:off x="4427" y="1546"/>
              <a:ext cx="21" cy="25"/>
            </a:xfrm>
            <a:custGeom>
              <a:avLst/>
              <a:gdLst>
                <a:gd name="T0" fmla="*/ 13 w 21"/>
                <a:gd name="T1" fmla="*/ 0 h 24"/>
                <a:gd name="T2" fmla="*/ 20 w 21"/>
                <a:gd name="T3" fmla="*/ 2 h 24"/>
                <a:gd name="T4" fmla="*/ 20 w 21"/>
                <a:gd name="T5" fmla="*/ 6 h 24"/>
                <a:gd name="T6" fmla="*/ 13 w 21"/>
                <a:gd name="T7" fmla="*/ 3 h 24"/>
                <a:gd name="T8" fmla="*/ 4 w 21"/>
                <a:gd name="T9" fmla="*/ 12 h 24"/>
                <a:gd name="T10" fmla="*/ 13 w 21"/>
                <a:gd name="T11" fmla="*/ 20 h 24"/>
                <a:gd name="T12" fmla="*/ 17 w 21"/>
                <a:gd name="T13" fmla="*/ 19 h 24"/>
                <a:gd name="T14" fmla="*/ 17 w 21"/>
                <a:gd name="T15" fmla="*/ 15 h 24"/>
                <a:gd name="T16" fmla="*/ 12 w 21"/>
                <a:gd name="T17" fmla="*/ 15 h 24"/>
                <a:gd name="T18" fmla="*/ 12 w 21"/>
                <a:gd name="T19" fmla="*/ 11 h 24"/>
                <a:gd name="T20" fmla="*/ 21 w 21"/>
                <a:gd name="T21" fmla="*/ 11 h 24"/>
                <a:gd name="T22" fmla="*/ 21 w 21"/>
                <a:gd name="T23" fmla="*/ 21 h 24"/>
                <a:gd name="T24" fmla="*/ 13 w 21"/>
                <a:gd name="T25" fmla="*/ 24 h 24"/>
                <a:gd name="T26" fmla="*/ 0 w 21"/>
                <a:gd name="T27" fmla="*/ 12 h 24"/>
                <a:gd name="T28" fmla="*/ 13 w 21"/>
                <a:gd name="T2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4">
                  <a:moveTo>
                    <a:pt x="13" y="0"/>
                  </a:moveTo>
                  <a:cubicBezTo>
                    <a:pt x="16" y="0"/>
                    <a:pt x="18" y="1"/>
                    <a:pt x="20" y="2"/>
                  </a:cubicBezTo>
                  <a:cubicBezTo>
                    <a:pt x="20" y="6"/>
                    <a:pt x="20" y="6"/>
                    <a:pt x="20" y="6"/>
                  </a:cubicBezTo>
                  <a:cubicBezTo>
                    <a:pt x="18" y="4"/>
                    <a:pt x="15" y="3"/>
                    <a:pt x="13" y="3"/>
                  </a:cubicBezTo>
                  <a:cubicBezTo>
                    <a:pt x="8" y="3"/>
                    <a:pt x="4" y="7"/>
                    <a:pt x="4" y="12"/>
                  </a:cubicBezTo>
                  <a:cubicBezTo>
                    <a:pt x="4" y="16"/>
                    <a:pt x="7" y="20"/>
                    <a:pt x="13" y="20"/>
                  </a:cubicBezTo>
                  <a:cubicBezTo>
                    <a:pt x="14" y="20"/>
                    <a:pt x="16" y="20"/>
                    <a:pt x="17" y="19"/>
                  </a:cubicBezTo>
                  <a:cubicBezTo>
                    <a:pt x="17" y="15"/>
                    <a:pt x="17" y="15"/>
                    <a:pt x="17" y="15"/>
                  </a:cubicBezTo>
                  <a:cubicBezTo>
                    <a:pt x="12" y="15"/>
                    <a:pt x="12" y="15"/>
                    <a:pt x="12" y="15"/>
                  </a:cubicBezTo>
                  <a:cubicBezTo>
                    <a:pt x="12" y="11"/>
                    <a:pt x="12" y="11"/>
                    <a:pt x="12" y="11"/>
                  </a:cubicBezTo>
                  <a:cubicBezTo>
                    <a:pt x="21" y="11"/>
                    <a:pt x="21" y="11"/>
                    <a:pt x="21" y="11"/>
                  </a:cubicBezTo>
                  <a:cubicBezTo>
                    <a:pt x="21" y="21"/>
                    <a:pt x="21" y="21"/>
                    <a:pt x="21" y="21"/>
                  </a:cubicBezTo>
                  <a:cubicBezTo>
                    <a:pt x="19" y="23"/>
                    <a:pt x="16" y="24"/>
                    <a:pt x="13" y="24"/>
                  </a:cubicBezTo>
                  <a:cubicBezTo>
                    <a:pt x="5" y="24"/>
                    <a:pt x="0" y="19"/>
                    <a:pt x="0" y="12"/>
                  </a:cubicBezTo>
                  <a:cubicBezTo>
                    <a:pt x="0" y="5"/>
                    <a:pt x="5" y="0"/>
                    <a:pt x="13" y="0"/>
                  </a:cubicBezTo>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84"/>
            <p:cNvSpPr>
              <a:spLocks/>
            </p:cNvSpPr>
            <p:nvPr/>
          </p:nvSpPr>
          <p:spPr bwMode="auto">
            <a:xfrm>
              <a:off x="4465" y="1546"/>
              <a:ext cx="14" cy="25"/>
            </a:xfrm>
            <a:custGeom>
              <a:avLst/>
              <a:gdLst>
                <a:gd name="T0" fmla="*/ 0 w 14"/>
                <a:gd name="T1" fmla="*/ 0 h 25"/>
                <a:gd name="T2" fmla="*/ 14 w 14"/>
                <a:gd name="T3" fmla="*/ 0 h 25"/>
                <a:gd name="T4" fmla="*/ 14 w 14"/>
                <a:gd name="T5" fmla="*/ 4 h 25"/>
                <a:gd name="T6" fmla="*/ 4 w 14"/>
                <a:gd name="T7" fmla="*/ 4 h 25"/>
                <a:gd name="T8" fmla="*/ 4 w 14"/>
                <a:gd name="T9" fmla="*/ 10 h 25"/>
                <a:gd name="T10" fmla="*/ 13 w 14"/>
                <a:gd name="T11" fmla="*/ 10 h 25"/>
                <a:gd name="T12" fmla="*/ 13 w 14"/>
                <a:gd name="T13" fmla="*/ 14 h 25"/>
                <a:gd name="T14" fmla="*/ 4 w 14"/>
                <a:gd name="T15" fmla="*/ 14 h 25"/>
                <a:gd name="T16" fmla="*/ 4 w 14"/>
                <a:gd name="T17" fmla="*/ 21 h 25"/>
                <a:gd name="T18" fmla="*/ 14 w 14"/>
                <a:gd name="T19" fmla="*/ 21 h 25"/>
                <a:gd name="T20" fmla="*/ 14 w 14"/>
                <a:gd name="T21" fmla="*/ 25 h 25"/>
                <a:gd name="T22" fmla="*/ 0 w 14"/>
                <a:gd name="T23" fmla="*/ 25 h 25"/>
                <a:gd name="T24" fmla="*/ 0 w 14"/>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5">
                  <a:moveTo>
                    <a:pt x="0" y="0"/>
                  </a:moveTo>
                  <a:lnTo>
                    <a:pt x="14" y="0"/>
                  </a:lnTo>
                  <a:lnTo>
                    <a:pt x="14" y="4"/>
                  </a:lnTo>
                  <a:lnTo>
                    <a:pt x="4" y="4"/>
                  </a:lnTo>
                  <a:lnTo>
                    <a:pt x="4" y="10"/>
                  </a:lnTo>
                  <a:lnTo>
                    <a:pt x="13" y="10"/>
                  </a:lnTo>
                  <a:lnTo>
                    <a:pt x="13" y="14"/>
                  </a:lnTo>
                  <a:lnTo>
                    <a:pt x="4" y="14"/>
                  </a:lnTo>
                  <a:lnTo>
                    <a:pt x="4" y="21"/>
                  </a:lnTo>
                  <a:lnTo>
                    <a:pt x="14" y="21"/>
                  </a:lnTo>
                  <a:lnTo>
                    <a:pt x="14" y="25"/>
                  </a:lnTo>
                  <a:lnTo>
                    <a:pt x="0" y="25"/>
                  </a:lnTo>
                  <a:lnTo>
                    <a:pt x="0"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85"/>
            <p:cNvSpPr>
              <a:spLocks/>
            </p:cNvSpPr>
            <p:nvPr/>
          </p:nvSpPr>
          <p:spPr bwMode="auto">
            <a:xfrm>
              <a:off x="4494" y="1546"/>
              <a:ext cx="25" cy="25"/>
            </a:xfrm>
            <a:custGeom>
              <a:avLst/>
              <a:gdLst>
                <a:gd name="T0" fmla="*/ 0 w 24"/>
                <a:gd name="T1" fmla="*/ 0 h 24"/>
                <a:gd name="T2" fmla="*/ 4 w 24"/>
                <a:gd name="T3" fmla="*/ 0 h 24"/>
                <a:gd name="T4" fmla="*/ 12 w 24"/>
                <a:gd name="T5" fmla="*/ 11 h 24"/>
                <a:gd name="T6" fmla="*/ 20 w 24"/>
                <a:gd name="T7" fmla="*/ 0 h 24"/>
                <a:gd name="T8" fmla="*/ 24 w 24"/>
                <a:gd name="T9" fmla="*/ 0 h 24"/>
                <a:gd name="T10" fmla="*/ 24 w 24"/>
                <a:gd name="T11" fmla="*/ 24 h 24"/>
                <a:gd name="T12" fmla="*/ 19 w 24"/>
                <a:gd name="T13" fmla="*/ 24 h 24"/>
                <a:gd name="T14" fmla="*/ 19 w 24"/>
                <a:gd name="T15" fmla="*/ 12 h 24"/>
                <a:gd name="T16" fmla="*/ 20 w 24"/>
                <a:gd name="T17" fmla="*/ 7 h 24"/>
                <a:gd name="T18" fmla="*/ 19 w 24"/>
                <a:gd name="T19" fmla="*/ 7 h 24"/>
                <a:gd name="T20" fmla="*/ 16 w 24"/>
                <a:gd name="T21" fmla="*/ 11 h 24"/>
                <a:gd name="T22" fmla="*/ 12 w 24"/>
                <a:gd name="T23" fmla="*/ 18 h 24"/>
                <a:gd name="T24" fmla="*/ 7 w 24"/>
                <a:gd name="T25" fmla="*/ 11 h 24"/>
                <a:gd name="T26" fmla="*/ 4 w 24"/>
                <a:gd name="T27" fmla="*/ 7 h 24"/>
                <a:gd name="T28" fmla="*/ 4 w 24"/>
                <a:gd name="T29" fmla="*/ 7 h 24"/>
                <a:gd name="T30" fmla="*/ 4 w 24"/>
                <a:gd name="T31" fmla="*/ 12 h 24"/>
                <a:gd name="T32" fmla="*/ 4 w 24"/>
                <a:gd name="T33" fmla="*/ 24 h 24"/>
                <a:gd name="T34" fmla="*/ 0 w 24"/>
                <a:gd name="T35" fmla="*/ 24 h 24"/>
                <a:gd name="T36" fmla="*/ 0 w 24"/>
                <a:gd name="T3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4">
                  <a:moveTo>
                    <a:pt x="0" y="0"/>
                  </a:moveTo>
                  <a:cubicBezTo>
                    <a:pt x="4" y="0"/>
                    <a:pt x="4" y="0"/>
                    <a:pt x="4" y="0"/>
                  </a:cubicBezTo>
                  <a:cubicBezTo>
                    <a:pt x="12" y="11"/>
                    <a:pt x="12" y="11"/>
                    <a:pt x="12" y="11"/>
                  </a:cubicBezTo>
                  <a:cubicBezTo>
                    <a:pt x="20" y="0"/>
                    <a:pt x="20" y="0"/>
                    <a:pt x="20" y="0"/>
                  </a:cubicBezTo>
                  <a:cubicBezTo>
                    <a:pt x="24" y="0"/>
                    <a:pt x="24" y="0"/>
                    <a:pt x="24" y="0"/>
                  </a:cubicBezTo>
                  <a:cubicBezTo>
                    <a:pt x="24" y="24"/>
                    <a:pt x="24" y="24"/>
                    <a:pt x="24" y="24"/>
                  </a:cubicBezTo>
                  <a:cubicBezTo>
                    <a:pt x="19" y="24"/>
                    <a:pt x="19" y="24"/>
                    <a:pt x="19" y="24"/>
                  </a:cubicBezTo>
                  <a:cubicBezTo>
                    <a:pt x="19" y="12"/>
                    <a:pt x="19" y="12"/>
                    <a:pt x="19" y="12"/>
                  </a:cubicBezTo>
                  <a:cubicBezTo>
                    <a:pt x="19" y="10"/>
                    <a:pt x="19" y="8"/>
                    <a:pt x="20" y="7"/>
                  </a:cubicBezTo>
                  <a:cubicBezTo>
                    <a:pt x="19" y="7"/>
                    <a:pt x="19" y="7"/>
                    <a:pt x="19" y="7"/>
                  </a:cubicBezTo>
                  <a:cubicBezTo>
                    <a:pt x="18" y="8"/>
                    <a:pt x="17" y="10"/>
                    <a:pt x="16" y="11"/>
                  </a:cubicBezTo>
                  <a:cubicBezTo>
                    <a:pt x="12" y="18"/>
                    <a:pt x="12" y="18"/>
                    <a:pt x="12" y="18"/>
                  </a:cubicBezTo>
                  <a:cubicBezTo>
                    <a:pt x="7" y="11"/>
                    <a:pt x="7" y="11"/>
                    <a:pt x="7" y="11"/>
                  </a:cubicBezTo>
                  <a:cubicBezTo>
                    <a:pt x="6" y="10"/>
                    <a:pt x="5" y="8"/>
                    <a:pt x="4" y="7"/>
                  </a:cubicBezTo>
                  <a:cubicBezTo>
                    <a:pt x="4" y="7"/>
                    <a:pt x="4" y="7"/>
                    <a:pt x="4" y="7"/>
                  </a:cubicBezTo>
                  <a:cubicBezTo>
                    <a:pt x="4" y="8"/>
                    <a:pt x="4" y="10"/>
                    <a:pt x="4" y="12"/>
                  </a:cubicBezTo>
                  <a:cubicBezTo>
                    <a:pt x="4" y="24"/>
                    <a:pt x="4" y="24"/>
                    <a:pt x="4" y="24"/>
                  </a:cubicBezTo>
                  <a:cubicBezTo>
                    <a:pt x="0" y="24"/>
                    <a:pt x="0" y="24"/>
                    <a:pt x="0" y="24"/>
                  </a:cubicBezTo>
                  <a:lnTo>
                    <a:pt x="0"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86"/>
            <p:cNvSpPr>
              <a:spLocks/>
            </p:cNvSpPr>
            <p:nvPr/>
          </p:nvSpPr>
          <p:spPr bwMode="auto">
            <a:xfrm>
              <a:off x="4535" y="1546"/>
              <a:ext cx="14" cy="25"/>
            </a:xfrm>
            <a:custGeom>
              <a:avLst/>
              <a:gdLst>
                <a:gd name="T0" fmla="*/ 0 w 14"/>
                <a:gd name="T1" fmla="*/ 0 h 25"/>
                <a:gd name="T2" fmla="*/ 14 w 14"/>
                <a:gd name="T3" fmla="*/ 0 h 25"/>
                <a:gd name="T4" fmla="*/ 14 w 14"/>
                <a:gd name="T5" fmla="*/ 4 h 25"/>
                <a:gd name="T6" fmla="*/ 4 w 14"/>
                <a:gd name="T7" fmla="*/ 4 h 25"/>
                <a:gd name="T8" fmla="*/ 4 w 14"/>
                <a:gd name="T9" fmla="*/ 10 h 25"/>
                <a:gd name="T10" fmla="*/ 13 w 14"/>
                <a:gd name="T11" fmla="*/ 10 h 25"/>
                <a:gd name="T12" fmla="*/ 13 w 14"/>
                <a:gd name="T13" fmla="*/ 14 h 25"/>
                <a:gd name="T14" fmla="*/ 4 w 14"/>
                <a:gd name="T15" fmla="*/ 14 h 25"/>
                <a:gd name="T16" fmla="*/ 4 w 14"/>
                <a:gd name="T17" fmla="*/ 21 h 25"/>
                <a:gd name="T18" fmla="*/ 14 w 14"/>
                <a:gd name="T19" fmla="*/ 21 h 25"/>
                <a:gd name="T20" fmla="*/ 14 w 14"/>
                <a:gd name="T21" fmla="*/ 25 h 25"/>
                <a:gd name="T22" fmla="*/ 0 w 14"/>
                <a:gd name="T23" fmla="*/ 25 h 25"/>
                <a:gd name="T24" fmla="*/ 0 w 14"/>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5">
                  <a:moveTo>
                    <a:pt x="0" y="0"/>
                  </a:moveTo>
                  <a:lnTo>
                    <a:pt x="14" y="0"/>
                  </a:lnTo>
                  <a:lnTo>
                    <a:pt x="14" y="4"/>
                  </a:lnTo>
                  <a:lnTo>
                    <a:pt x="4" y="4"/>
                  </a:lnTo>
                  <a:lnTo>
                    <a:pt x="4" y="10"/>
                  </a:lnTo>
                  <a:lnTo>
                    <a:pt x="13" y="10"/>
                  </a:lnTo>
                  <a:lnTo>
                    <a:pt x="13" y="14"/>
                  </a:lnTo>
                  <a:lnTo>
                    <a:pt x="4" y="14"/>
                  </a:lnTo>
                  <a:lnTo>
                    <a:pt x="4" y="21"/>
                  </a:lnTo>
                  <a:lnTo>
                    <a:pt x="14" y="21"/>
                  </a:lnTo>
                  <a:lnTo>
                    <a:pt x="14" y="25"/>
                  </a:lnTo>
                  <a:lnTo>
                    <a:pt x="0" y="25"/>
                  </a:lnTo>
                  <a:lnTo>
                    <a:pt x="0"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87"/>
            <p:cNvSpPr>
              <a:spLocks/>
            </p:cNvSpPr>
            <p:nvPr/>
          </p:nvSpPr>
          <p:spPr bwMode="auto">
            <a:xfrm>
              <a:off x="4565" y="1546"/>
              <a:ext cx="21" cy="25"/>
            </a:xfrm>
            <a:custGeom>
              <a:avLst/>
              <a:gdLst>
                <a:gd name="T0" fmla="*/ 0 w 21"/>
                <a:gd name="T1" fmla="*/ 24 h 24"/>
                <a:gd name="T2" fmla="*/ 0 w 21"/>
                <a:gd name="T3" fmla="*/ 0 h 24"/>
                <a:gd name="T4" fmla="*/ 4 w 21"/>
                <a:gd name="T5" fmla="*/ 0 h 24"/>
                <a:gd name="T6" fmla="*/ 13 w 21"/>
                <a:gd name="T7" fmla="*/ 11 h 24"/>
                <a:gd name="T8" fmla="*/ 17 w 21"/>
                <a:gd name="T9" fmla="*/ 17 h 24"/>
                <a:gd name="T10" fmla="*/ 17 w 21"/>
                <a:gd name="T11" fmla="*/ 17 h 24"/>
                <a:gd name="T12" fmla="*/ 17 w 21"/>
                <a:gd name="T13" fmla="*/ 10 h 24"/>
                <a:gd name="T14" fmla="*/ 17 w 21"/>
                <a:gd name="T15" fmla="*/ 0 h 24"/>
                <a:gd name="T16" fmla="*/ 21 w 21"/>
                <a:gd name="T17" fmla="*/ 0 h 24"/>
                <a:gd name="T18" fmla="*/ 21 w 21"/>
                <a:gd name="T19" fmla="*/ 24 h 24"/>
                <a:gd name="T20" fmla="*/ 17 w 21"/>
                <a:gd name="T21" fmla="*/ 24 h 24"/>
                <a:gd name="T22" fmla="*/ 9 w 21"/>
                <a:gd name="T23" fmla="*/ 12 h 24"/>
                <a:gd name="T24" fmla="*/ 4 w 21"/>
                <a:gd name="T25" fmla="*/ 6 h 24"/>
                <a:gd name="T26" fmla="*/ 4 w 21"/>
                <a:gd name="T27" fmla="*/ 6 h 24"/>
                <a:gd name="T28" fmla="*/ 4 w 21"/>
                <a:gd name="T29" fmla="*/ 14 h 24"/>
                <a:gd name="T30" fmla="*/ 4 w 21"/>
                <a:gd name="T31" fmla="*/ 24 h 24"/>
                <a:gd name="T32" fmla="*/ 0 w 21"/>
                <a:gd name="T3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24">
                  <a:moveTo>
                    <a:pt x="0" y="24"/>
                  </a:moveTo>
                  <a:cubicBezTo>
                    <a:pt x="0" y="0"/>
                    <a:pt x="0" y="0"/>
                    <a:pt x="0" y="0"/>
                  </a:cubicBezTo>
                  <a:cubicBezTo>
                    <a:pt x="4" y="0"/>
                    <a:pt x="4" y="0"/>
                    <a:pt x="4" y="0"/>
                  </a:cubicBezTo>
                  <a:cubicBezTo>
                    <a:pt x="13" y="11"/>
                    <a:pt x="13" y="11"/>
                    <a:pt x="13" y="11"/>
                  </a:cubicBezTo>
                  <a:cubicBezTo>
                    <a:pt x="14" y="13"/>
                    <a:pt x="16" y="15"/>
                    <a:pt x="17" y="17"/>
                  </a:cubicBezTo>
                  <a:cubicBezTo>
                    <a:pt x="17" y="17"/>
                    <a:pt x="17" y="17"/>
                    <a:pt x="17" y="17"/>
                  </a:cubicBezTo>
                  <a:cubicBezTo>
                    <a:pt x="17" y="15"/>
                    <a:pt x="17" y="12"/>
                    <a:pt x="17" y="10"/>
                  </a:cubicBezTo>
                  <a:cubicBezTo>
                    <a:pt x="17" y="0"/>
                    <a:pt x="17" y="0"/>
                    <a:pt x="17" y="0"/>
                  </a:cubicBezTo>
                  <a:cubicBezTo>
                    <a:pt x="21" y="0"/>
                    <a:pt x="21" y="0"/>
                    <a:pt x="21" y="0"/>
                  </a:cubicBezTo>
                  <a:cubicBezTo>
                    <a:pt x="21" y="24"/>
                    <a:pt x="21" y="24"/>
                    <a:pt x="21" y="24"/>
                  </a:cubicBezTo>
                  <a:cubicBezTo>
                    <a:pt x="17" y="24"/>
                    <a:pt x="17" y="24"/>
                    <a:pt x="17" y="24"/>
                  </a:cubicBezTo>
                  <a:cubicBezTo>
                    <a:pt x="9" y="12"/>
                    <a:pt x="9" y="12"/>
                    <a:pt x="9" y="12"/>
                  </a:cubicBezTo>
                  <a:cubicBezTo>
                    <a:pt x="7" y="10"/>
                    <a:pt x="6" y="8"/>
                    <a:pt x="4" y="6"/>
                  </a:cubicBezTo>
                  <a:cubicBezTo>
                    <a:pt x="4" y="6"/>
                    <a:pt x="4" y="6"/>
                    <a:pt x="4" y="6"/>
                  </a:cubicBezTo>
                  <a:cubicBezTo>
                    <a:pt x="4" y="9"/>
                    <a:pt x="4" y="11"/>
                    <a:pt x="4" y="14"/>
                  </a:cubicBezTo>
                  <a:cubicBezTo>
                    <a:pt x="4" y="24"/>
                    <a:pt x="4" y="24"/>
                    <a:pt x="4" y="24"/>
                  </a:cubicBezTo>
                  <a:lnTo>
                    <a:pt x="0" y="24"/>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88"/>
            <p:cNvSpPr>
              <a:spLocks/>
            </p:cNvSpPr>
            <p:nvPr/>
          </p:nvSpPr>
          <p:spPr bwMode="auto">
            <a:xfrm>
              <a:off x="4600" y="1546"/>
              <a:ext cx="21" cy="25"/>
            </a:xfrm>
            <a:custGeom>
              <a:avLst/>
              <a:gdLst>
                <a:gd name="T0" fmla="*/ 9 w 21"/>
                <a:gd name="T1" fmla="*/ 4 h 25"/>
                <a:gd name="T2" fmla="*/ 0 w 21"/>
                <a:gd name="T3" fmla="*/ 4 h 25"/>
                <a:gd name="T4" fmla="*/ 0 w 21"/>
                <a:gd name="T5" fmla="*/ 0 h 25"/>
                <a:gd name="T6" fmla="*/ 21 w 21"/>
                <a:gd name="T7" fmla="*/ 0 h 25"/>
                <a:gd name="T8" fmla="*/ 21 w 21"/>
                <a:gd name="T9" fmla="*/ 4 h 25"/>
                <a:gd name="T10" fmla="*/ 13 w 21"/>
                <a:gd name="T11" fmla="*/ 4 h 25"/>
                <a:gd name="T12" fmla="*/ 13 w 21"/>
                <a:gd name="T13" fmla="*/ 25 h 25"/>
                <a:gd name="T14" fmla="*/ 9 w 21"/>
                <a:gd name="T15" fmla="*/ 25 h 25"/>
                <a:gd name="T16" fmla="*/ 9 w 21"/>
                <a:gd name="T17"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5">
                  <a:moveTo>
                    <a:pt x="9" y="4"/>
                  </a:moveTo>
                  <a:lnTo>
                    <a:pt x="0" y="4"/>
                  </a:lnTo>
                  <a:lnTo>
                    <a:pt x="0" y="0"/>
                  </a:lnTo>
                  <a:lnTo>
                    <a:pt x="21" y="0"/>
                  </a:lnTo>
                  <a:lnTo>
                    <a:pt x="21" y="4"/>
                  </a:lnTo>
                  <a:lnTo>
                    <a:pt x="13" y="4"/>
                  </a:lnTo>
                  <a:lnTo>
                    <a:pt x="13" y="25"/>
                  </a:lnTo>
                  <a:lnTo>
                    <a:pt x="9" y="25"/>
                  </a:lnTo>
                  <a:lnTo>
                    <a:pt x="9" y="4"/>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6" name="Group 75"/>
          <p:cNvGrpSpPr/>
          <p:nvPr/>
        </p:nvGrpSpPr>
        <p:grpSpPr>
          <a:xfrm>
            <a:off x="5891380" y="1098634"/>
            <a:ext cx="2753434" cy="3421475"/>
            <a:chOff x="6428086" y="1168207"/>
            <a:chExt cx="2753434" cy="3421474"/>
          </a:xfrm>
        </p:grpSpPr>
        <p:cxnSp>
          <p:nvCxnSpPr>
            <p:cNvPr id="77" name="Straight Connector 76"/>
            <p:cNvCxnSpPr/>
            <p:nvPr/>
          </p:nvCxnSpPr>
          <p:spPr>
            <a:xfrm>
              <a:off x="6635255" y="1381817"/>
              <a:ext cx="1606" cy="2918926"/>
            </a:xfrm>
            <a:prstGeom prst="line">
              <a:avLst/>
            </a:prstGeom>
            <a:ln w="12700">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78" name="Straight Arrow Connector 77"/>
            <p:cNvCxnSpPr/>
            <p:nvPr/>
          </p:nvCxnSpPr>
          <p:spPr>
            <a:xfrm>
              <a:off x="6636861" y="1381817"/>
              <a:ext cx="320638" cy="0"/>
            </a:xfrm>
            <a:prstGeom prst="straightConnector1">
              <a:avLst/>
            </a:prstGeom>
            <a:ln w="12700">
              <a:solidFill>
                <a:schemeClr val="tx1">
                  <a:lumMod val="50000"/>
                  <a:lumOff val="50000"/>
                </a:schemeClr>
              </a:solidFill>
              <a:prstDash val="dash"/>
              <a:tailEnd type="oval"/>
            </a:ln>
          </p:spPr>
          <p:style>
            <a:lnRef idx="1">
              <a:schemeClr val="dk1"/>
            </a:lnRef>
            <a:fillRef idx="0">
              <a:schemeClr val="dk1"/>
            </a:fillRef>
            <a:effectRef idx="0">
              <a:schemeClr val="dk1"/>
            </a:effectRef>
            <a:fontRef idx="minor">
              <a:schemeClr val="tx1"/>
            </a:fontRef>
          </p:style>
        </p:cxnSp>
        <p:cxnSp>
          <p:nvCxnSpPr>
            <p:cNvPr id="79" name="Straight Arrow Connector 78"/>
            <p:cNvCxnSpPr/>
            <p:nvPr/>
          </p:nvCxnSpPr>
          <p:spPr>
            <a:xfrm>
              <a:off x="6636861" y="4300743"/>
              <a:ext cx="320638" cy="0"/>
            </a:xfrm>
            <a:prstGeom prst="straightConnector1">
              <a:avLst/>
            </a:prstGeom>
            <a:ln w="12700">
              <a:solidFill>
                <a:schemeClr val="tx1">
                  <a:lumMod val="50000"/>
                  <a:lumOff val="50000"/>
                </a:schemeClr>
              </a:solidFill>
              <a:prstDash val="dash"/>
              <a:tailEnd type="oval"/>
            </a:ln>
          </p:spPr>
          <p:style>
            <a:lnRef idx="1">
              <a:schemeClr val="dk1"/>
            </a:lnRef>
            <a:fillRef idx="0">
              <a:schemeClr val="dk1"/>
            </a:fillRef>
            <a:effectRef idx="0">
              <a:schemeClr val="dk1"/>
            </a:effectRef>
            <a:fontRef idx="minor">
              <a:schemeClr val="tx1"/>
            </a:fontRef>
          </p:style>
        </p:cxnSp>
        <p:cxnSp>
          <p:nvCxnSpPr>
            <p:cNvPr id="80" name="Straight Arrow Connector 79"/>
            <p:cNvCxnSpPr/>
            <p:nvPr/>
          </p:nvCxnSpPr>
          <p:spPr>
            <a:xfrm>
              <a:off x="6428086" y="2814407"/>
              <a:ext cx="527807" cy="0"/>
            </a:xfrm>
            <a:prstGeom prst="straightConnector1">
              <a:avLst/>
            </a:prstGeom>
            <a:ln w="12700">
              <a:solidFill>
                <a:schemeClr val="tx1">
                  <a:lumMod val="50000"/>
                  <a:lumOff val="50000"/>
                </a:schemeClr>
              </a:solidFill>
              <a:prstDash val="dash"/>
              <a:headEnd type="triangle" w="med" len="med"/>
              <a:tailEnd type="oval"/>
            </a:ln>
          </p:spPr>
          <p:style>
            <a:lnRef idx="1">
              <a:schemeClr val="dk1"/>
            </a:lnRef>
            <a:fillRef idx="0">
              <a:schemeClr val="dk1"/>
            </a:fillRef>
            <a:effectRef idx="0">
              <a:schemeClr val="dk1"/>
            </a:effectRef>
            <a:fontRef idx="minor">
              <a:schemeClr val="tx1"/>
            </a:fontRef>
          </p:style>
        </p:cxnSp>
        <p:cxnSp>
          <p:nvCxnSpPr>
            <p:cNvPr id="81" name="Straight Arrow Connector 80"/>
            <p:cNvCxnSpPr/>
            <p:nvPr/>
          </p:nvCxnSpPr>
          <p:spPr>
            <a:xfrm>
              <a:off x="6655911" y="3558924"/>
              <a:ext cx="320638" cy="0"/>
            </a:xfrm>
            <a:prstGeom prst="straightConnector1">
              <a:avLst/>
            </a:prstGeom>
            <a:ln w="12700">
              <a:solidFill>
                <a:schemeClr val="tx1">
                  <a:lumMod val="50000"/>
                  <a:lumOff val="50000"/>
                </a:schemeClr>
              </a:solidFill>
              <a:prstDash val="dash"/>
              <a:tailEnd type="oval"/>
            </a:ln>
          </p:spPr>
          <p:style>
            <a:lnRef idx="1">
              <a:schemeClr val="dk1"/>
            </a:lnRef>
            <a:fillRef idx="0">
              <a:schemeClr val="dk1"/>
            </a:fillRef>
            <a:effectRef idx="0">
              <a:schemeClr val="dk1"/>
            </a:effectRef>
            <a:fontRef idx="minor">
              <a:schemeClr val="tx1"/>
            </a:fontRef>
          </p:style>
        </p:cxnSp>
        <p:cxnSp>
          <p:nvCxnSpPr>
            <p:cNvPr id="82" name="Straight Arrow Connector 81"/>
            <p:cNvCxnSpPr/>
            <p:nvPr/>
          </p:nvCxnSpPr>
          <p:spPr>
            <a:xfrm>
              <a:off x="6635255" y="2089698"/>
              <a:ext cx="320638" cy="0"/>
            </a:xfrm>
            <a:prstGeom prst="straightConnector1">
              <a:avLst/>
            </a:prstGeom>
            <a:ln w="12700">
              <a:solidFill>
                <a:schemeClr val="tx1">
                  <a:lumMod val="50000"/>
                  <a:lumOff val="50000"/>
                </a:schemeClr>
              </a:solidFill>
              <a:prstDash val="dash"/>
              <a:tailEnd type="oval"/>
            </a:ln>
          </p:spPr>
          <p:style>
            <a:lnRef idx="1">
              <a:schemeClr val="dk1"/>
            </a:lnRef>
            <a:fillRef idx="0">
              <a:schemeClr val="dk1"/>
            </a:fillRef>
            <a:effectRef idx="0">
              <a:schemeClr val="dk1"/>
            </a:effectRef>
            <a:fontRef idx="minor">
              <a:schemeClr val="tx1"/>
            </a:fontRef>
          </p:style>
        </p:cxnSp>
        <p:grpSp>
          <p:nvGrpSpPr>
            <p:cNvPr id="83" name="Group 95"/>
            <p:cNvGrpSpPr>
              <a:grpSpLocks noChangeAspect="1"/>
            </p:cNvGrpSpPr>
            <p:nvPr/>
          </p:nvGrpSpPr>
          <p:grpSpPr bwMode="auto">
            <a:xfrm>
              <a:off x="7053891" y="1214454"/>
              <a:ext cx="281809" cy="420835"/>
              <a:chOff x="4014" y="687"/>
              <a:chExt cx="150" cy="224"/>
            </a:xfrm>
          </p:grpSpPr>
          <p:sp>
            <p:nvSpPr>
              <p:cNvPr id="152" name="AutoShape 94"/>
              <p:cNvSpPr>
                <a:spLocks noChangeAspect="1" noChangeArrowheads="1" noTextEdit="1"/>
              </p:cNvSpPr>
              <p:nvPr/>
            </p:nvSpPr>
            <p:spPr bwMode="auto">
              <a:xfrm>
                <a:off x="4014" y="687"/>
                <a:ext cx="150"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96"/>
              <p:cNvSpPr>
                <a:spLocks noEditPoints="1"/>
              </p:cNvSpPr>
              <p:nvPr/>
            </p:nvSpPr>
            <p:spPr bwMode="auto">
              <a:xfrm>
                <a:off x="4014" y="687"/>
                <a:ext cx="150" cy="224"/>
              </a:xfrm>
              <a:custGeom>
                <a:avLst/>
                <a:gdLst>
                  <a:gd name="T0" fmla="*/ 0 w 2576"/>
                  <a:gd name="T1" fmla="*/ 400 h 3840"/>
                  <a:gd name="T2" fmla="*/ 0 w 2576"/>
                  <a:gd name="T3" fmla="*/ 3440 h 3840"/>
                  <a:gd name="T4" fmla="*/ 400 w 2576"/>
                  <a:gd name="T5" fmla="*/ 3840 h 3840"/>
                  <a:gd name="T6" fmla="*/ 2176 w 2576"/>
                  <a:gd name="T7" fmla="*/ 3840 h 3840"/>
                  <a:gd name="T8" fmla="*/ 2576 w 2576"/>
                  <a:gd name="T9" fmla="*/ 3440 h 3840"/>
                  <a:gd name="T10" fmla="*/ 2576 w 2576"/>
                  <a:gd name="T11" fmla="*/ 400 h 3840"/>
                  <a:gd name="T12" fmla="*/ 2176 w 2576"/>
                  <a:gd name="T13" fmla="*/ 0 h 3840"/>
                  <a:gd name="T14" fmla="*/ 400 w 2576"/>
                  <a:gd name="T15" fmla="*/ 0 h 3840"/>
                  <a:gd name="T16" fmla="*/ 0 w 2576"/>
                  <a:gd name="T17" fmla="*/ 400 h 3840"/>
                  <a:gd name="T18" fmla="*/ 160 w 2576"/>
                  <a:gd name="T19" fmla="*/ 400 h 3840"/>
                  <a:gd name="T20" fmla="*/ 400 w 2576"/>
                  <a:gd name="T21" fmla="*/ 160 h 3840"/>
                  <a:gd name="T22" fmla="*/ 2176 w 2576"/>
                  <a:gd name="T23" fmla="*/ 160 h 3840"/>
                  <a:gd name="T24" fmla="*/ 2416 w 2576"/>
                  <a:gd name="T25" fmla="*/ 400 h 3840"/>
                  <a:gd name="T26" fmla="*/ 2416 w 2576"/>
                  <a:gd name="T27" fmla="*/ 856 h 3840"/>
                  <a:gd name="T28" fmla="*/ 160 w 2576"/>
                  <a:gd name="T29" fmla="*/ 856 h 3840"/>
                  <a:gd name="T30" fmla="*/ 160 w 2576"/>
                  <a:gd name="T31" fmla="*/ 400 h 3840"/>
                  <a:gd name="T32" fmla="*/ 160 w 2576"/>
                  <a:gd name="T33" fmla="*/ 1016 h 3840"/>
                  <a:gd name="T34" fmla="*/ 2408 w 2576"/>
                  <a:gd name="T35" fmla="*/ 1016 h 3840"/>
                  <a:gd name="T36" fmla="*/ 2408 w 2576"/>
                  <a:gd name="T37" fmla="*/ 3152 h 3840"/>
                  <a:gd name="T38" fmla="*/ 160 w 2576"/>
                  <a:gd name="T39" fmla="*/ 3152 h 3840"/>
                  <a:gd name="T40" fmla="*/ 160 w 2576"/>
                  <a:gd name="T41" fmla="*/ 1016 h 3840"/>
                  <a:gd name="T42" fmla="*/ 160 w 2576"/>
                  <a:gd name="T43" fmla="*/ 3312 h 3840"/>
                  <a:gd name="T44" fmla="*/ 2408 w 2576"/>
                  <a:gd name="T45" fmla="*/ 3312 h 3840"/>
                  <a:gd name="T46" fmla="*/ 2408 w 2576"/>
                  <a:gd name="T47" fmla="*/ 3440 h 3840"/>
                  <a:gd name="T48" fmla="*/ 2168 w 2576"/>
                  <a:gd name="T49" fmla="*/ 3680 h 3840"/>
                  <a:gd name="T50" fmla="*/ 400 w 2576"/>
                  <a:gd name="T51" fmla="*/ 3680 h 3840"/>
                  <a:gd name="T52" fmla="*/ 160 w 2576"/>
                  <a:gd name="T53" fmla="*/ 3440 h 3840"/>
                  <a:gd name="T54" fmla="*/ 160 w 2576"/>
                  <a:gd name="T55" fmla="*/ 3312 h 3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76" h="3840">
                    <a:moveTo>
                      <a:pt x="0" y="400"/>
                    </a:moveTo>
                    <a:cubicBezTo>
                      <a:pt x="0" y="3440"/>
                      <a:pt x="0" y="3440"/>
                      <a:pt x="0" y="3440"/>
                    </a:cubicBezTo>
                    <a:cubicBezTo>
                      <a:pt x="0" y="3656"/>
                      <a:pt x="176" y="3840"/>
                      <a:pt x="400" y="3840"/>
                    </a:cubicBezTo>
                    <a:cubicBezTo>
                      <a:pt x="2176" y="3840"/>
                      <a:pt x="2176" y="3840"/>
                      <a:pt x="2176" y="3840"/>
                    </a:cubicBezTo>
                    <a:cubicBezTo>
                      <a:pt x="2392" y="3840"/>
                      <a:pt x="2576" y="3664"/>
                      <a:pt x="2576" y="3440"/>
                    </a:cubicBezTo>
                    <a:cubicBezTo>
                      <a:pt x="2576" y="400"/>
                      <a:pt x="2576" y="400"/>
                      <a:pt x="2576" y="400"/>
                    </a:cubicBezTo>
                    <a:cubicBezTo>
                      <a:pt x="2576" y="184"/>
                      <a:pt x="2400" y="0"/>
                      <a:pt x="2176" y="0"/>
                    </a:cubicBezTo>
                    <a:cubicBezTo>
                      <a:pt x="400" y="0"/>
                      <a:pt x="400" y="0"/>
                      <a:pt x="400" y="0"/>
                    </a:cubicBezTo>
                    <a:cubicBezTo>
                      <a:pt x="184" y="0"/>
                      <a:pt x="0" y="176"/>
                      <a:pt x="0" y="400"/>
                    </a:cubicBezTo>
                    <a:close/>
                    <a:moveTo>
                      <a:pt x="160" y="400"/>
                    </a:moveTo>
                    <a:cubicBezTo>
                      <a:pt x="160" y="272"/>
                      <a:pt x="264" y="160"/>
                      <a:pt x="400" y="160"/>
                    </a:cubicBezTo>
                    <a:cubicBezTo>
                      <a:pt x="2176" y="160"/>
                      <a:pt x="2176" y="160"/>
                      <a:pt x="2176" y="160"/>
                    </a:cubicBezTo>
                    <a:cubicBezTo>
                      <a:pt x="2304" y="160"/>
                      <a:pt x="2416" y="264"/>
                      <a:pt x="2416" y="400"/>
                    </a:cubicBezTo>
                    <a:cubicBezTo>
                      <a:pt x="2416" y="856"/>
                      <a:pt x="2416" y="856"/>
                      <a:pt x="2416" y="856"/>
                    </a:cubicBezTo>
                    <a:cubicBezTo>
                      <a:pt x="160" y="856"/>
                      <a:pt x="160" y="856"/>
                      <a:pt x="160" y="856"/>
                    </a:cubicBezTo>
                    <a:lnTo>
                      <a:pt x="160" y="400"/>
                    </a:lnTo>
                    <a:close/>
                    <a:moveTo>
                      <a:pt x="160" y="1016"/>
                    </a:moveTo>
                    <a:cubicBezTo>
                      <a:pt x="2408" y="1016"/>
                      <a:pt x="2408" y="1016"/>
                      <a:pt x="2408" y="1016"/>
                    </a:cubicBezTo>
                    <a:cubicBezTo>
                      <a:pt x="2408" y="3152"/>
                      <a:pt x="2408" y="3152"/>
                      <a:pt x="2408" y="3152"/>
                    </a:cubicBezTo>
                    <a:cubicBezTo>
                      <a:pt x="160" y="3152"/>
                      <a:pt x="160" y="3152"/>
                      <a:pt x="160" y="3152"/>
                    </a:cubicBezTo>
                    <a:lnTo>
                      <a:pt x="160" y="1016"/>
                    </a:lnTo>
                    <a:close/>
                    <a:moveTo>
                      <a:pt x="160" y="3312"/>
                    </a:moveTo>
                    <a:cubicBezTo>
                      <a:pt x="2408" y="3312"/>
                      <a:pt x="2408" y="3312"/>
                      <a:pt x="2408" y="3312"/>
                    </a:cubicBezTo>
                    <a:cubicBezTo>
                      <a:pt x="2408" y="3440"/>
                      <a:pt x="2408" y="3440"/>
                      <a:pt x="2408" y="3440"/>
                    </a:cubicBezTo>
                    <a:cubicBezTo>
                      <a:pt x="2408" y="3568"/>
                      <a:pt x="2304" y="3680"/>
                      <a:pt x="2168" y="3680"/>
                    </a:cubicBezTo>
                    <a:cubicBezTo>
                      <a:pt x="400" y="3680"/>
                      <a:pt x="400" y="3680"/>
                      <a:pt x="400" y="3680"/>
                    </a:cubicBezTo>
                    <a:cubicBezTo>
                      <a:pt x="272" y="3680"/>
                      <a:pt x="160" y="3576"/>
                      <a:pt x="160" y="3440"/>
                    </a:cubicBezTo>
                    <a:lnTo>
                      <a:pt x="160" y="3312"/>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97"/>
              <p:cNvSpPr>
                <a:spLocks/>
              </p:cNvSpPr>
              <p:nvPr/>
            </p:nvSpPr>
            <p:spPr bwMode="auto">
              <a:xfrm>
                <a:off x="4070" y="711"/>
                <a:ext cx="38" cy="10"/>
              </a:xfrm>
              <a:custGeom>
                <a:avLst/>
                <a:gdLst>
                  <a:gd name="T0" fmla="*/ 560 w 640"/>
                  <a:gd name="T1" fmla="*/ 0 h 160"/>
                  <a:gd name="T2" fmla="*/ 80 w 640"/>
                  <a:gd name="T3" fmla="*/ 0 h 160"/>
                  <a:gd name="T4" fmla="*/ 0 w 640"/>
                  <a:gd name="T5" fmla="*/ 80 h 160"/>
                  <a:gd name="T6" fmla="*/ 80 w 640"/>
                  <a:gd name="T7" fmla="*/ 160 h 160"/>
                  <a:gd name="T8" fmla="*/ 560 w 640"/>
                  <a:gd name="T9" fmla="*/ 160 h 160"/>
                  <a:gd name="T10" fmla="*/ 640 w 640"/>
                  <a:gd name="T11" fmla="*/ 80 h 160"/>
                  <a:gd name="T12" fmla="*/ 560 w 640"/>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640" h="160">
                    <a:moveTo>
                      <a:pt x="560" y="0"/>
                    </a:moveTo>
                    <a:cubicBezTo>
                      <a:pt x="80" y="0"/>
                      <a:pt x="80" y="0"/>
                      <a:pt x="80" y="0"/>
                    </a:cubicBezTo>
                    <a:cubicBezTo>
                      <a:pt x="32" y="0"/>
                      <a:pt x="0" y="32"/>
                      <a:pt x="0" y="80"/>
                    </a:cubicBezTo>
                    <a:cubicBezTo>
                      <a:pt x="0" y="128"/>
                      <a:pt x="32" y="160"/>
                      <a:pt x="80" y="160"/>
                    </a:cubicBezTo>
                    <a:cubicBezTo>
                      <a:pt x="560" y="160"/>
                      <a:pt x="560" y="160"/>
                      <a:pt x="560" y="160"/>
                    </a:cubicBezTo>
                    <a:cubicBezTo>
                      <a:pt x="608" y="160"/>
                      <a:pt x="640" y="128"/>
                      <a:pt x="640" y="80"/>
                    </a:cubicBezTo>
                    <a:cubicBezTo>
                      <a:pt x="640" y="32"/>
                      <a:pt x="600" y="0"/>
                      <a:pt x="56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4" name="TextBox 83"/>
            <p:cNvSpPr txBox="1"/>
            <p:nvPr/>
          </p:nvSpPr>
          <p:spPr>
            <a:xfrm>
              <a:off x="7721855" y="1168207"/>
              <a:ext cx="934871" cy="461665"/>
            </a:xfrm>
            <a:prstGeom prst="rect">
              <a:avLst/>
            </a:prstGeom>
            <a:noFill/>
          </p:spPr>
          <p:txBody>
            <a:bodyPr wrap="none" rtlCol="0">
              <a:spAutoFit/>
            </a:bodyPr>
            <a:lstStyle/>
            <a:p>
              <a:r>
                <a:rPr lang="en-US" sz="1200" b="1" dirty="0">
                  <a:solidFill>
                    <a:schemeClr val="tx1">
                      <a:lumMod val="65000"/>
                      <a:lumOff val="35000"/>
                    </a:schemeClr>
                  </a:solidFill>
                  <a:latin typeface="Calibri" panose="020F0502020204030204" pitchFamily="34" charset="0"/>
                  <a:cs typeface="Calibri" panose="020F0502020204030204" pitchFamily="34" charset="0"/>
                </a:rPr>
                <a:t>FieldPower</a:t>
              </a:r>
            </a:p>
            <a:p>
              <a:r>
                <a:rPr lang="en-US" sz="1200" b="1" dirty="0">
                  <a:solidFill>
                    <a:schemeClr val="tx1">
                      <a:lumMod val="65000"/>
                      <a:lumOff val="35000"/>
                    </a:schemeClr>
                  </a:solidFill>
                  <a:latin typeface="Calibri" panose="020F0502020204030204" pitchFamily="34" charset="0"/>
                  <a:cs typeface="Calibri" panose="020F0502020204030204" pitchFamily="34" charset="0"/>
                </a:rPr>
                <a:t>Mobile App</a:t>
              </a:r>
            </a:p>
          </p:txBody>
        </p:sp>
        <p:grpSp>
          <p:nvGrpSpPr>
            <p:cNvPr id="85" name="Group 33"/>
            <p:cNvGrpSpPr>
              <a:grpSpLocks noChangeAspect="1"/>
            </p:cNvGrpSpPr>
            <p:nvPr/>
          </p:nvGrpSpPr>
          <p:grpSpPr bwMode="auto">
            <a:xfrm>
              <a:off x="7036559" y="2540503"/>
              <a:ext cx="512555" cy="514419"/>
              <a:chOff x="4648" y="1831"/>
              <a:chExt cx="275" cy="276"/>
            </a:xfrm>
            <a:solidFill>
              <a:schemeClr val="tx1">
                <a:lumMod val="65000"/>
                <a:lumOff val="35000"/>
              </a:schemeClr>
            </a:solidFill>
          </p:grpSpPr>
          <p:sp>
            <p:nvSpPr>
              <p:cNvPr id="127" name="Freeform 34"/>
              <p:cNvSpPr>
                <a:spLocks/>
              </p:cNvSpPr>
              <p:nvPr/>
            </p:nvSpPr>
            <p:spPr bwMode="auto">
              <a:xfrm>
                <a:off x="4760" y="1854"/>
                <a:ext cx="13" cy="11"/>
              </a:xfrm>
              <a:custGeom>
                <a:avLst/>
                <a:gdLst>
                  <a:gd name="T0" fmla="*/ 91 w 91"/>
                  <a:gd name="T1" fmla="*/ 16 h 76"/>
                  <a:gd name="T2" fmla="*/ 0 w 91"/>
                  <a:gd name="T3" fmla="*/ 0 h 76"/>
                  <a:gd name="T4" fmla="*/ 0 w 91"/>
                  <a:gd name="T5" fmla="*/ 64 h 76"/>
                  <a:gd name="T6" fmla="*/ 69 w 91"/>
                  <a:gd name="T7" fmla="*/ 76 h 76"/>
                  <a:gd name="T8" fmla="*/ 91 w 91"/>
                  <a:gd name="T9" fmla="*/ 16 h 76"/>
                </a:gdLst>
                <a:ahLst/>
                <a:cxnLst>
                  <a:cxn ang="0">
                    <a:pos x="T0" y="T1"/>
                  </a:cxn>
                  <a:cxn ang="0">
                    <a:pos x="T2" y="T3"/>
                  </a:cxn>
                  <a:cxn ang="0">
                    <a:pos x="T4" y="T5"/>
                  </a:cxn>
                  <a:cxn ang="0">
                    <a:pos x="T6" y="T7"/>
                  </a:cxn>
                  <a:cxn ang="0">
                    <a:pos x="T8" y="T9"/>
                  </a:cxn>
                </a:cxnLst>
                <a:rect l="0" t="0" r="r" b="b"/>
                <a:pathLst>
                  <a:path w="91" h="76">
                    <a:moveTo>
                      <a:pt x="91" y="16"/>
                    </a:moveTo>
                    <a:cubicBezTo>
                      <a:pt x="62" y="5"/>
                      <a:pt x="31" y="0"/>
                      <a:pt x="0" y="0"/>
                    </a:cubicBezTo>
                    <a:cubicBezTo>
                      <a:pt x="0" y="64"/>
                      <a:pt x="0" y="64"/>
                      <a:pt x="0" y="64"/>
                    </a:cubicBezTo>
                    <a:cubicBezTo>
                      <a:pt x="24" y="64"/>
                      <a:pt x="47" y="68"/>
                      <a:pt x="69" y="76"/>
                    </a:cubicBezTo>
                    <a:lnTo>
                      <a:pt x="91"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35"/>
              <p:cNvSpPr>
                <a:spLocks/>
              </p:cNvSpPr>
              <p:nvPr/>
            </p:nvSpPr>
            <p:spPr bwMode="auto">
              <a:xfrm>
                <a:off x="4721" y="1857"/>
                <a:ext cx="29" cy="36"/>
              </a:xfrm>
              <a:custGeom>
                <a:avLst/>
                <a:gdLst>
                  <a:gd name="T0" fmla="*/ 181 w 203"/>
                  <a:gd name="T1" fmla="*/ 0 h 256"/>
                  <a:gd name="T2" fmla="*/ 0 w 203"/>
                  <a:gd name="T3" fmla="*/ 256 h 256"/>
                  <a:gd name="T4" fmla="*/ 64 w 203"/>
                  <a:gd name="T5" fmla="*/ 256 h 256"/>
                  <a:gd name="T6" fmla="*/ 203 w 203"/>
                  <a:gd name="T7" fmla="*/ 60 h 256"/>
                  <a:gd name="T8" fmla="*/ 181 w 203"/>
                  <a:gd name="T9" fmla="*/ 0 h 256"/>
                </a:gdLst>
                <a:ahLst/>
                <a:cxnLst>
                  <a:cxn ang="0">
                    <a:pos x="T0" y="T1"/>
                  </a:cxn>
                  <a:cxn ang="0">
                    <a:pos x="T2" y="T3"/>
                  </a:cxn>
                  <a:cxn ang="0">
                    <a:pos x="T4" y="T5"/>
                  </a:cxn>
                  <a:cxn ang="0">
                    <a:pos x="T6" y="T7"/>
                  </a:cxn>
                  <a:cxn ang="0">
                    <a:pos x="T8" y="T9"/>
                  </a:cxn>
                </a:cxnLst>
                <a:rect l="0" t="0" r="r" b="b"/>
                <a:pathLst>
                  <a:path w="203" h="256">
                    <a:moveTo>
                      <a:pt x="181" y="0"/>
                    </a:moveTo>
                    <a:cubicBezTo>
                      <a:pt x="73" y="38"/>
                      <a:pt x="0" y="141"/>
                      <a:pt x="0" y="256"/>
                    </a:cubicBezTo>
                    <a:cubicBezTo>
                      <a:pt x="64" y="256"/>
                      <a:pt x="64" y="256"/>
                      <a:pt x="64" y="256"/>
                    </a:cubicBezTo>
                    <a:cubicBezTo>
                      <a:pt x="64" y="168"/>
                      <a:pt x="120" y="89"/>
                      <a:pt x="203" y="60"/>
                    </a:cubicBezTo>
                    <a:lnTo>
                      <a:pt x="1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36"/>
              <p:cNvSpPr>
                <a:spLocks noEditPoints="1"/>
              </p:cNvSpPr>
              <p:nvPr/>
            </p:nvSpPr>
            <p:spPr bwMode="auto">
              <a:xfrm>
                <a:off x="4648" y="1831"/>
                <a:ext cx="275" cy="258"/>
              </a:xfrm>
              <a:custGeom>
                <a:avLst/>
                <a:gdLst>
                  <a:gd name="T0" fmla="*/ 1600 w 1920"/>
                  <a:gd name="T1" fmla="*/ 1306 h 1792"/>
                  <a:gd name="T2" fmla="*/ 1536 w 1920"/>
                  <a:gd name="T3" fmla="*/ 544 h 1792"/>
                  <a:gd name="T4" fmla="*/ 1216 w 1920"/>
                  <a:gd name="T5" fmla="*/ 416 h 1792"/>
                  <a:gd name="T6" fmla="*/ 784 w 1920"/>
                  <a:gd name="T7" fmla="*/ 0 h 1792"/>
                  <a:gd name="T8" fmla="*/ 355 w 1920"/>
                  <a:gd name="T9" fmla="*/ 485 h 1792"/>
                  <a:gd name="T10" fmla="*/ 320 w 1920"/>
                  <a:gd name="T11" fmla="*/ 1300 h 1792"/>
                  <a:gd name="T12" fmla="*/ 105 w 1920"/>
                  <a:gd name="T13" fmla="*/ 1641 h 1792"/>
                  <a:gd name="T14" fmla="*/ 96 w 1920"/>
                  <a:gd name="T15" fmla="*/ 1792 h 1792"/>
                  <a:gd name="T16" fmla="*/ 160 w 1920"/>
                  <a:gd name="T17" fmla="*/ 1677 h 1792"/>
                  <a:gd name="T18" fmla="*/ 384 w 1920"/>
                  <a:gd name="T19" fmla="*/ 1440 h 1792"/>
                  <a:gd name="T20" fmla="*/ 416 w 1920"/>
                  <a:gd name="T21" fmla="*/ 1312 h 1792"/>
                  <a:gd name="T22" fmla="*/ 512 w 1920"/>
                  <a:gd name="T23" fmla="*/ 1491 h 1792"/>
                  <a:gd name="T24" fmla="*/ 352 w 1920"/>
                  <a:gd name="T25" fmla="*/ 1664 h 1792"/>
                  <a:gd name="T26" fmla="*/ 416 w 1920"/>
                  <a:gd name="T27" fmla="*/ 1792 h 1792"/>
                  <a:gd name="T28" fmla="*/ 567 w 1920"/>
                  <a:gd name="T29" fmla="*/ 1527 h 1792"/>
                  <a:gd name="T30" fmla="*/ 576 w 1920"/>
                  <a:gd name="T31" fmla="*/ 1312 h 1792"/>
                  <a:gd name="T32" fmla="*/ 736 w 1920"/>
                  <a:gd name="T33" fmla="*/ 1555 h 1792"/>
                  <a:gd name="T34" fmla="*/ 640 w 1920"/>
                  <a:gd name="T35" fmla="*/ 1664 h 1792"/>
                  <a:gd name="T36" fmla="*/ 704 w 1920"/>
                  <a:gd name="T37" fmla="*/ 1792 h 1792"/>
                  <a:gd name="T38" fmla="*/ 791 w 1920"/>
                  <a:gd name="T39" fmla="*/ 1591 h 1792"/>
                  <a:gd name="T40" fmla="*/ 800 w 1920"/>
                  <a:gd name="T41" fmla="*/ 1312 h 1792"/>
                  <a:gd name="T42" fmla="*/ 928 w 1920"/>
                  <a:gd name="T43" fmla="*/ 1792 h 1792"/>
                  <a:gd name="T44" fmla="*/ 992 w 1920"/>
                  <a:gd name="T45" fmla="*/ 1312 h 1792"/>
                  <a:gd name="T46" fmla="*/ 1120 w 1920"/>
                  <a:gd name="T47" fmla="*/ 1568 h 1792"/>
                  <a:gd name="T48" fmla="*/ 1216 w 1920"/>
                  <a:gd name="T49" fmla="*/ 1677 h 1792"/>
                  <a:gd name="T50" fmla="*/ 1280 w 1920"/>
                  <a:gd name="T51" fmla="*/ 1792 h 1792"/>
                  <a:gd name="T52" fmla="*/ 1271 w 1920"/>
                  <a:gd name="T53" fmla="*/ 1641 h 1792"/>
                  <a:gd name="T54" fmla="*/ 1184 w 1920"/>
                  <a:gd name="T55" fmla="*/ 1312 h 1792"/>
                  <a:gd name="T56" fmla="*/ 1344 w 1920"/>
                  <a:gd name="T57" fmla="*/ 1504 h 1792"/>
                  <a:gd name="T58" fmla="*/ 1504 w 1920"/>
                  <a:gd name="T59" fmla="*/ 1677 h 1792"/>
                  <a:gd name="T60" fmla="*/ 1568 w 1920"/>
                  <a:gd name="T61" fmla="*/ 1792 h 1792"/>
                  <a:gd name="T62" fmla="*/ 1559 w 1920"/>
                  <a:gd name="T63" fmla="*/ 1641 h 1792"/>
                  <a:gd name="T64" fmla="*/ 1408 w 1920"/>
                  <a:gd name="T65" fmla="*/ 1312 h 1792"/>
                  <a:gd name="T66" fmla="*/ 1536 w 1920"/>
                  <a:gd name="T67" fmla="*/ 1440 h 1792"/>
                  <a:gd name="T68" fmla="*/ 1760 w 1920"/>
                  <a:gd name="T69" fmla="*/ 1677 h 1792"/>
                  <a:gd name="T70" fmla="*/ 1824 w 1920"/>
                  <a:gd name="T71" fmla="*/ 1792 h 1792"/>
                  <a:gd name="T72" fmla="*/ 1815 w 1920"/>
                  <a:gd name="T73" fmla="*/ 1641 h 1792"/>
                  <a:gd name="T74" fmla="*/ 416 w 1920"/>
                  <a:gd name="T75" fmla="*/ 1248 h 1792"/>
                  <a:gd name="T76" fmla="*/ 394 w 1920"/>
                  <a:gd name="T77" fmla="*/ 545 h 1792"/>
                  <a:gd name="T78" fmla="*/ 424 w 1920"/>
                  <a:gd name="T79" fmla="*/ 507 h 1792"/>
                  <a:gd name="T80" fmla="*/ 784 w 1920"/>
                  <a:gd name="T81" fmla="*/ 64 h 1792"/>
                  <a:gd name="T82" fmla="*/ 1151 w 1920"/>
                  <a:gd name="T83" fmla="*/ 443 h 1792"/>
                  <a:gd name="T84" fmla="*/ 1162 w 1920"/>
                  <a:gd name="T85" fmla="*/ 476 h 1792"/>
                  <a:gd name="T86" fmla="*/ 1344 w 1920"/>
                  <a:gd name="T87" fmla="*/ 607 h 1792"/>
                  <a:gd name="T88" fmla="*/ 1358 w 1920"/>
                  <a:gd name="T89" fmla="*/ 642 h 1792"/>
                  <a:gd name="T90" fmla="*/ 1536 w 1920"/>
                  <a:gd name="T91" fmla="*/ 608 h 1792"/>
                  <a:gd name="T92" fmla="*/ 1536 w 1920"/>
                  <a:gd name="T93" fmla="*/ 1248 h 1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20" h="1792">
                    <a:moveTo>
                      <a:pt x="1600" y="1427"/>
                    </a:moveTo>
                    <a:cubicBezTo>
                      <a:pt x="1600" y="1306"/>
                      <a:pt x="1600" y="1306"/>
                      <a:pt x="1600" y="1306"/>
                    </a:cubicBezTo>
                    <a:cubicBezTo>
                      <a:pt x="1781" y="1276"/>
                      <a:pt x="1920" y="1118"/>
                      <a:pt x="1920" y="928"/>
                    </a:cubicBezTo>
                    <a:cubicBezTo>
                      <a:pt x="1920" y="716"/>
                      <a:pt x="1748" y="544"/>
                      <a:pt x="1536" y="544"/>
                    </a:cubicBezTo>
                    <a:cubicBezTo>
                      <a:pt x="1490" y="544"/>
                      <a:pt x="1446" y="552"/>
                      <a:pt x="1404" y="568"/>
                    </a:cubicBezTo>
                    <a:cubicBezTo>
                      <a:pt x="1385" y="481"/>
                      <a:pt x="1308" y="416"/>
                      <a:pt x="1216" y="416"/>
                    </a:cubicBezTo>
                    <a:cubicBezTo>
                      <a:pt x="1216" y="416"/>
                      <a:pt x="1216" y="416"/>
                      <a:pt x="1216" y="416"/>
                    </a:cubicBezTo>
                    <a:cubicBezTo>
                      <a:pt x="1207" y="185"/>
                      <a:pt x="1017" y="0"/>
                      <a:pt x="784" y="0"/>
                    </a:cubicBezTo>
                    <a:cubicBezTo>
                      <a:pt x="546" y="0"/>
                      <a:pt x="352" y="194"/>
                      <a:pt x="352" y="432"/>
                    </a:cubicBezTo>
                    <a:cubicBezTo>
                      <a:pt x="352" y="450"/>
                      <a:pt x="353" y="467"/>
                      <a:pt x="355" y="485"/>
                    </a:cubicBezTo>
                    <a:cubicBezTo>
                      <a:pt x="153" y="514"/>
                      <a:pt x="0" y="689"/>
                      <a:pt x="0" y="896"/>
                    </a:cubicBezTo>
                    <a:cubicBezTo>
                      <a:pt x="0" y="1092"/>
                      <a:pt x="137" y="1257"/>
                      <a:pt x="320" y="1300"/>
                    </a:cubicBezTo>
                    <a:cubicBezTo>
                      <a:pt x="320" y="1427"/>
                      <a:pt x="320" y="1427"/>
                      <a:pt x="320" y="1427"/>
                    </a:cubicBezTo>
                    <a:cubicBezTo>
                      <a:pt x="105" y="1641"/>
                      <a:pt x="105" y="1641"/>
                      <a:pt x="105" y="1641"/>
                    </a:cubicBezTo>
                    <a:cubicBezTo>
                      <a:pt x="99" y="1647"/>
                      <a:pt x="96" y="1656"/>
                      <a:pt x="96" y="1664"/>
                    </a:cubicBezTo>
                    <a:cubicBezTo>
                      <a:pt x="96" y="1792"/>
                      <a:pt x="96" y="1792"/>
                      <a:pt x="96" y="1792"/>
                    </a:cubicBezTo>
                    <a:cubicBezTo>
                      <a:pt x="160" y="1792"/>
                      <a:pt x="160" y="1792"/>
                      <a:pt x="160" y="1792"/>
                    </a:cubicBezTo>
                    <a:cubicBezTo>
                      <a:pt x="160" y="1677"/>
                      <a:pt x="160" y="1677"/>
                      <a:pt x="160" y="1677"/>
                    </a:cubicBezTo>
                    <a:cubicBezTo>
                      <a:pt x="375" y="1463"/>
                      <a:pt x="375" y="1463"/>
                      <a:pt x="375" y="1463"/>
                    </a:cubicBezTo>
                    <a:cubicBezTo>
                      <a:pt x="381" y="1457"/>
                      <a:pt x="384" y="1448"/>
                      <a:pt x="384" y="1440"/>
                    </a:cubicBezTo>
                    <a:cubicBezTo>
                      <a:pt x="384" y="1310"/>
                      <a:pt x="384" y="1310"/>
                      <a:pt x="384" y="1310"/>
                    </a:cubicBezTo>
                    <a:cubicBezTo>
                      <a:pt x="395" y="1311"/>
                      <a:pt x="405" y="1312"/>
                      <a:pt x="416" y="1312"/>
                    </a:cubicBezTo>
                    <a:cubicBezTo>
                      <a:pt x="512" y="1312"/>
                      <a:pt x="512" y="1312"/>
                      <a:pt x="512" y="1312"/>
                    </a:cubicBezTo>
                    <a:cubicBezTo>
                      <a:pt x="512" y="1491"/>
                      <a:pt x="512" y="1491"/>
                      <a:pt x="512" y="1491"/>
                    </a:cubicBezTo>
                    <a:cubicBezTo>
                      <a:pt x="361" y="1641"/>
                      <a:pt x="361" y="1641"/>
                      <a:pt x="361" y="1641"/>
                    </a:cubicBezTo>
                    <a:cubicBezTo>
                      <a:pt x="355" y="1647"/>
                      <a:pt x="352" y="1656"/>
                      <a:pt x="352" y="1664"/>
                    </a:cubicBezTo>
                    <a:cubicBezTo>
                      <a:pt x="352" y="1792"/>
                      <a:pt x="352" y="1792"/>
                      <a:pt x="352" y="1792"/>
                    </a:cubicBezTo>
                    <a:cubicBezTo>
                      <a:pt x="416" y="1792"/>
                      <a:pt x="416" y="1792"/>
                      <a:pt x="416" y="1792"/>
                    </a:cubicBezTo>
                    <a:cubicBezTo>
                      <a:pt x="416" y="1677"/>
                      <a:pt x="416" y="1677"/>
                      <a:pt x="416" y="1677"/>
                    </a:cubicBezTo>
                    <a:cubicBezTo>
                      <a:pt x="567" y="1527"/>
                      <a:pt x="567" y="1527"/>
                      <a:pt x="567" y="1527"/>
                    </a:cubicBezTo>
                    <a:cubicBezTo>
                      <a:pt x="573" y="1521"/>
                      <a:pt x="576" y="1512"/>
                      <a:pt x="576" y="1504"/>
                    </a:cubicBezTo>
                    <a:cubicBezTo>
                      <a:pt x="576" y="1312"/>
                      <a:pt x="576" y="1312"/>
                      <a:pt x="576" y="1312"/>
                    </a:cubicBezTo>
                    <a:cubicBezTo>
                      <a:pt x="736" y="1312"/>
                      <a:pt x="736" y="1312"/>
                      <a:pt x="736" y="1312"/>
                    </a:cubicBezTo>
                    <a:cubicBezTo>
                      <a:pt x="736" y="1555"/>
                      <a:pt x="736" y="1555"/>
                      <a:pt x="736" y="1555"/>
                    </a:cubicBezTo>
                    <a:cubicBezTo>
                      <a:pt x="649" y="1641"/>
                      <a:pt x="649" y="1641"/>
                      <a:pt x="649" y="1641"/>
                    </a:cubicBezTo>
                    <a:cubicBezTo>
                      <a:pt x="643" y="1647"/>
                      <a:pt x="640" y="1656"/>
                      <a:pt x="640" y="1664"/>
                    </a:cubicBezTo>
                    <a:cubicBezTo>
                      <a:pt x="640" y="1792"/>
                      <a:pt x="640" y="1792"/>
                      <a:pt x="640" y="1792"/>
                    </a:cubicBezTo>
                    <a:cubicBezTo>
                      <a:pt x="704" y="1792"/>
                      <a:pt x="704" y="1792"/>
                      <a:pt x="704" y="1792"/>
                    </a:cubicBezTo>
                    <a:cubicBezTo>
                      <a:pt x="704" y="1677"/>
                      <a:pt x="704" y="1677"/>
                      <a:pt x="704" y="1677"/>
                    </a:cubicBezTo>
                    <a:cubicBezTo>
                      <a:pt x="791" y="1591"/>
                      <a:pt x="791" y="1591"/>
                      <a:pt x="791" y="1591"/>
                    </a:cubicBezTo>
                    <a:cubicBezTo>
                      <a:pt x="797" y="1585"/>
                      <a:pt x="800" y="1576"/>
                      <a:pt x="800" y="1568"/>
                    </a:cubicBezTo>
                    <a:cubicBezTo>
                      <a:pt x="800" y="1312"/>
                      <a:pt x="800" y="1312"/>
                      <a:pt x="800" y="1312"/>
                    </a:cubicBezTo>
                    <a:cubicBezTo>
                      <a:pt x="928" y="1312"/>
                      <a:pt x="928" y="1312"/>
                      <a:pt x="928" y="1312"/>
                    </a:cubicBezTo>
                    <a:cubicBezTo>
                      <a:pt x="928" y="1792"/>
                      <a:pt x="928" y="1792"/>
                      <a:pt x="928" y="1792"/>
                    </a:cubicBezTo>
                    <a:cubicBezTo>
                      <a:pt x="992" y="1792"/>
                      <a:pt x="992" y="1792"/>
                      <a:pt x="992" y="1792"/>
                    </a:cubicBezTo>
                    <a:cubicBezTo>
                      <a:pt x="992" y="1312"/>
                      <a:pt x="992" y="1312"/>
                      <a:pt x="992" y="1312"/>
                    </a:cubicBezTo>
                    <a:cubicBezTo>
                      <a:pt x="1120" y="1312"/>
                      <a:pt x="1120" y="1312"/>
                      <a:pt x="1120" y="1312"/>
                    </a:cubicBezTo>
                    <a:cubicBezTo>
                      <a:pt x="1120" y="1568"/>
                      <a:pt x="1120" y="1568"/>
                      <a:pt x="1120" y="1568"/>
                    </a:cubicBezTo>
                    <a:cubicBezTo>
                      <a:pt x="1120" y="1576"/>
                      <a:pt x="1123" y="1585"/>
                      <a:pt x="1129" y="1591"/>
                    </a:cubicBezTo>
                    <a:cubicBezTo>
                      <a:pt x="1216" y="1677"/>
                      <a:pt x="1216" y="1677"/>
                      <a:pt x="1216" y="1677"/>
                    </a:cubicBezTo>
                    <a:cubicBezTo>
                      <a:pt x="1216" y="1792"/>
                      <a:pt x="1216" y="1792"/>
                      <a:pt x="1216" y="1792"/>
                    </a:cubicBezTo>
                    <a:cubicBezTo>
                      <a:pt x="1280" y="1792"/>
                      <a:pt x="1280" y="1792"/>
                      <a:pt x="1280" y="1792"/>
                    </a:cubicBezTo>
                    <a:cubicBezTo>
                      <a:pt x="1280" y="1664"/>
                      <a:pt x="1280" y="1664"/>
                      <a:pt x="1280" y="1664"/>
                    </a:cubicBezTo>
                    <a:cubicBezTo>
                      <a:pt x="1280" y="1656"/>
                      <a:pt x="1277" y="1647"/>
                      <a:pt x="1271" y="1641"/>
                    </a:cubicBezTo>
                    <a:cubicBezTo>
                      <a:pt x="1184" y="1555"/>
                      <a:pt x="1184" y="1555"/>
                      <a:pt x="1184" y="1555"/>
                    </a:cubicBezTo>
                    <a:cubicBezTo>
                      <a:pt x="1184" y="1312"/>
                      <a:pt x="1184" y="1312"/>
                      <a:pt x="1184" y="1312"/>
                    </a:cubicBezTo>
                    <a:cubicBezTo>
                      <a:pt x="1344" y="1312"/>
                      <a:pt x="1344" y="1312"/>
                      <a:pt x="1344" y="1312"/>
                    </a:cubicBezTo>
                    <a:cubicBezTo>
                      <a:pt x="1344" y="1504"/>
                      <a:pt x="1344" y="1504"/>
                      <a:pt x="1344" y="1504"/>
                    </a:cubicBezTo>
                    <a:cubicBezTo>
                      <a:pt x="1344" y="1512"/>
                      <a:pt x="1347" y="1521"/>
                      <a:pt x="1353" y="1527"/>
                    </a:cubicBezTo>
                    <a:cubicBezTo>
                      <a:pt x="1504" y="1677"/>
                      <a:pt x="1504" y="1677"/>
                      <a:pt x="1504" y="1677"/>
                    </a:cubicBezTo>
                    <a:cubicBezTo>
                      <a:pt x="1504" y="1792"/>
                      <a:pt x="1504" y="1792"/>
                      <a:pt x="1504" y="1792"/>
                    </a:cubicBezTo>
                    <a:cubicBezTo>
                      <a:pt x="1568" y="1792"/>
                      <a:pt x="1568" y="1792"/>
                      <a:pt x="1568" y="1792"/>
                    </a:cubicBezTo>
                    <a:cubicBezTo>
                      <a:pt x="1568" y="1664"/>
                      <a:pt x="1568" y="1664"/>
                      <a:pt x="1568" y="1664"/>
                    </a:cubicBezTo>
                    <a:cubicBezTo>
                      <a:pt x="1568" y="1656"/>
                      <a:pt x="1565" y="1647"/>
                      <a:pt x="1559" y="1641"/>
                    </a:cubicBezTo>
                    <a:cubicBezTo>
                      <a:pt x="1408" y="1491"/>
                      <a:pt x="1408" y="1491"/>
                      <a:pt x="1408" y="1491"/>
                    </a:cubicBezTo>
                    <a:cubicBezTo>
                      <a:pt x="1408" y="1312"/>
                      <a:pt x="1408" y="1312"/>
                      <a:pt x="1408" y="1312"/>
                    </a:cubicBezTo>
                    <a:cubicBezTo>
                      <a:pt x="1536" y="1312"/>
                      <a:pt x="1536" y="1312"/>
                      <a:pt x="1536" y="1312"/>
                    </a:cubicBezTo>
                    <a:cubicBezTo>
                      <a:pt x="1536" y="1440"/>
                      <a:pt x="1536" y="1440"/>
                      <a:pt x="1536" y="1440"/>
                    </a:cubicBezTo>
                    <a:cubicBezTo>
                      <a:pt x="1536" y="1448"/>
                      <a:pt x="1539" y="1457"/>
                      <a:pt x="1545" y="1463"/>
                    </a:cubicBezTo>
                    <a:cubicBezTo>
                      <a:pt x="1760" y="1677"/>
                      <a:pt x="1760" y="1677"/>
                      <a:pt x="1760" y="1677"/>
                    </a:cubicBezTo>
                    <a:cubicBezTo>
                      <a:pt x="1760" y="1792"/>
                      <a:pt x="1760" y="1792"/>
                      <a:pt x="1760" y="1792"/>
                    </a:cubicBezTo>
                    <a:cubicBezTo>
                      <a:pt x="1824" y="1792"/>
                      <a:pt x="1824" y="1792"/>
                      <a:pt x="1824" y="1792"/>
                    </a:cubicBezTo>
                    <a:cubicBezTo>
                      <a:pt x="1824" y="1664"/>
                      <a:pt x="1824" y="1664"/>
                      <a:pt x="1824" y="1664"/>
                    </a:cubicBezTo>
                    <a:cubicBezTo>
                      <a:pt x="1824" y="1656"/>
                      <a:pt x="1821" y="1647"/>
                      <a:pt x="1815" y="1641"/>
                    </a:cubicBezTo>
                    <a:lnTo>
                      <a:pt x="1600" y="1427"/>
                    </a:lnTo>
                    <a:close/>
                    <a:moveTo>
                      <a:pt x="416" y="1248"/>
                    </a:moveTo>
                    <a:cubicBezTo>
                      <a:pt x="222" y="1248"/>
                      <a:pt x="64" y="1090"/>
                      <a:pt x="64" y="896"/>
                    </a:cubicBezTo>
                    <a:cubicBezTo>
                      <a:pt x="64" y="711"/>
                      <a:pt x="209" y="556"/>
                      <a:pt x="394" y="545"/>
                    </a:cubicBezTo>
                    <a:cubicBezTo>
                      <a:pt x="403" y="545"/>
                      <a:pt x="412" y="540"/>
                      <a:pt x="418" y="533"/>
                    </a:cubicBezTo>
                    <a:cubicBezTo>
                      <a:pt x="423" y="525"/>
                      <a:pt x="425" y="516"/>
                      <a:pt x="424" y="507"/>
                    </a:cubicBezTo>
                    <a:cubicBezTo>
                      <a:pt x="419" y="482"/>
                      <a:pt x="416" y="457"/>
                      <a:pt x="416" y="432"/>
                    </a:cubicBezTo>
                    <a:cubicBezTo>
                      <a:pt x="416" y="229"/>
                      <a:pt x="581" y="64"/>
                      <a:pt x="784" y="64"/>
                    </a:cubicBezTo>
                    <a:cubicBezTo>
                      <a:pt x="987" y="64"/>
                      <a:pt x="1152" y="229"/>
                      <a:pt x="1152" y="432"/>
                    </a:cubicBezTo>
                    <a:cubicBezTo>
                      <a:pt x="1152" y="436"/>
                      <a:pt x="1152" y="439"/>
                      <a:pt x="1151" y="443"/>
                    </a:cubicBezTo>
                    <a:cubicBezTo>
                      <a:pt x="1151" y="450"/>
                      <a:pt x="1151" y="450"/>
                      <a:pt x="1151" y="450"/>
                    </a:cubicBezTo>
                    <a:cubicBezTo>
                      <a:pt x="1151" y="460"/>
                      <a:pt x="1155" y="469"/>
                      <a:pt x="1162" y="476"/>
                    </a:cubicBezTo>
                    <a:cubicBezTo>
                      <a:pt x="1170" y="482"/>
                      <a:pt x="1180" y="485"/>
                      <a:pt x="1190" y="483"/>
                    </a:cubicBezTo>
                    <a:cubicBezTo>
                      <a:pt x="1270" y="466"/>
                      <a:pt x="1344" y="529"/>
                      <a:pt x="1344" y="607"/>
                    </a:cubicBezTo>
                    <a:cubicBezTo>
                      <a:pt x="1344" y="608"/>
                      <a:pt x="1343" y="612"/>
                      <a:pt x="1343" y="613"/>
                    </a:cubicBezTo>
                    <a:cubicBezTo>
                      <a:pt x="1343" y="625"/>
                      <a:pt x="1348" y="636"/>
                      <a:pt x="1358" y="642"/>
                    </a:cubicBezTo>
                    <a:cubicBezTo>
                      <a:pt x="1367" y="648"/>
                      <a:pt x="1380" y="649"/>
                      <a:pt x="1390" y="644"/>
                    </a:cubicBezTo>
                    <a:cubicBezTo>
                      <a:pt x="1436" y="620"/>
                      <a:pt x="1485" y="608"/>
                      <a:pt x="1536" y="608"/>
                    </a:cubicBezTo>
                    <a:cubicBezTo>
                      <a:pt x="1712" y="608"/>
                      <a:pt x="1856" y="752"/>
                      <a:pt x="1856" y="928"/>
                    </a:cubicBezTo>
                    <a:cubicBezTo>
                      <a:pt x="1856" y="1104"/>
                      <a:pt x="1712" y="1248"/>
                      <a:pt x="1536" y="1248"/>
                    </a:cubicBezTo>
                    <a:lnTo>
                      <a:pt x="416" y="1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37"/>
              <p:cNvSpPr>
                <a:spLocks noChangeArrowheads="1"/>
              </p:cNvSpPr>
              <p:nvPr/>
            </p:nvSpPr>
            <p:spPr bwMode="auto">
              <a:xfrm>
                <a:off x="4900" y="2098"/>
                <a:ext cx="9"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38"/>
              <p:cNvSpPr>
                <a:spLocks noChangeArrowheads="1"/>
              </p:cNvSpPr>
              <p:nvPr/>
            </p:nvSpPr>
            <p:spPr bwMode="auto">
              <a:xfrm>
                <a:off x="4863" y="2098"/>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Rectangle 39"/>
              <p:cNvSpPr>
                <a:spLocks noChangeArrowheads="1"/>
              </p:cNvSpPr>
              <p:nvPr/>
            </p:nvSpPr>
            <p:spPr bwMode="auto">
              <a:xfrm>
                <a:off x="4822" y="2098"/>
                <a:ext cx="9"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40"/>
              <p:cNvSpPr>
                <a:spLocks noChangeArrowheads="1"/>
              </p:cNvSpPr>
              <p:nvPr/>
            </p:nvSpPr>
            <p:spPr bwMode="auto">
              <a:xfrm>
                <a:off x="4662" y="2098"/>
                <a:ext cx="9"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41"/>
              <p:cNvSpPr>
                <a:spLocks noChangeArrowheads="1"/>
              </p:cNvSpPr>
              <p:nvPr/>
            </p:nvSpPr>
            <p:spPr bwMode="auto">
              <a:xfrm>
                <a:off x="4698" y="2098"/>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42"/>
              <p:cNvSpPr>
                <a:spLocks noChangeArrowheads="1"/>
              </p:cNvSpPr>
              <p:nvPr/>
            </p:nvSpPr>
            <p:spPr bwMode="auto">
              <a:xfrm>
                <a:off x="4740" y="2098"/>
                <a:ext cx="9"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43"/>
              <p:cNvSpPr>
                <a:spLocks noChangeArrowheads="1"/>
              </p:cNvSpPr>
              <p:nvPr/>
            </p:nvSpPr>
            <p:spPr bwMode="auto">
              <a:xfrm>
                <a:off x="4781" y="2098"/>
                <a:ext cx="9"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44"/>
              <p:cNvSpPr>
                <a:spLocks noChangeArrowheads="1"/>
              </p:cNvSpPr>
              <p:nvPr/>
            </p:nvSpPr>
            <p:spPr bwMode="auto">
              <a:xfrm>
                <a:off x="4763" y="1932"/>
                <a:ext cx="9"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Rectangle 45"/>
              <p:cNvSpPr>
                <a:spLocks noChangeArrowheads="1"/>
              </p:cNvSpPr>
              <p:nvPr/>
            </p:nvSpPr>
            <p:spPr bwMode="auto">
              <a:xfrm>
                <a:off x="4763" y="1951"/>
                <a:ext cx="9"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46"/>
              <p:cNvSpPr>
                <a:spLocks noChangeArrowheads="1"/>
              </p:cNvSpPr>
              <p:nvPr/>
            </p:nvSpPr>
            <p:spPr bwMode="auto">
              <a:xfrm>
                <a:off x="4763" y="1969"/>
                <a:ext cx="9"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47"/>
              <p:cNvSpPr>
                <a:spLocks noChangeArrowheads="1"/>
              </p:cNvSpPr>
              <p:nvPr/>
            </p:nvSpPr>
            <p:spPr bwMode="auto">
              <a:xfrm>
                <a:off x="4781" y="1932"/>
                <a:ext cx="9"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48"/>
              <p:cNvSpPr>
                <a:spLocks noChangeArrowheads="1"/>
              </p:cNvSpPr>
              <p:nvPr/>
            </p:nvSpPr>
            <p:spPr bwMode="auto">
              <a:xfrm>
                <a:off x="4781" y="1951"/>
                <a:ext cx="9"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49"/>
              <p:cNvSpPr>
                <a:spLocks noChangeArrowheads="1"/>
              </p:cNvSpPr>
              <p:nvPr/>
            </p:nvSpPr>
            <p:spPr bwMode="auto">
              <a:xfrm>
                <a:off x="4781" y="1969"/>
                <a:ext cx="9"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50"/>
              <p:cNvSpPr>
                <a:spLocks noChangeArrowheads="1"/>
              </p:cNvSpPr>
              <p:nvPr/>
            </p:nvSpPr>
            <p:spPr bwMode="auto">
              <a:xfrm>
                <a:off x="4799" y="1932"/>
                <a:ext cx="9"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51"/>
              <p:cNvSpPr>
                <a:spLocks noChangeArrowheads="1"/>
              </p:cNvSpPr>
              <p:nvPr/>
            </p:nvSpPr>
            <p:spPr bwMode="auto">
              <a:xfrm>
                <a:off x="4799" y="1951"/>
                <a:ext cx="9"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Rectangle 52"/>
              <p:cNvSpPr>
                <a:spLocks noChangeArrowheads="1"/>
              </p:cNvSpPr>
              <p:nvPr/>
            </p:nvSpPr>
            <p:spPr bwMode="auto">
              <a:xfrm>
                <a:off x="4799" y="1969"/>
                <a:ext cx="9"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53"/>
              <p:cNvSpPr>
                <a:spLocks/>
              </p:cNvSpPr>
              <p:nvPr/>
            </p:nvSpPr>
            <p:spPr bwMode="auto">
              <a:xfrm>
                <a:off x="4799" y="1965"/>
                <a:ext cx="28" cy="32"/>
              </a:xfrm>
              <a:custGeom>
                <a:avLst/>
                <a:gdLst>
                  <a:gd name="T0" fmla="*/ 128 w 192"/>
                  <a:gd name="T1" fmla="*/ 160 h 224"/>
                  <a:gd name="T2" fmla="*/ 0 w 192"/>
                  <a:gd name="T3" fmla="*/ 160 h 224"/>
                  <a:gd name="T4" fmla="*/ 0 w 192"/>
                  <a:gd name="T5" fmla="*/ 224 h 224"/>
                  <a:gd name="T6" fmla="*/ 160 w 192"/>
                  <a:gd name="T7" fmla="*/ 224 h 224"/>
                  <a:gd name="T8" fmla="*/ 192 w 192"/>
                  <a:gd name="T9" fmla="*/ 192 h 224"/>
                  <a:gd name="T10" fmla="*/ 192 w 192"/>
                  <a:gd name="T11" fmla="*/ 0 h 224"/>
                  <a:gd name="T12" fmla="*/ 128 w 192"/>
                  <a:gd name="T13" fmla="*/ 0 h 224"/>
                  <a:gd name="T14" fmla="*/ 128 w 192"/>
                  <a:gd name="T15" fmla="*/ 160 h 2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224">
                    <a:moveTo>
                      <a:pt x="128" y="160"/>
                    </a:moveTo>
                    <a:cubicBezTo>
                      <a:pt x="0" y="160"/>
                      <a:pt x="0" y="160"/>
                      <a:pt x="0" y="160"/>
                    </a:cubicBezTo>
                    <a:cubicBezTo>
                      <a:pt x="0" y="224"/>
                      <a:pt x="0" y="224"/>
                      <a:pt x="0" y="224"/>
                    </a:cubicBezTo>
                    <a:cubicBezTo>
                      <a:pt x="160" y="224"/>
                      <a:pt x="160" y="224"/>
                      <a:pt x="160" y="224"/>
                    </a:cubicBezTo>
                    <a:cubicBezTo>
                      <a:pt x="178" y="224"/>
                      <a:pt x="192" y="210"/>
                      <a:pt x="192" y="192"/>
                    </a:cubicBezTo>
                    <a:cubicBezTo>
                      <a:pt x="192" y="0"/>
                      <a:pt x="192" y="0"/>
                      <a:pt x="192" y="0"/>
                    </a:cubicBezTo>
                    <a:cubicBezTo>
                      <a:pt x="128" y="0"/>
                      <a:pt x="128" y="0"/>
                      <a:pt x="128" y="0"/>
                    </a:cubicBezTo>
                    <a:lnTo>
                      <a:pt x="128" y="1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54"/>
              <p:cNvSpPr>
                <a:spLocks/>
              </p:cNvSpPr>
              <p:nvPr/>
            </p:nvSpPr>
            <p:spPr bwMode="auto">
              <a:xfrm>
                <a:off x="4744" y="1914"/>
                <a:ext cx="32" cy="32"/>
              </a:xfrm>
              <a:custGeom>
                <a:avLst/>
                <a:gdLst>
                  <a:gd name="T0" fmla="*/ 224 w 224"/>
                  <a:gd name="T1" fmla="*/ 0 h 224"/>
                  <a:gd name="T2" fmla="*/ 32 w 224"/>
                  <a:gd name="T3" fmla="*/ 0 h 224"/>
                  <a:gd name="T4" fmla="*/ 0 w 224"/>
                  <a:gd name="T5" fmla="*/ 32 h 224"/>
                  <a:gd name="T6" fmla="*/ 0 w 224"/>
                  <a:gd name="T7" fmla="*/ 224 h 224"/>
                  <a:gd name="T8" fmla="*/ 64 w 224"/>
                  <a:gd name="T9" fmla="*/ 224 h 224"/>
                  <a:gd name="T10" fmla="*/ 64 w 224"/>
                  <a:gd name="T11" fmla="*/ 64 h 224"/>
                  <a:gd name="T12" fmla="*/ 224 w 224"/>
                  <a:gd name="T13" fmla="*/ 64 h 224"/>
                  <a:gd name="T14" fmla="*/ 224 w 224"/>
                  <a:gd name="T15" fmla="*/ 0 h 2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224">
                    <a:moveTo>
                      <a:pt x="224" y="0"/>
                    </a:moveTo>
                    <a:cubicBezTo>
                      <a:pt x="32" y="0"/>
                      <a:pt x="32" y="0"/>
                      <a:pt x="32" y="0"/>
                    </a:cubicBezTo>
                    <a:cubicBezTo>
                      <a:pt x="14" y="0"/>
                      <a:pt x="0" y="14"/>
                      <a:pt x="0" y="32"/>
                    </a:cubicBezTo>
                    <a:cubicBezTo>
                      <a:pt x="0" y="224"/>
                      <a:pt x="0" y="224"/>
                      <a:pt x="0" y="224"/>
                    </a:cubicBezTo>
                    <a:cubicBezTo>
                      <a:pt x="64" y="224"/>
                      <a:pt x="64" y="224"/>
                      <a:pt x="64" y="224"/>
                    </a:cubicBezTo>
                    <a:cubicBezTo>
                      <a:pt x="64" y="64"/>
                      <a:pt x="64" y="64"/>
                      <a:pt x="64" y="64"/>
                    </a:cubicBezTo>
                    <a:cubicBezTo>
                      <a:pt x="224" y="64"/>
                      <a:pt x="224" y="64"/>
                      <a:pt x="224" y="64"/>
                    </a:cubicBezTo>
                    <a:lnTo>
                      <a:pt x="2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55"/>
              <p:cNvSpPr>
                <a:spLocks noChangeArrowheads="1"/>
              </p:cNvSpPr>
              <p:nvPr/>
            </p:nvSpPr>
            <p:spPr bwMode="auto">
              <a:xfrm>
                <a:off x="4772" y="1988"/>
                <a:ext cx="1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56"/>
              <p:cNvSpPr>
                <a:spLocks noChangeArrowheads="1"/>
              </p:cNvSpPr>
              <p:nvPr/>
            </p:nvSpPr>
            <p:spPr bwMode="auto">
              <a:xfrm>
                <a:off x="4785" y="1914"/>
                <a:ext cx="14"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57"/>
              <p:cNvSpPr>
                <a:spLocks/>
              </p:cNvSpPr>
              <p:nvPr/>
            </p:nvSpPr>
            <p:spPr bwMode="auto">
              <a:xfrm>
                <a:off x="4808" y="1914"/>
                <a:ext cx="19" cy="41"/>
              </a:xfrm>
              <a:custGeom>
                <a:avLst/>
                <a:gdLst>
                  <a:gd name="T0" fmla="*/ 96 w 128"/>
                  <a:gd name="T1" fmla="*/ 0 h 288"/>
                  <a:gd name="T2" fmla="*/ 0 w 128"/>
                  <a:gd name="T3" fmla="*/ 0 h 288"/>
                  <a:gd name="T4" fmla="*/ 0 w 128"/>
                  <a:gd name="T5" fmla="*/ 64 h 288"/>
                  <a:gd name="T6" fmla="*/ 64 w 128"/>
                  <a:gd name="T7" fmla="*/ 64 h 288"/>
                  <a:gd name="T8" fmla="*/ 64 w 128"/>
                  <a:gd name="T9" fmla="*/ 288 h 288"/>
                  <a:gd name="T10" fmla="*/ 128 w 128"/>
                  <a:gd name="T11" fmla="*/ 288 h 288"/>
                  <a:gd name="T12" fmla="*/ 128 w 128"/>
                  <a:gd name="T13" fmla="*/ 32 h 288"/>
                  <a:gd name="T14" fmla="*/ 96 w 128"/>
                  <a:gd name="T15" fmla="*/ 0 h 2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288">
                    <a:moveTo>
                      <a:pt x="96" y="0"/>
                    </a:moveTo>
                    <a:cubicBezTo>
                      <a:pt x="0" y="0"/>
                      <a:pt x="0" y="0"/>
                      <a:pt x="0" y="0"/>
                    </a:cubicBezTo>
                    <a:cubicBezTo>
                      <a:pt x="0" y="64"/>
                      <a:pt x="0" y="64"/>
                      <a:pt x="0" y="64"/>
                    </a:cubicBezTo>
                    <a:cubicBezTo>
                      <a:pt x="64" y="64"/>
                      <a:pt x="64" y="64"/>
                      <a:pt x="64" y="64"/>
                    </a:cubicBezTo>
                    <a:cubicBezTo>
                      <a:pt x="64" y="288"/>
                      <a:pt x="64" y="288"/>
                      <a:pt x="64" y="288"/>
                    </a:cubicBezTo>
                    <a:cubicBezTo>
                      <a:pt x="128" y="288"/>
                      <a:pt x="128" y="288"/>
                      <a:pt x="128" y="288"/>
                    </a:cubicBezTo>
                    <a:cubicBezTo>
                      <a:pt x="128" y="32"/>
                      <a:pt x="128" y="32"/>
                      <a:pt x="128" y="32"/>
                    </a:cubicBezTo>
                    <a:cubicBezTo>
                      <a:pt x="128" y="14"/>
                      <a:pt x="114" y="0"/>
                      <a:pt x="9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58"/>
              <p:cNvSpPr>
                <a:spLocks/>
              </p:cNvSpPr>
              <p:nvPr/>
            </p:nvSpPr>
            <p:spPr bwMode="auto">
              <a:xfrm>
                <a:off x="4744" y="1955"/>
                <a:ext cx="19" cy="42"/>
              </a:xfrm>
              <a:custGeom>
                <a:avLst/>
                <a:gdLst>
                  <a:gd name="T0" fmla="*/ 64 w 128"/>
                  <a:gd name="T1" fmla="*/ 0 h 288"/>
                  <a:gd name="T2" fmla="*/ 0 w 128"/>
                  <a:gd name="T3" fmla="*/ 0 h 288"/>
                  <a:gd name="T4" fmla="*/ 0 w 128"/>
                  <a:gd name="T5" fmla="*/ 256 h 288"/>
                  <a:gd name="T6" fmla="*/ 32 w 128"/>
                  <a:gd name="T7" fmla="*/ 288 h 288"/>
                  <a:gd name="T8" fmla="*/ 128 w 128"/>
                  <a:gd name="T9" fmla="*/ 288 h 288"/>
                  <a:gd name="T10" fmla="*/ 128 w 128"/>
                  <a:gd name="T11" fmla="*/ 224 h 288"/>
                  <a:gd name="T12" fmla="*/ 64 w 128"/>
                  <a:gd name="T13" fmla="*/ 224 h 288"/>
                  <a:gd name="T14" fmla="*/ 64 w 128"/>
                  <a:gd name="T15" fmla="*/ 0 h 2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288">
                    <a:moveTo>
                      <a:pt x="64" y="0"/>
                    </a:moveTo>
                    <a:cubicBezTo>
                      <a:pt x="0" y="0"/>
                      <a:pt x="0" y="0"/>
                      <a:pt x="0" y="0"/>
                    </a:cubicBezTo>
                    <a:cubicBezTo>
                      <a:pt x="0" y="256"/>
                      <a:pt x="0" y="256"/>
                      <a:pt x="0" y="256"/>
                    </a:cubicBezTo>
                    <a:cubicBezTo>
                      <a:pt x="0" y="274"/>
                      <a:pt x="14" y="288"/>
                      <a:pt x="32" y="288"/>
                    </a:cubicBezTo>
                    <a:cubicBezTo>
                      <a:pt x="128" y="288"/>
                      <a:pt x="128" y="288"/>
                      <a:pt x="128" y="288"/>
                    </a:cubicBezTo>
                    <a:cubicBezTo>
                      <a:pt x="128" y="224"/>
                      <a:pt x="128" y="224"/>
                      <a:pt x="128" y="224"/>
                    </a:cubicBezTo>
                    <a:cubicBezTo>
                      <a:pt x="64" y="224"/>
                      <a:pt x="64" y="224"/>
                      <a:pt x="64" y="224"/>
                    </a:cubicBezTo>
                    <a:lnTo>
                      <a:pt x="6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6" name="TextBox 85"/>
            <p:cNvSpPr txBox="1"/>
            <p:nvPr/>
          </p:nvSpPr>
          <p:spPr>
            <a:xfrm>
              <a:off x="7723941" y="2708913"/>
              <a:ext cx="655949" cy="276999"/>
            </a:xfrm>
            <a:prstGeom prst="rect">
              <a:avLst/>
            </a:prstGeom>
            <a:noFill/>
          </p:spPr>
          <p:txBody>
            <a:bodyPr wrap="none" rtlCol="0">
              <a:spAutoFit/>
            </a:bodyPr>
            <a:lstStyle/>
            <a:p>
              <a:r>
                <a:rPr lang="en-US" sz="1200" b="1" dirty="0">
                  <a:solidFill>
                    <a:schemeClr val="tx1">
                      <a:lumMod val="65000"/>
                      <a:lumOff val="35000"/>
                    </a:schemeClr>
                  </a:solidFill>
                  <a:latin typeface="Calibri" panose="020F0502020204030204" pitchFamily="34" charset="0"/>
                  <a:cs typeface="Calibri" panose="020F0502020204030204" pitchFamily="34" charset="0"/>
                </a:rPr>
                <a:t>FP - IoT</a:t>
              </a:r>
            </a:p>
          </p:txBody>
        </p:sp>
        <p:grpSp>
          <p:nvGrpSpPr>
            <p:cNvPr id="87" name="Group 114"/>
            <p:cNvGrpSpPr>
              <a:grpSpLocks noChangeAspect="1"/>
            </p:cNvGrpSpPr>
            <p:nvPr/>
          </p:nvGrpSpPr>
          <p:grpSpPr bwMode="auto">
            <a:xfrm>
              <a:off x="7068162" y="3343537"/>
              <a:ext cx="530444" cy="398298"/>
              <a:chOff x="5001" y="1360"/>
              <a:chExt cx="285" cy="214"/>
            </a:xfrm>
          </p:grpSpPr>
          <p:sp>
            <p:nvSpPr>
              <p:cNvPr id="116" name="AutoShape 113"/>
              <p:cNvSpPr>
                <a:spLocks noChangeAspect="1" noChangeArrowheads="1" noTextEdit="1"/>
              </p:cNvSpPr>
              <p:nvPr/>
            </p:nvSpPr>
            <p:spPr bwMode="auto">
              <a:xfrm>
                <a:off x="5001" y="1360"/>
                <a:ext cx="285"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15"/>
              <p:cNvSpPr>
                <a:spLocks/>
              </p:cNvSpPr>
              <p:nvPr/>
            </p:nvSpPr>
            <p:spPr bwMode="auto">
              <a:xfrm>
                <a:off x="5055" y="1483"/>
                <a:ext cx="25" cy="34"/>
              </a:xfrm>
              <a:custGeom>
                <a:avLst/>
                <a:gdLst>
                  <a:gd name="T0" fmla="*/ 203 w 294"/>
                  <a:gd name="T1" fmla="*/ 0 h 402"/>
                  <a:gd name="T2" fmla="*/ 138 w 294"/>
                  <a:gd name="T3" fmla="*/ 43 h 402"/>
                  <a:gd name="T4" fmla="*/ 23 w 294"/>
                  <a:gd name="T5" fmla="*/ 274 h 402"/>
                  <a:gd name="T6" fmla="*/ 47 w 294"/>
                  <a:gd name="T7" fmla="*/ 380 h 402"/>
                  <a:gd name="T8" fmla="*/ 153 w 294"/>
                  <a:gd name="T9" fmla="*/ 355 h 402"/>
                  <a:gd name="T10" fmla="*/ 159 w 294"/>
                  <a:gd name="T11" fmla="*/ 342 h 402"/>
                  <a:gd name="T12" fmla="*/ 275 w 294"/>
                  <a:gd name="T13" fmla="*/ 112 h 402"/>
                  <a:gd name="T14" fmla="*/ 241 w 294"/>
                  <a:gd name="T15" fmla="*/ 9 h 402"/>
                  <a:gd name="T16" fmla="*/ 203 w 294"/>
                  <a:gd name="T1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402">
                    <a:moveTo>
                      <a:pt x="203" y="0"/>
                    </a:moveTo>
                    <a:cubicBezTo>
                      <a:pt x="175" y="2"/>
                      <a:pt x="150" y="18"/>
                      <a:pt x="138" y="43"/>
                    </a:cubicBezTo>
                    <a:cubicBezTo>
                      <a:pt x="23" y="274"/>
                      <a:pt x="23" y="274"/>
                      <a:pt x="23" y="274"/>
                    </a:cubicBezTo>
                    <a:cubicBezTo>
                      <a:pt x="0" y="310"/>
                      <a:pt x="11" y="357"/>
                      <a:pt x="47" y="380"/>
                    </a:cubicBezTo>
                    <a:cubicBezTo>
                      <a:pt x="83" y="402"/>
                      <a:pt x="131" y="391"/>
                      <a:pt x="153" y="355"/>
                    </a:cubicBezTo>
                    <a:cubicBezTo>
                      <a:pt x="156" y="351"/>
                      <a:pt x="158" y="347"/>
                      <a:pt x="159" y="342"/>
                    </a:cubicBezTo>
                    <a:cubicBezTo>
                      <a:pt x="275" y="112"/>
                      <a:pt x="275" y="112"/>
                      <a:pt x="275" y="112"/>
                    </a:cubicBezTo>
                    <a:cubicBezTo>
                      <a:pt x="294" y="74"/>
                      <a:pt x="279" y="28"/>
                      <a:pt x="241" y="9"/>
                    </a:cubicBezTo>
                    <a:cubicBezTo>
                      <a:pt x="229" y="3"/>
                      <a:pt x="216" y="0"/>
                      <a:pt x="203" y="0"/>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6"/>
              <p:cNvSpPr>
                <a:spLocks/>
              </p:cNvSpPr>
              <p:nvPr/>
            </p:nvSpPr>
            <p:spPr bwMode="auto">
              <a:xfrm>
                <a:off x="5179" y="1405"/>
                <a:ext cx="33" cy="14"/>
              </a:xfrm>
              <a:custGeom>
                <a:avLst/>
                <a:gdLst>
                  <a:gd name="T0" fmla="*/ 75 w 391"/>
                  <a:gd name="T1" fmla="*/ 0 h 155"/>
                  <a:gd name="T2" fmla="*/ 2 w 391"/>
                  <a:gd name="T3" fmla="*/ 80 h 155"/>
                  <a:gd name="T4" fmla="*/ 82 w 391"/>
                  <a:gd name="T5" fmla="*/ 153 h 155"/>
                  <a:gd name="T6" fmla="*/ 82 w 391"/>
                  <a:gd name="T7" fmla="*/ 153 h 155"/>
                  <a:gd name="T8" fmla="*/ 313 w 391"/>
                  <a:gd name="T9" fmla="*/ 153 h 155"/>
                  <a:gd name="T10" fmla="*/ 390 w 391"/>
                  <a:gd name="T11" fmla="*/ 78 h 155"/>
                  <a:gd name="T12" fmla="*/ 315 w 391"/>
                  <a:gd name="T13" fmla="*/ 0 h 155"/>
                  <a:gd name="T14" fmla="*/ 313 w 391"/>
                  <a:gd name="T15" fmla="*/ 0 h 155"/>
                  <a:gd name="T16" fmla="*/ 82 w 391"/>
                  <a:gd name="T17" fmla="*/ 0 h 155"/>
                  <a:gd name="T18" fmla="*/ 75 w 391"/>
                  <a:gd name="T19"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 h="155">
                    <a:moveTo>
                      <a:pt x="75" y="0"/>
                    </a:moveTo>
                    <a:cubicBezTo>
                      <a:pt x="33" y="2"/>
                      <a:pt x="0" y="38"/>
                      <a:pt x="2" y="80"/>
                    </a:cubicBezTo>
                    <a:cubicBezTo>
                      <a:pt x="4" y="123"/>
                      <a:pt x="40" y="155"/>
                      <a:pt x="82" y="153"/>
                    </a:cubicBezTo>
                    <a:cubicBezTo>
                      <a:pt x="82" y="153"/>
                      <a:pt x="82" y="153"/>
                      <a:pt x="82" y="153"/>
                    </a:cubicBezTo>
                    <a:cubicBezTo>
                      <a:pt x="313" y="153"/>
                      <a:pt x="313" y="153"/>
                      <a:pt x="313" y="153"/>
                    </a:cubicBezTo>
                    <a:cubicBezTo>
                      <a:pt x="355" y="154"/>
                      <a:pt x="390" y="120"/>
                      <a:pt x="390" y="78"/>
                    </a:cubicBezTo>
                    <a:cubicBezTo>
                      <a:pt x="391" y="35"/>
                      <a:pt x="357" y="0"/>
                      <a:pt x="315" y="0"/>
                    </a:cubicBezTo>
                    <a:cubicBezTo>
                      <a:pt x="314" y="0"/>
                      <a:pt x="313" y="0"/>
                      <a:pt x="313" y="0"/>
                    </a:cubicBezTo>
                    <a:cubicBezTo>
                      <a:pt x="82" y="0"/>
                      <a:pt x="82" y="0"/>
                      <a:pt x="82" y="0"/>
                    </a:cubicBezTo>
                    <a:cubicBezTo>
                      <a:pt x="80" y="0"/>
                      <a:pt x="77" y="0"/>
                      <a:pt x="75" y="0"/>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7"/>
              <p:cNvSpPr>
                <a:spLocks noEditPoints="1"/>
              </p:cNvSpPr>
              <p:nvPr/>
            </p:nvSpPr>
            <p:spPr bwMode="auto">
              <a:xfrm>
                <a:off x="5163" y="1519"/>
                <a:ext cx="123" cy="55"/>
              </a:xfrm>
              <a:custGeom>
                <a:avLst/>
                <a:gdLst>
                  <a:gd name="T0" fmla="*/ 731 w 1461"/>
                  <a:gd name="T1" fmla="*/ 0 h 653"/>
                  <a:gd name="T2" fmla="*/ 222 w 1461"/>
                  <a:gd name="T3" fmla="*/ 162 h 653"/>
                  <a:gd name="T4" fmla="*/ 0 w 1461"/>
                  <a:gd name="T5" fmla="*/ 576 h 653"/>
                  <a:gd name="T6" fmla="*/ 77 w 1461"/>
                  <a:gd name="T7" fmla="*/ 653 h 653"/>
                  <a:gd name="T8" fmla="*/ 1384 w 1461"/>
                  <a:gd name="T9" fmla="*/ 653 h 653"/>
                  <a:gd name="T10" fmla="*/ 1461 w 1461"/>
                  <a:gd name="T11" fmla="*/ 576 h 653"/>
                  <a:gd name="T12" fmla="*/ 1239 w 1461"/>
                  <a:gd name="T13" fmla="*/ 162 h 653"/>
                  <a:gd name="T14" fmla="*/ 731 w 1461"/>
                  <a:gd name="T15" fmla="*/ 0 h 653"/>
                  <a:gd name="T16" fmla="*/ 731 w 1461"/>
                  <a:gd name="T17" fmla="*/ 153 h 653"/>
                  <a:gd name="T18" fmla="*/ 1146 w 1461"/>
                  <a:gd name="T19" fmla="*/ 283 h 653"/>
                  <a:gd name="T20" fmla="*/ 1297 w 1461"/>
                  <a:gd name="T21" fmla="*/ 499 h 653"/>
                  <a:gd name="T22" fmla="*/ 163 w 1461"/>
                  <a:gd name="T23" fmla="*/ 499 h 653"/>
                  <a:gd name="T24" fmla="*/ 316 w 1461"/>
                  <a:gd name="T25" fmla="*/ 283 h 653"/>
                  <a:gd name="T26" fmla="*/ 731 w 1461"/>
                  <a:gd name="T27" fmla="*/ 153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61" h="653">
                    <a:moveTo>
                      <a:pt x="731" y="0"/>
                    </a:moveTo>
                    <a:cubicBezTo>
                      <a:pt x="535" y="0"/>
                      <a:pt x="355" y="60"/>
                      <a:pt x="222" y="162"/>
                    </a:cubicBezTo>
                    <a:cubicBezTo>
                      <a:pt x="89" y="264"/>
                      <a:pt x="0" y="411"/>
                      <a:pt x="0" y="576"/>
                    </a:cubicBezTo>
                    <a:cubicBezTo>
                      <a:pt x="0" y="618"/>
                      <a:pt x="35" y="653"/>
                      <a:pt x="77" y="653"/>
                    </a:cubicBezTo>
                    <a:cubicBezTo>
                      <a:pt x="1384" y="653"/>
                      <a:pt x="1384" y="653"/>
                      <a:pt x="1384" y="653"/>
                    </a:cubicBezTo>
                    <a:cubicBezTo>
                      <a:pt x="1426" y="653"/>
                      <a:pt x="1461" y="618"/>
                      <a:pt x="1461" y="576"/>
                    </a:cubicBezTo>
                    <a:cubicBezTo>
                      <a:pt x="1461" y="411"/>
                      <a:pt x="1372" y="264"/>
                      <a:pt x="1239" y="162"/>
                    </a:cubicBezTo>
                    <a:cubicBezTo>
                      <a:pt x="1105" y="60"/>
                      <a:pt x="927" y="0"/>
                      <a:pt x="731" y="0"/>
                    </a:cubicBezTo>
                    <a:close/>
                    <a:moveTo>
                      <a:pt x="731" y="153"/>
                    </a:moveTo>
                    <a:cubicBezTo>
                      <a:pt x="896" y="153"/>
                      <a:pt x="1043" y="204"/>
                      <a:pt x="1146" y="283"/>
                    </a:cubicBezTo>
                    <a:cubicBezTo>
                      <a:pt x="1225" y="343"/>
                      <a:pt x="1277" y="418"/>
                      <a:pt x="1297" y="499"/>
                    </a:cubicBezTo>
                    <a:cubicBezTo>
                      <a:pt x="163" y="499"/>
                      <a:pt x="163" y="499"/>
                      <a:pt x="163" y="499"/>
                    </a:cubicBezTo>
                    <a:cubicBezTo>
                      <a:pt x="184" y="418"/>
                      <a:pt x="237" y="343"/>
                      <a:pt x="316" y="283"/>
                    </a:cubicBezTo>
                    <a:cubicBezTo>
                      <a:pt x="419" y="204"/>
                      <a:pt x="566" y="153"/>
                      <a:pt x="731" y="153"/>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8"/>
              <p:cNvSpPr>
                <a:spLocks noEditPoints="1"/>
              </p:cNvSpPr>
              <p:nvPr/>
            </p:nvSpPr>
            <p:spPr bwMode="auto">
              <a:xfrm>
                <a:off x="5195" y="1451"/>
                <a:ext cx="59" cy="58"/>
              </a:xfrm>
              <a:custGeom>
                <a:avLst/>
                <a:gdLst>
                  <a:gd name="T0" fmla="*/ 346 w 692"/>
                  <a:gd name="T1" fmla="*/ 0 h 692"/>
                  <a:gd name="T2" fmla="*/ 0 w 692"/>
                  <a:gd name="T3" fmla="*/ 346 h 692"/>
                  <a:gd name="T4" fmla="*/ 346 w 692"/>
                  <a:gd name="T5" fmla="*/ 692 h 692"/>
                  <a:gd name="T6" fmla="*/ 692 w 692"/>
                  <a:gd name="T7" fmla="*/ 346 h 692"/>
                  <a:gd name="T8" fmla="*/ 346 w 692"/>
                  <a:gd name="T9" fmla="*/ 0 h 692"/>
                  <a:gd name="T10" fmla="*/ 346 w 692"/>
                  <a:gd name="T11" fmla="*/ 154 h 692"/>
                  <a:gd name="T12" fmla="*/ 538 w 692"/>
                  <a:gd name="T13" fmla="*/ 346 h 692"/>
                  <a:gd name="T14" fmla="*/ 346 w 692"/>
                  <a:gd name="T15" fmla="*/ 538 h 692"/>
                  <a:gd name="T16" fmla="*/ 154 w 692"/>
                  <a:gd name="T17" fmla="*/ 346 h 692"/>
                  <a:gd name="T18" fmla="*/ 346 w 692"/>
                  <a:gd name="T19" fmla="*/ 154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2" h="692">
                    <a:moveTo>
                      <a:pt x="346" y="0"/>
                    </a:moveTo>
                    <a:cubicBezTo>
                      <a:pt x="156" y="0"/>
                      <a:pt x="0" y="156"/>
                      <a:pt x="0" y="346"/>
                    </a:cubicBezTo>
                    <a:cubicBezTo>
                      <a:pt x="0" y="536"/>
                      <a:pt x="156" y="692"/>
                      <a:pt x="346" y="692"/>
                    </a:cubicBezTo>
                    <a:cubicBezTo>
                      <a:pt x="536" y="692"/>
                      <a:pt x="692" y="536"/>
                      <a:pt x="692" y="346"/>
                    </a:cubicBezTo>
                    <a:cubicBezTo>
                      <a:pt x="692" y="156"/>
                      <a:pt x="536" y="0"/>
                      <a:pt x="346" y="0"/>
                    </a:cubicBezTo>
                    <a:close/>
                    <a:moveTo>
                      <a:pt x="346" y="154"/>
                    </a:moveTo>
                    <a:cubicBezTo>
                      <a:pt x="453" y="154"/>
                      <a:pt x="538" y="239"/>
                      <a:pt x="538" y="346"/>
                    </a:cubicBezTo>
                    <a:cubicBezTo>
                      <a:pt x="538" y="453"/>
                      <a:pt x="453" y="538"/>
                      <a:pt x="346" y="538"/>
                    </a:cubicBezTo>
                    <a:cubicBezTo>
                      <a:pt x="239" y="538"/>
                      <a:pt x="154" y="453"/>
                      <a:pt x="154" y="346"/>
                    </a:cubicBezTo>
                    <a:cubicBezTo>
                      <a:pt x="154" y="239"/>
                      <a:pt x="239" y="154"/>
                      <a:pt x="346" y="154"/>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19"/>
              <p:cNvSpPr>
                <a:spLocks/>
              </p:cNvSpPr>
              <p:nvPr/>
            </p:nvSpPr>
            <p:spPr bwMode="auto">
              <a:xfrm>
                <a:off x="5001" y="1383"/>
                <a:ext cx="165" cy="110"/>
              </a:xfrm>
              <a:custGeom>
                <a:avLst/>
                <a:gdLst>
                  <a:gd name="T0" fmla="*/ 70 w 1960"/>
                  <a:gd name="T1" fmla="*/ 1 h 1307"/>
                  <a:gd name="T2" fmla="*/ 0 w 1960"/>
                  <a:gd name="T3" fmla="*/ 77 h 1307"/>
                  <a:gd name="T4" fmla="*/ 0 w 1960"/>
                  <a:gd name="T5" fmla="*/ 1229 h 1307"/>
                  <a:gd name="T6" fmla="*/ 77 w 1960"/>
                  <a:gd name="T7" fmla="*/ 1306 h 1307"/>
                  <a:gd name="T8" fmla="*/ 1882 w 1960"/>
                  <a:gd name="T9" fmla="*/ 1306 h 1307"/>
                  <a:gd name="T10" fmla="*/ 1960 w 1960"/>
                  <a:gd name="T11" fmla="*/ 1230 h 1307"/>
                  <a:gd name="T12" fmla="*/ 1884 w 1960"/>
                  <a:gd name="T13" fmla="*/ 1153 h 1307"/>
                  <a:gd name="T14" fmla="*/ 1882 w 1960"/>
                  <a:gd name="T15" fmla="*/ 1153 h 1307"/>
                  <a:gd name="T16" fmla="*/ 154 w 1960"/>
                  <a:gd name="T17" fmla="*/ 1153 h 1307"/>
                  <a:gd name="T18" fmla="*/ 154 w 1960"/>
                  <a:gd name="T19" fmla="*/ 154 h 1307"/>
                  <a:gd name="T20" fmla="*/ 1882 w 1960"/>
                  <a:gd name="T21" fmla="*/ 154 h 1307"/>
                  <a:gd name="T22" fmla="*/ 1960 w 1960"/>
                  <a:gd name="T23" fmla="*/ 78 h 1307"/>
                  <a:gd name="T24" fmla="*/ 1884 w 1960"/>
                  <a:gd name="T25" fmla="*/ 1 h 1307"/>
                  <a:gd name="T26" fmla="*/ 1882 w 1960"/>
                  <a:gd name="T27" fmla="*/ 1 h 1307"/>
                  <a:gd name="T28" fmla="*/ 77 w 1960"/>
                  <a:gd name="T29" fmla="*/ 1 h 1307"/>
                  <a:gd name="T30" fmla="*/ 70 w 1960"/>
                  <a:gd name="T31" fmla="*/ 1 h 1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60" h="1307">
                    <a:moveTo>
                      <a:pt x="70" y="1"/>
                    </a:moveTo>
                    <a:cubicBezTo>
                      <a:pt x="30" y="4"/>
                      <a:pt x="0" y="38"/>
                      <a:pt x="0" y="77"/>
                    </a:cubicBezTo>
                    <a:cubicBezTo>
                      <a:pt x="0" y="1229"/>
                      <a:pt x="0" y="1229"/>
                      <a:pt x="0" y="1229"/>
                    </a:cubicBezTo>
                    <a:cubicBezTo>
                      <a:pt x="0" y="1272"/>
                      <a:pt x="35" y="1306"/>
                      <a:pt x="77" y="1306"/>
                    </a:cubicBezTo>
                    <a:cubicBezTo>
                      <a:pt x="1882" y="1306"/>
                      <a:pt x="1882" y="1306"/>
                      <a:pt x="1882" y="1306"/>
                    </a:cubicBezTo>
                    <a:cubicBezTo>
                      <a:pt x="1924" y="1307"/>
                      <a:pt x="1959" y="1273"/>
                      <a:pt x="1960" y="1230"/>
                    </a:cubicBezTo>
                    <a:cubicBezTo>
                      <a:pt x="1960" y="1188"/>
                      <a:pt x="1927" y="1153"/>
                      <a:pt x="1884" y="1153"/>
                    </a:cubicBezTo>
                    <a:cubicBezTo>
                      <a:pt x="1883" y="1153"/>
                      <a:pt x="1883" y="1153"/>
                      <a:pt x="1882" y="1153"/>
                    </a:cubicBezTo>
                    <a:cubicBezTo>
                      <a:pt x="154" y="1153"/>
                      <a:pt x="154" y="1153"/>
                      <a:pt x="154" y="1153"/>
                    </a:cubicBezTo>
                    <a:cubicBezTo>
                      <a:pt x="154" y="154"/>
                      <a:pt x="154" y="154"/>
                      <a:pt x="154" y="154"/>
                    </a:cubicBezTo>
                    <a:cubicBezTo>
                      <a:pt x="1882" y="154"/>
                      <a:pt x="1882" y="154"/>
                      <a:pt x="1882" y="154"/>
                    </a:cubicBezTo>
                    <a:cubicBezTo>
                      <a:pt x="1924" y="155"/>
                      <a:pt x="1959" y="121"/>
                      <a:pt x="1960" y="78"/>
                    </a:cubicBezTo>
                    <a:cubicBezTo>
                      <a:pt x="1960" y="36"/>
                      <a:pt x="1927" y="1"/>
                      <a:pt x="1884" y="1"/>
                    </a:cubicBezTo>
                    <a:cubicBezTo>
                      <a:pt x="1883" y="1"/>
                      <a:pt x="1883" y="1"/>
                      <a:pt x="1882" y="1"/>
                    </a:cubicBezTo>
                    <a:cubicBezTo>
                      <a:pt x="77" y="1"/>
                      <a:pt x="77" y="1"/>
                      <a:pt x="77" y="1"/>
                    </a:cubicBezTo>
                    <a:cubicBezTo>
                      <a:pt x="75" y="0"/>
                      <a:pt x="72" y="0"/>
                      <a:pt x="70" y="1"/>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20"/>
              <p:cNvSpPr>
                <a:spLocks noEditPoints="1"/>
              </p:cNvSpPr>
              <p:nvPr/>
            </p:nvSpPr>
            <p:spPr bwMode="auto">
              <a:xfrm>
                <a:off x="5040" y="1506"/>
                <a:ext cx="104" cy="36"/>
              </a:xfrm>
              <a:custGeom>
                <a:avLst/>
                <a:gdLst>
                  <a:gd name="T0" fmla="*/ 70 w 1229"/>
                  <a:gd name="T1" fmla="*/ 0 h 423"/>
                  <a:gd name="T2" fmla="*/ 0 w 1229"/>
                  <a:gd name="T3" fmla="*/ 77 h 423"/>
                  <a:gd name="T4" fmla="*/ 0 w 1229"/>
                  <a:gd name="T5" fmla="*/ 346 h 423"/>
                  <a:gd name="T6" fmla="*/ 77 w 1229"/>
                  <a:gd name="T7" fmla="*/ 423 h 423"/>
                  <a:gd name="T8" fmla="*/ 1152 w 1229"/>
                  <a:gd name="T9" fmla="*/ 423 h 423"/>
                  <a:gd name="T10" fmla="*/ 1229 w 1229"/>
                  <a:gd name="T11" fmla="*/ 346 h 423"/>
                  <a:gd name="T12" fmla="*/ 1229 w 1229"/>
                  <a:gd name="T13" fmla="*/ 77 h 423"/>
                  <a:gd name="T14" fmla="*/ 1152 w 1229"/>
                  <a:gd name="T15" fmla="*/ 0 h 423"/>
                  <a:gd name="T16" fmla="*/ 77 w 1229"/>
                  <a:gd name="T17" fmla="*/ 0 h 423"/>
                  <a:gd name="T18" fmla="*/ 70 w 1229"/>
                  <a:gd name="T19" fmla="*/ 0 h 423"/>
                  <a:gd name="T20" fmla="*/ 154 w 1229"/>
                  <a:gd name="T21" fmla="*/ 154 h 423"/>
                  <a:gd name="T22" fmla="*/ 1075 w 1229"/>
                  <a:gd name="T23" fmla="*/ 154 h 423"/>
                  <a:gd name="T24" fmla="*/ 1075 w 1229"/>
                  <a:gd name="T25" fmla="*/ 269 h 423"/>
                  <a:gd name="T26" fmla="*/ 154 w 1229"/>
                  <a:gd name="T27" fmla="*/ 269 h 423"/>
                  <a:gd name="T28" fmla="*/ 154 w 1229"/>
                  <a:gd name="T29" fmla="*/ 154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29" h="423">
                    <a:moveTo>
                      <a:pt x="70" y="0"/>
                    </a:moveTo>
                    <a:cubicBezTo>
                      <a:pt x="30" y="4"/>
                      <a:pt x="0" y="37"/>
                      <a:pt x="0" y="77"/>
                    </a:cubicBezTo>
                    <a:cubicBezTo>
                      <a:pt x="0" y="346"/>
                      <a:pt x="0" y="346"/>
                      <a:pt x="0" y="346"/>
                    </a:cubicBezTo>
                    <a:cubicBezTo>
                      <a:pt x="0" y="388"/>
                      <a:pt x="35" y="423"/>
                      <a:pt x="77" y="423"/>
                    </a:cubicBezTo>
                    <a:cubicBezTo>
                      <a:pt x="1152" y="423"/>
                      <a:pt x="1152" y="423"/>
                      <a:pt x="1152" y="423"/>
                    </a:cubicBezTo>
                    <a:cubicBezTo>
                      <a:pt x="1195" y="423"/>
                      <a:pt x="1229" y="388"/>
                      <a:pt x="1229" y="346"/>
                    </a:cubicBezTo>
                    <a:cubicBezTo>
                      <a:pt x="1229" y="77"/>
                      <a:pt x="1229" y="77"/>
                      <a:pt x="1229" y="77"/>
                    </a:cubicBezTo>
                    <a:cubicBezTo>
                      <a:pt x="1229" y="35"/>
                      <a:pt x="1195" y="0"/>
                      <a:pt x="1152" y="0"/>
                    </a:cubicBezTo>
                    <a:cubicBezTo>
                      <a:pt x="77" y="0"/>
                      <a:pt x="77" y="0"/>
                      <a:pt x="77" y="0"/>
                    </a:cubicBezTo>
                    <a:cubicBezTo>
                      <a:pt x="75" y="0"/>
                      <a:pt x="72" y="0"/>
                      <a:pt x="70" y="0"/>
                    </a:cubicBezTo>
                    <a:close/>
                    <a:moveTo>
                      <a:pt x="154" y="154"/>
                    </a:moveTo>
                    <a:cubicBezTo>
                      <a:pt x="1075" y="154"/>
                      <a:pt x="1075" y="154"/>
                      <a:pt x="1075" y="154"/>
                    </a:cubicBezTo>
                    <a:cubicBezTo>
                      <a:pt x="1075" y="269"/>
                      <a:pt x="1075" y="269"/>
                      <a:pt x="1075" y="269"/>
                    </a:cubicBezTo>
                    <a:cubicBezTo>
                      <a:pt x="154" y="269"/>
                      <a:pt x="154" y="269"/>
                      <a:pt x="154" y="269"/>
                    </a:cubicBezTo>
                    <a:lnTo>
                      <a:pt x="154" y="154"/>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21"/>
              <p:cNvSpPr>
                <a:spLocks/>
              </p:cNvSpPr>
              <p:nvPr/>
            </p:nvSpPr>
            <p:spPr bwMode="auto">
              <a:xfrm>
                <a:off x="5104" y="1483"/>
                <a:ext cx="24" cy="34"/>
              </a:xfrm>
              <a:custGeom>
                <a:avLst/>
                <a:gdLst>
                  <a:gd name="T0" fmla="*/ 74 w 285"/>
                  <a:gd name="T1" fmla="*/ 2 h 403"/>
                  <a:gd name="T2" fmla="*/ 3 w 285"/>
                  <a:gd name="T3" fmla="*/ 85 h 403"/>
                  <a:gd name="T4" fmla="*/ 12 w 285"/>
                  <a:gd name="T5" fmla="*/ 114 h 403"/>
                  <a:gd name="T6" fmla="*/ 127 w 285"/>
                  <a:gd name="T7" fmla="*/ 344 h 403"/>
                  <a:gd name="T8" fmla="*/ 226 w 285"/>
                  <a:gd name="T9" fmla="*/ 388 h 403"/>
                  <a:gd name="T10" fmla="*/ 270 w 285"/>
                  <a:gd name="T11" fmla="*/ 289 h 403"/>
                  <a:gd name="T12" fmla="*/ 264 w 285"/>
                  <a:gd name="T13" fmla="*/ 276 h 403"/>
                  <a:gd name="T14" fmla="*/ 148 w 285"/>
                  <a:gd name="T15" fmla="*/ 45 h 403"/>
                  <a:gd name="T16" fmla="*/ 74 w 285"/>
                  <a:gd name="T17" fmla="*/ 2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403">
                    <a:moveTo>
                      <a:pt x="74" y="2"/>
                    </a:moveTo>
                    <a:cubicBezTo>
                      <a:pt x="32" y="6"/>
                      <a:pt x="0" y="43"/>
                      <a:pt x="3" y="85"/>
                    </a:cubicBezTo>
                    <a:cubicBezTo>
                      <a:pt x="4" y="95"/>
                      <a:pt x="7" y="105"/>
                      <a:pt x="12" y="114"/>
                    </a:cubicBezTo>
                    <a:cubicBezTo>
                      <a:pt x="127" y="344"/>
                      <a:pt x="127" y="344"/>
                      <a:pt x="127" y="344"/>
                    </a:cubicBezTo>
                    <a:cubicBezTo>
                      <a:pt x="142" y="384"/>
                      <a:pt x="187" y="403"/>
                      <a:pt x="226" y="388"/>
                    </a:cubicBezTo>
                    <a:cubicBezTo>
                      <a:pt x="266" y="373"/>
                      <a:pt x="285" y="328"/>
                      <a:pt x="270" y="289"/>
                    </a:cubicBezTo>
                    <a:cubicBezTo>
                      <a:pt x="268" y="284"/>
                      <a:pt x="266" y="280"/>
                      <a:pt x="264" y="276"/>
                    </a:cubicBezTo>
                    <a:cubicBezTo>
                      <a:pt x="148" y="45"/>
                      <a:pt x="148" y="45"/>
                      <a:pt x="148" y="45"/>
                    </a:cubicBezTo>
                    <a:cubicBezTo>
                      <a:pt x="135" y="17"/>
                      <a:pt x="105" y="0"/>
                      <a:pt x="74" y="2"/>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22"/>
              <p:cNvSpPr>
                <a:spLocks/>
              </p:cNvSpPr>
              <p:nvPr/>
            </p:nvSpPr>
            <p:spPr bwMode="auto">
              <a:xfrm>
                <a:off x="5156" y="1360"/>
                <a:ext cx="78" cy="182"/>
              </a:xfrm>
              <a:custGeom>
                <a:avLst/>
                <a:gdLst>
                  <a:gd name="T0" fmla="*/ 921 w 921"/>
                  <a:gd name="T1" fmla="*/ 69 h 2151"/>
                  <a:gd name="T2" fmla="*/ 844 w 921"/>
                  <a:gd name="T3" fmla="*/ 0 h 2151"/>
                  <a:gd name="T4" fmla="*/ 76 w 921"/>
                  <a:gd name="T5" fmla="*/ 0 h 2151"/>
                  <a:gd name="T6" fmla="*/ 0 w 921"/>
                  <a:gd name="T7" fmla="*/ 77 h 2151"/>
                  <a:gd name="T8" fmla="*/ 0 w 921"/>
                  <a:gd name="T9" fmla="*/ 2074 h 2151"/>
                  <a:gd name="T10" fmla="*/ 76 w 921"/>
                  <a:gd name="T11" fmla="*/ 2151 h 2151"/>
                  <a:gd name="T12" fmla="*/ 372 w 921"/>
                  <a:gd name="T13" fmla="*/ 2151 h 2151"/>
                  <a:gd name="T14" fmla="*/ 449 w 921"/>
                  <a:gd name="T15" fmla="*/ 2075 h 2151"/>
                  <a:gd name="T16" fmla="*/ 374 w 921"/>
                  <a:gd name="T17" fmla="*/ 1997 h 2151"/>
                  <a:gd name="T18" fmla="*/ 372 w 921"/>
                  <a:gd name="T19" fmla="*/ 1997 h 2151"/>
                  <a:gd name="T20" fmla="*/ 153 w 921"/>
                  <a:gd name="T21" fmla="*/ 1997 h 2151"/>
                  <a:gd name="T22" fmla="*/ 153 w 921"/>
                  <a:gd name="T23" fmla="*/ 154 h 2151"/>
                  <a:gd name="T24" fmla="*/ 768 w 921"/>
                  <a:gd name="T25" fmla="*/ 154 h 2151"/>
                  <a:gd name="T26" fmla="*/ 768 w 921"/>
                  <a:gd name="T27" fmla="*/ 1131 h 2151"/>
                  <a:gd name="T28" fmla="*/ 843 w 921"/>
                  <a:gd name="T29" fmla="*/ 1209 h 2151"/>
                  <a:gd name="T30" fmla="*/ 921 w 921"/>
                  <a:gd name="T31" fmla="*/ 1133 h 2151"/>
                  <a:gd name="T32" fmla="*/ 921 w 921"/>
                  <a:gd name="T33" fmla="*/ 1131 h 2151"/>
                  <a:gd name="T34" fmla="*/ 921 w 921"/>
                  <a:gd name="T35" fmla="*/ 77 h 2151"/>
                  <a:gd name="T36" fmla="*/ 921 w 921"/>
                  <a:gd name="T37" fmla="*/ 69 h 2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21" h="2151">
                    <a:moveTo>
                      <a:pt x="921" y="69"/>
                    </a:moveTo>
                    <a:cubicBezTo>
                      <a:pt x="917" y="30"/>
                      <a:pt x="884" y="0"/>
                      <a:pt x="844" y="0"/>
                    </a:cubicBezTo>
                    <a:cubicBezTo>
                      <a:pt x="76" y="0"/>
                      <a:pt x="76" y="0"/>
                      <a:pt x="76" y="0"/>
                    </a:cubicBezTo>
                    <a:cubicBezTo>
                      <a:pt x="34" y="0"/>
                      <a:pt x="0" y="35"/>
                      <a:pt x="0" y="77"/>
                    </a:cubicBezTo>
                    <a:cubicBezTo>
                      <a:pt x="0" y="2074"/>
                      <a:pt x="0" y="2074"/>
                      <a:pt x="0" y="2074"/>
                    </a:cubicBezTo>
                    <a:cubicBezTo>
                      <a:pt x="0" y="2116"/>
                      <a:pt x="34" y="2151"/>
                      <a:pt x="76" y="2151"/>
                    </a:cubicBezTo>
                    <a:cubicBezTo>
                      <a:pt x="372" y="2151"/>
                      <a:pt x="372" y="2151"/>
                      <a:pt x="372" y="2151"/>
                    </a:cubicBezTo>
                    <a:cubicBezTo>
                      <a:pt x="414" y="2151"/>
                      <a:pt x="449" y="2117"/>
                      <a:pt x="449" y="2075"/>
                    </a:cubicBezTo>
                    <a:cubicBezTo>
                      <a:pt x="450" y="2033"/>
                      <a:pt x="416" y="1998"/>
                      <a:pt x="374" y="1997"/>
                    </a:cubicBezTo>
                    <a:cubicBezTo>
                      <a:pt x="373" y="1997"/>
                      <a:pt x="372" y="1997"/>
                      <a:pt x="372" y="1997"/>
                    </a:cubicBezTo>
                    <a:cubicBezTo>
                      <a:pt x="153" y="1997"/>
                      <a:pt x="153" y="1997"/>
                      <a:pt x="153" y="1997"/>
                    </a:cubicBezTo>
                    <a:cubicBezTo>
                      <a:pt x="153" y="154"/>
                      <a:pt x="153" y="154"/>
                      <a:pt x="153" y="154"/>
                    </a:cubicBezTo>
                    <a:cubicBezTo>
                      <a:pt x="768" y="154"/>
                      <a:pt x="768" y="154"/>
                      <a:pt x="768" y="154"/>
                    </a:cubicBezTo>
                    <a:cubicBezTo>
                      <a:pt x="768" y="1131"/>
                      <a:pt x="768" y="1131"/>
                      <a:pt x="768" y="1131"/>
                    </a:cubicBezTo>
                    <a:cubicBezTo>
                      <a:pt x="767" y="1173"/>
                      <a:pt x="801" y="1208"/>
                      <a:pt x="843" y="1209"/>
                    </a:cubicBezTo>
                    <a:cubicBezTo>
                      <a:pt x="886" y="1209"/>
                      <a:pt x="921" y="1175"/>
                      <a:pt x="921" y="1133"/>
                    </a:cubicBezTo>
                    <a:cubicBezTo>
                      <a:pt x="921" y="1132"/>
                      <a:pt x="921" y="1131"/>
                      <a:pt x="921" y="1131"/>
                    </a:cubicBezTo>
                    <a:cubicBezTo>
                      <a:pt x="921" y="77"/>
                      <a:pt x="921" y="77"/>
                      <a:pt x="921" y="77"/>
                    </a:cubicBezTo>
                    <a:cubicBezTo>
                      <a:pt x="921" y="74"/>
                      <a:pt x="921" y="71"/>
                      <a:pt x="921" y="69"/>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23"/>
              <p:cNvSpPr>
                <a:spLocks/>
              </p:cNvSpPr>
              <p:nvPr/>
            </p:nvSpPr>
            <p:spPr bwMode="auto">
              <a:xfrm>
                <a:off x="5179" y="1383"/>
                <a:ext cx="33" cy="13"/>
              </a:xfrm>
              <a:custGeom>
                <a:avLst/>
                <a:gdLst>
                  <a:gd name="T0" fmla="*/ 75 w 391"/>
                  <a:gd name="T1" fmla="*/ 0 h 156"/>
                  <a:gd name="T2" fmla="*/ 2 w 391"/>
                  <a:gd name="T3" fmla="*/ 80 h 156"/>
                  <a:gd name="T4" fmla="*/ 82 w 391"/>
                  <a:gd name="T5" fmla="*/ 154 h 156"/>
                  <a:gd name="T6" fmla="*/ 82 w 391"/>
                  <a:gd name="T7" fmla="*/ 154 h 156"/>
                  <a:gd name="T8" fmla="*/ 313 w 391"/>
                  <a:gd name="T9" fmla="*/ 154 h 156"/>
                  <a:gd name="T10" fmla="*/ 390 w 391"/>
                  <a:gd name="T11" fmla="*/ 78 h 156"/>
                  <a:gd name="T12" fmla="*/ 315 w 391"/>
                  <a:gd name="T13" fmla="*/ 0 h 156"/>
                  <a:gd name="T14" fmla="*/ 313 w 391"/>
                  <a:gd name="T15" fmla="*/ 0 h 156"/>
                  <a:gd name="T16" fmla="*/ 82 w 391"/>
                  <a:gd name="T17" fmla="*/ 0 h 156"/>
                  <a:gd name="T18" fmla="*/ 75 w 391"/>
                  <a:gd name="T19"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 h="156">
                    <a:moveTo>
                      <a:pt x="75" y="0"/>
                    </a:moveTo>
                    <a:cubicBezTo>
                      <a:pt x="33" y="2"/>
                      <a:pt x="0" y="38"/>
                      <a:pt x="2" y="80"/>
                    </a:cubicBezTo>
                    <a:cubicBezTo>
                      <a:pt x="4" y="123"/>
                      <a:pt x="40" y="156"/>
                      <a:pt x="82" y="154"/>
                    </a:cubicBezTo>
                    <a:cubicBezTo>
                      <a:pt x="82" y="154"/>
                      <a:pt x="82" y="154"/>
                      <a:pt x="82" y="154"/>
                    </a:cubicBezTo>
                    <a:cubicBezTo>
                      <a:pt x="313" y="154"/>
                      <a:pt x="313" y="154"/>
                      <a:pt x="313" y="154"/>
                    </a:cubicBezTo>
                    <a:cubicBezTo>
                      <a:pt x="355" y="154"/>
                      <a:pt x="390" y="120"/>
                      <a:pt x="390" y="78"/>
                    </a:cubicBezTo>
                    <a:cubicBezTo>
                      <a:pt x="391" y="36"/>
                      <a:pt x="357" y="1"/>
                      <a:pt x="315" y="0"/>
                    </a:cubicBezTo>
                    <a:cubicBezTo>
                      <a:pt x="314" y="0"/>
                      <a:pt x="313" y="0"/>
                      <a:pt x="313" y="0"/>
                    </a:cubicBezTo>
                    <a:cubicBezTo>
                      <a:pt x="82" y="0"/>
                      <a:pt x="82" y="0"/>
                      <a:pt x="82" y="0"/>
                    </a:cubicBezTo>
                    <a:cubicBezTo>
                      <a:pt x="80" y="0"/>
                      <a:pt x="77" y="0"/>
                      <a:pt x="75" y="0"/>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24"/>
              <p:cNvSpPr>
                <a:spLocks/>
              </p:cNvSpPr>
              <p:nvPr/>
            </p:nvSpPr>
            <p:spPr bwMode="auto">
              <a:xfrm>
                <a:off x="5179" y="1428"/>
                <a:ext cx="33" cy="13"/>
              </a:xfrm>
              <a:custGeom>
                <a:avLst/>
                <a:gdLst>
                  <a:gd name="T0" fmla="*/ 75 w 391"/>
                  <a:gd name="T1" fmla="*/ 0 h 155"/>
                  <a:gd name="T2" fmla="*/ 2 w 391"/>
                  <a:gd name="T3" fmla="*/ 80 h 155"/>
                  <a:gd name="T4" fmla="*/ 82 w 391"/>
                  <a:gd name="T5" fmla="*/ 153 h 155"/>
                  <a:gd name="T6" fmla="*/ 82 w 391"/>
                  <a:gd name="T7" fmla="*/ 153 h 155"/>
                  <a:gd name="T8" fmla="*/ 313 w 391"/>
                  <a:gd name="T9" fmla="*/ 153 h 155"/>
                  <a:gd name="T10" fmla="*/ 390 w 391"/>
                  <a:gd name="T11" fmla="*/ 78 h 155"/>
                  <a:gd name="T12" fmla="*/ 315 w 391"/>
                  <a:gd name="T13" fmla="*/ 0 h 155"/>
                  <a:gd name="T14" fmla="*/ 313 w 391"/>
                  <a:gd name="T15" fmla="*/ 0 h 155"/>
                  <a:gd name="T16" fmla="*/ 82 w 391"/>
                  <a:gd name="T17" fmla="*/ 0 h 155"/>
                  <a:gd name="T18" fmla="*/ 75 w 391"/>
                  <a:gd name="T19"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 h="155">
                    <a:moveTo>
                      <a:pt x="75" y="0"/>
                    </a:moveTo>
                    <a:cubicBezTo>
                      <a:pt x="33" y="2"/>
                      <a:pt x="0" y="38"/>
                      <a:pt x="2" y="80"/>
                    </a:cubicBezTo>
                    <a:cubicBezTo>
                      <a:pt x="4" y="122"/>
                      <a:pt x="40" y="155"/>
                      <a:pt x="82" y="153"/>
                    </a:cubicBezTo>
                    <a:cubicBezTo>
                      <a:pt x="82" y="153"/>
                      <a:pt x="82" y="153"/>
                      <a:pt x="82" y="153"/>
                    </a:cubicBezTo>
                    <a:cubicBezTo>
                      <a:pt x="313" y="153"/>
                      <a:pt x="313" y="153"/>
                      <a:pt x="313" y="153"/>
                    </a:cubicBezTo>
                    <a:cubicBezTo>
                      <a:pt x="355" y="154"/>
                      <a:pt x="390" y="120"/>
                      <a:pt x="390" y="78"/>
                    </a:cubicBezTo>
                    <a:cubicBezTo>
                      <a:pt x="391" y="35"/>
                      <a:pt x="357" y="0"/>
                      <a:pt x="315" y="0"/>
                    </a:cubicBezTo>
                    <a:cubicBezTo>
                      <a:pt x="314" y="0"/>
                      <a:pt x="313" y="0"/>
                      <a:pt x="313" y="0"/>
                    </a:cubicBezTo>
                    <a:cubicBezTo>
                      <a:pt x="82" y="0"/>
                      <a:pt x="82" y="0"/>
                      <a:pt x="82" y="0"/>
                    </a:cubicBezTo>
                    <a:cubicBezTo>
                      <a:pt x="80" y="0"/>
                      <a:pt x="77" y="0"/>
                      <a:pt x="75" y="0"/>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8" name="TextBox 87"/>
            <p:cNvSpPr txBox="1"/>
            <p:nvPr/>
          </p:nvSpPr>
          <p:spPr>
            <a:xfrm>
              <a:off x="7724042" y="3328705"/>
              <a:ext cx="800219" cy="461665"/>
            </a:xfrm>
            <a:prstGeom prst="rect">
              <a:avLst/>
            </a:prstGeom>
            <a:noFill/>
          </p:spPr>
          <p:txBody>
            <a:bodyPr wrap="none" rtlCol="0">
              <a:spAutoFit/>
            </a:bodyPr>
            <a:lstStyle/>
            <a:p>
              <a:r>
                <a:rPr lang="en-US" sz="1200" b="1" dirty="0">
                  <a:solidFill>
                    <a:schemeClr val="tx1">
                      <a:lumMod val="65000"/>
                      <a:lumOff val="35000"/>
                    </a:schemeClr>
                  </a:solidFill>
                  <a:latin typeface="Calibri" panose="020F0502020204030204" pitchFamily="34" charset="0"/>
                  <a:cs typeface="Calibri" panose="020F0502020204030204" pitchFamily="34" charset="0"/>
                </a:rPr>
                <a:t>Customer</a:t>
              </a:r>
            </a:p>
            <a:p>
              <a:r>
                <a:rPr lang="en-US" sz="1200" b="1" dirty="0">
                  <a:solidFill>
                    <a:schemeClr val="tx1">
                      <a:lumMod val="65000"/>
                      <a:lumOff val="35000"/>
                    </a:schemeClr>
                  </a:solidFill>
                  <a:latin typeface="Calibri" panose="020F0502020204030204" pitchFamily="34" charset="0"/>
                  <a:cs typeface="Calibri" panose="020F0502020204030204" pitchFamily="34" charset="0"/>
                </a:rPr>
                <a:t>Portal</a:t>
              </a:r>
            </a:p>
          </p:txBody>
        </p:sp>
        <p:grpSp>
          <p:nvGrpSpPr>
            <p:cNvPr id="89" name="Group 88"/>
            <p:cNvGrpSpPr/>
            <p:nvPr/>
          </p:nvGrpSpPr>
          <p:grpSpPr>
            <a:xfrm>
              <a:off x="7118083" y="4023815"/>
              <a:ext cx="465138" cy="387351"/>
              <a:chOff x="6334125" y="3052762"/>
              <a:chExt cx="465138" cy="387351"/>
            </a:xfrm>
          </p:grpSpPr>
          <p:sp>
            <p:nvSpPr>
              <p:cNvPr id="105" name="Freeform 130"/>
              <p:cNvSpPr>
                <a:spLocks/>
              </p:cNvSpPr>
              <p:nvPr/>
            </p:nvSpPr>
            <p:spPr bwMode="auto">
              <a:xfrm>
                <a:off x="6545263" y="3232150"/>
                <a:ext cx="36513" cy="36513"/>
              </a:xfrm>
              <a:custGeom>
                <a:avLst/>
                <a:gdLst>
                  <a:gd name="T0" fmla="*/ 90 w 180"/>
                  <a:gd name="T1" fmla="*/ 1 h 180"/>
                  <a:gd name="T2" fmla="*/ 1 w 180"/>
                  <a:gd name="T3" fmla="*/ 90 h 180"/>
                  <a:gd name="T4" fmla="*/ 90 w 180"/>
                  <a:gd name="T5" fmla="*/ 180 h 180"/>
                  <a:gd name="T6" fmla="*/ 180 w 180"/>
                  <a:gd name="T7" fmla="*/ 90 h 180"/>
                  <a:gd name="T8" fmla="*/ 180 w 180"/>
                  <a:gd name="T9" fmla="*/ 90 h 180"/>
                  <a:gd name="T10" fmla="*/ 90 w 180"/>
                  <a:gd name="T11" fmla="*/ 1 h 180"/>
                </a:gdLst>
                <a:ahLst/>
                <a:cxnLst>
                  <a:cxn ang="0">
                    <a:pos x="T0" y="T1"/>
                  </a:cxn>
                  <a:cxn ang="0">
                    <a:pos x="T2" y="T3"/>
                  </a:cxn>
                  <a:cxn ang="0">
                    <a:pos x="T4" y="T5"/>
                  </a:cxn>
                  <a:cxn ang="0">
                    <a:pos x="T6" y="T7"/>
                  </a:cxn>
                  <a:cxn ang="0">
                    <a:pos x="T8" y="T9"/>
                  </a:cxn>
                  <a:cxn ang="0">
                    <a:pos x="T10" y="T11"/>
                  </a:cxn>
                </a:cxnLst>
                <a:rect l="0" t="0" r="r" b="b"/>
                <a:pathLst>
                  <a:path w="180" h="180">
                    <a:moveTo>
                      <a:pt x="90" y="1"/>
                    </a:moveTo>
                    <a:cubicBezTo>
                      <a:pt x="41" y="0"/>
                      <a:pt x="1" y="40"/>
                      <a:pt x="1" y="90"/>
                    </a:cubicBezTo>
                    <a:cubicBezTo>
                      <a:pt x="0" y="139"/>
                      <a:pt x="40" y="179"/>
                      <a:pt x="90" y="180"/>
                    </a:cubicBezTo>
                    <a:cubicBezTo>
                      <a:pt x="139" y="180"/>
                      <a:pt x="179" y="140"/>
                      <a:pt x="180" y="90"/>
                    </a:cubicBezTo>
                    <a:cubicBezTo>
                      <a:pt x="180" y="90"/>
                      <a:pt x="180" y="90"/>
                      <a:pt x="180" y="90"/>
                    </a:cubicBezTo>
                    <a:cubicBezTo>
                      <a:pt x="180" y="40"/>
                      <a:pt x="140" y="1"/>
                      <a:pt x="90" y="1"/>
                    </a:cubicBez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31"/>
              <p:cNvSpPr>
                <a:spLocks/>
              </p:cNvSpPr>
              <p:nvPr/>
            </p:nvSpPr>
            <p:spPr bwMode="auto">
              <a:xfrm>
                <a:off x="6397625" y="3289300"/>
                <a:ext cx="36513" cy="34925"/>
              </a:xfrm>
              <a:custGeom>
                <a:avLst/>
                <a:gdLst>
                  <a:gd name="T0" fmla="*/ 89 w 178"/>
                  <a:gd name="T1" fmla="*/ 0 h 178"/>
                  <a:gd name="T2" fmla="*/ 0 w 178"/>
                  <a:gd name="T3" fmla="*/ 89 h 178"/>
                  <a:gd name="T4" fmla="*/ 89 w 178"/>
                  <a:gd name="T5" fmla="*/ 178 h 178"/>
                  <a:gd name="T6" fmla="*/ 178 w 178"/>
                  <a:gd name="T7" fmla="*/ 89 h 178"/>
                  <a:gd name="T8" fmla="*/ 178 w 178"/>
                  <a:gd name="T9" fmla="*/ 89 h 178"/>
                  <a:gd name="T10" fmla="*/ 89 w 178"/>
                  <a:gd name="T11" fmla="*/ 0 h 178"/>
                </a:gdLst>
                <a:ahLst/>
                <a:cxnLst>
                  <a:cxn ang="0">
                    <a:pos x="T0" y="T1"/>
                  </a:cxn>
                  <a:cxn ang="0">
                    <a:pos x="T2" y="T3"/>
                  </a:cxn>
                  <a:cxn ang="0">
                    <a:pos x="T4" y="T5"/>
                  </a:cxn>
                  <a:cxn ang="0">
                    <a:pos x="T6" y="T7"/>
                  </a:cxn>
                  <a:cxn ang="0">
                    <a:pos x="T8" y="T9"/>
                  </a:cxn>
                  <a:cxn ang="0">
                    <a:pos x="T10" y="T11"/>
                  </a:cxn>
                </a:cxnLst>
                <a:rect l="0" t="0" r="r" b="b"/>
                <a:pathLst>
                  <a:path w="178" h="178">
                    <a:moveTo>
                      <a:pt x="89" y="0"/>
                    </a:moveTo>
                    <a:cubicBezTo>
                      <a:pt x="40" y="0"/>
                      <a:pt x="0" y="40"/>
                      <a:pt x="0" y="89"/>
                    </a:cubicBezTo>
                    <a:cubicBezTo>
                      <a:pt x="0" y="139"/>
                      <a:pt x="40" y="178"/>
                      <a:pt x="89" y="178"/>
                    </a:cubicBezTo>
                    <a:cubicBezTo>
                      <a:pt x="138" y="178"/>
                      <a:pt x="178" y="139"/>
                      <a:pt x="178" y="89"/>
                    </a:cubicBezTo>
                    <a:cubicBezTo>
                      <a:pt x="178" y="89"/>
                      <a:pt x="178" y="89"/>
                      <a:pt x="178" y="89"/>
                    </a:cubicBezTo>
                    <a:cubicBezTo>
                      <a:pt x="178" y="40"/>
                      <a:pt x="138" y="0"/>
                      <a:pt x="89" y="0"/>
                    </a:cubicBez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Oval 132"/>
              <p:cNvSpPr>
                <a:spLocks noChangeArrowheads="1"/>
              </p:cNvSpPr>
              <p:nvPr/>
            </p:nvSpPr>
            <p:spPr bwMode="auto">
              <a:xfrm>
                <a:off x="6472238" y="3289300"/>
                <a:ext cx="34925" cy="34925"/>
              </a:xfrm>
              <a:prstGeom prst="ellipse">
                <a:avLst/>
              </a:pr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33"/>
              <p:cNvSpPr>
                <a:spLocks/>
              </p:cNvSpPr>
              <p:nvPr/>
            </p:nvSpPr>
            <p:spPr bwMode="auto">
              <a:xfrm>
                <a:off x="6470650" y="3232150"/>
                <a:ext cx="36513" cy="36513"/>
              </a:xfrm>
              <a:custGeom>
                <a:avLst/>
                <a:gdLst>
                  <a:gd name="T0" fmla="*/ 90 w 179"/>
                  <a:gd name="T1" fmla="*/ 1 h 180"/>
                  <a:gd name="T2" fmla="*/ 0 w 179"/>
                  <a:gd name="T3" fmla="*/ 90 h 180"/>
                  <a:gd name="T4" fmla="*/ 89 w 179"/>
                  <a:gd name="T5" fmla="*/ 180 h 180"/>
                  <a:gd name="T6" fmla="*/ 179 w 179"/>
                  <a:gd name="T7" fmla="*/ 90 h 180"/>
                  <a:gd name="T8" fmla="*/ 179 w 179"/>
                  <a:gd name="T9" fmla="*/ 90 h 180"/>
                  <a:gd name="T10" fmla="*/ 90 w 179"/>
                  <a:gd name="T11" fmla="*/ 1 h 180"/>
                </a:gdLst>
                <a:ahLst/>
                <a:cxnLst>
                  <a:cxn ang="0">
                    <a:pos x="T0" y="T1"/>
                  </a:cxn>
                  <a:cxn ang="0">
                    <a:pos x="T2" y="T3"/>
                  </a:cxn>
                  <a:cxn ang="0">
                    <a:pos x="T4" y="T5"/>
                  </a:cxn>
                  <a:cxn ang="0">
                    <a:pos x="T6" y="T7"/>
                  </a:cxn>
                  <a:cxn ang="0">
                    <a:pos x="T8" y="T9"/>
                  </a:cxn>
                  <a:cxn ang="0">
                    <a:pos x="T10" y="T11"/>
                  </a:cxn>
                </a:cxnLst>
                <a:rect l="0" t="0" r="r" b="b"/>
                <a:pathLst>
                  <a:path w="179" h="180">
                    <a:moveTo>
                      <a:pt x="90" y="1"/>
                    </a:moveTo>
                    <a:cubicBezTo>
                      <a:pt x="40" y="0"/>
                      <a:pt x="0" y="40"/>
                      <a:pt x="0" y="90"/>
                    </a:cubicBezTo>
                    <a:cubicBezTo>
                      <a:pt x="0" y="139"/>
                      <a:pt x="40" y="179"/>
                      <a:pt x="89" y="180"/>
                    </a:cubicBezTo>
                    <a:cubicBezTo>
                      <a:pt x="138" y="180"/>
                      <a:pt x="179" y="140"/>
                      <a:pt x="179" y="90"/>
                    </a:cubicBezTo>
                    <a:cubicBezTo>
                      <a:pt x="179" y="90"/>
                      <a:pt x="179" y="90"/>
                      <a:pt x="179" y="90"/>
                    </a:cubicBezTo>
                    <a:cubicBezTo>
                      <a:pt x="179" y="41"/>
                      <a:pt x="139" y="1"/>
                      <a:pt x="90" y="1"/>
                    </a:cubicBez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Oval 134"/>
              <p:cNvSpPr>
                <a:spLocks noChangeArrowheads="1"/>
              </p:cNvSpPr>
              <p:nvPr/>
            </p:nvSpPr>
            <p:spPr bwMode="auto">
              <a:xfrm>
                <a:off x="6545263" y="3289300"/>
                <a:ext cx="36513" cy="34925"/>
              </a:xfrm>
              <a:prstGeom prst="ellipse">
                <a:avLst/>
              </a:pr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Oval 135"/>
              <p:cNvSpPr>
                <a:spLocks noChangeArrowheads="1"/>
              </p:cNvSpPr>
              <p:nvPr/>
            </p:nvSpPr>
            <p:spPr bwMode="auto">
              <a:xfrm>
                <a:off x="6618288" y="3289300"/>
                <a:ext cx="36513" cy="34925"/>
              </a:xfrm>
              <a:prstGeom prst="ellipse">
                <a:avLst/>
              </a:pr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36"/>
              <p:cNvSpPr>
                <a:spLocks/>
              </p:cNvSpPr>
              <p:nvPr/>
            </p:nvSpPr>
            <p:spPr bwMode="auto">
              <a:xfrm>
                <a:off x="6397625" y="3344863"/>
                <a:ext cx="36513" cy="36513"/>
              </a:xfrm>
              <a:custGeom>
                <a:avLst/>
                <a:gdLst>
                  <a:gd name="T0" fmla="*/ 90 w 179"/>
                  <a:gd name="T1" fmla="*/ 0 h 179"/>
                  <a:gd name="T2" fmla="*/ 0 w 179"/>
                  <a:gd name="T3" fmla="*/ 89 h 179"/>
                  <a:gd name="T4" fmla="*/ 89 w 179"/>
                  <a:gd name="T5" fmla="*/ 179 h 179"/>
                  <a:gd name="T6" fmla="*/ 179 w 179"/>
                  <a:gd name="T7" fmla="*/ 90 h 179"/>
                  <a:gd name="T8" fmla="*/ 179 w 179"/>
                  <a:gd name="T9" fmla="*/ 89 h 179"/>
                  <a:gd name="T10" fmla="*/ 90 w 179"/>
                  <a:gd name="T11" fmla="*/ 0 h 179"/>
                </a:gdLst>
                <a:ahLst/>
                <a:cxnLst>
                  <a:cxn ang="0">
                    <a:pos x="T0" y="T1"/>
                  </a:cxn>
                  <a:cxn ang="0">
                    <a:pos x="T2" y="T3"/>
                  </a:cxn>
                  <a:cxn ang="0">
                    <a:pos x="T4" y="T5"/>
                  </a:cxn>
                  <a:cxn ang="0">
                    <a:pos x="T6" y="T7"/>
                  </a:cxn>
                  <a:cxn ang="0">
                    <a:pos x="T8" y="T9"/>
                  </a:cxn>
                  <a:cxn ang="0">
                    <a:pos x="T10" y="T11"/>
                  </a:cxn>
                </a:cxnLst>
                <a:rect l="0" t="0" r="r" b="b"/>
                <a:pathLst>
                  <a:path w="179" h="179">
                    <a:moveTo>
                      <a:pt x="90" y="0"/>
                    </a:moveTo>
                    <a:cubicBezTo>
                      <a:pt x="40" y="0"/>
                      <a:pt x="0" y="40"/>
                      <a:pt x="0" y="89"/>
                    </a:cubicBezTo>
                    <a:cubicBezTo>
                      <a:pt x="0" y="138"/>
                      <a:pt x="40" y="179"/>
                      <a:pt x="89" y="179"/>
                    </a:cubicBezTo>
                    <a:cubicBezTo>
                      <a:pt x="138" y="179"/>
                      <a:pt x="179" y="139"/>
                      <a:pt x="179" y="90"/>
                    </a:cubicBezTo>
                    <a:cubicBezTo>
                      <a:pt x="179" y="89"/>
                      <a:pt x="179" y="89"/>
                      <a:pt x="179" y="89"/>
                    </a:cubicBezTo>
                    <a:cubicBezTo>
                      <a:pt x="179" y="40"/>
                      <a:pt x="139" y="0"/>
                      <a:pt x="90" y="0"/>
                    </a:cubicBez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Oval 137"/>
              <p:cNvSpPr>
                <a:spLocks noChangeArrowheads="1"/>
              </p:cNvSpPr>
              <p:nvPr/>
            </p:nvSpPr>
            <p:spPr bwMode="auto">
              <a:xfrm>
                <a:off x="6472238" y="3344863"/>
                <a:ext cx="34925" cy="36513"/>
              </a:xfrm>
              <a:prstGeom prst="ellipse">
                <a:avLst/>
              </a:pr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Oval 138"/>
              <p:cNvSpPr>
                <a:spLocks noChangeArrowheads="1"/>
              </p:cNvSpPr>
              <p:nvPr/>
            </p:nvSpPr>
            <p:spPr bwMode="auto">
              <a:xfrm>
                <a:off x="6545263" y="3344863"/>
                <a:ext cx="36513" cy="36513"/>
              </a:xfrm>
              <a:prstGeom prst="ellipse">
                <a:avLst/>
              </a:pr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39"/>
              <p:cNvSpPr>
                <a:spLocks/>
              </p:cNvSpPr>
              <p:nvPr/>
            </p:nvSpPr>
            <p:spPr bwMode="auto">
              <a:xfrm>
                <a:off x="6659563" y="3122613"/>
                <a:ext cx="77788" cy="88900"/>
              </a:xfrm>
              <a:custGeom>
                <a:avLst/>
                <a:gdLst>
                  <a:gd name="T0" fmla="*/ 352 w 385"/>
                  <a:gd name="T1" fmla="*/ 335 h 439"/>
                  <a:gd name="T2" fmla="*/ 210 w 385"/>
                  <a:gd name="T3" fmla="*/ 240 h 439"/>
                  <a:gd name="T4" fmla="*/ 172 w 385"/>
                  <a:gd name="T5" fmla="*/ 159 h 439"/>
                  <a:gd name="T6" fmla="*/ 170 w 385"/>
                  <a:gd name="T7" fmla="*/ 159 h 439"/>
                  <a:gd name="T8" fmla="*/ 170 w 385"/>
                  <a:gd name="T9" fmla="*/ 57 h 439"/>
                  <a:gd name="T10" fmla="*/ 112 w 385"/>
                  <a:gd name="T11" fmla="*/ 0 h 439"/>
                  <a:gd name="T12" fmla="*/ 54 w 385"/>
                  <a:gd name="T13" fmla="*/ 57 h 439"/>
                  <a:gd name="T14" fmla="*/ 54 w 385"/>
                  <a:gd name="T15" fmla="*/ 158 h 439"/>
                  <a:gd name="T16" fmla="*/ 32 w 385"/>
                  <a:gd name="T17" fmla="*/ 295 h 439"/>
                  <a:gd name="T18" fmla="*/ 54 w 385"/>
                  <a:gd name="T19" fmla="*/ 318 h 439"/>
                  <a:gd name="T20" fmla="*/ 114 w 385"/>
                  <a:gd name="T21" fmla="*/ 337 h 439"/>
                  <a:gd name="T22" fmla="*/ 143 w 385"/>
                  <a:gd name="T23" fmla="*/ 332 h 439"/>
                  <a:gd name="T24" fmla="*/ 288 w 385"/>
                  <a:gd name="T25" fmla="*/ 429 h 439"/>
                  <a:gd name="T26" fmla="*/ 320 w 385"/>
                  <a:gd name="T27" fmla="*/ 439 h 439"/>
                  <a:gd name="T28" fmla="*/ 368 w 385"/>
                  <a:gd name="T29" fmla="*/ 414 h 439"/>
                  <a:gd name="T30" fmla="*/ 352 w 385"/>
                  <a:gd name="T31" fmla="*/ 335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5" h="439">
                    <a:moveTo>
                      <a:pt x="352" y="335"/>
                    </a:moveTo>
                    <a:cubicBezTo>
                      <a:pt x="210" y="240"/>
                      <a:pt x="210" y="240"/>
                      <a:pt x="210" y="240"/>
                    </a:cubicBezTo>
                    <a:cubicBezTo>
                      <a:pt x="211" y="208"/>
                      <a:pt x="197" y="178"/>
                      <a:pt x="172" y="159"/>
                    </a:cubicBezTo>
                    <a:cubicBezTo>
                      <a:pt x="170" y="159"/>
                      <a:pt x="170" y="159"/>
                      <a:pt x="170" y="159"/>
                    </a:cubicBezTo>
                    <a:cubicBezTo>
                      <a:pt x="170" y="57"/>
                      <a:pt x="170" y="57"/>
                      <a:pt x="170" y="57"/>
                    </a:cubicBezTo>
                    <a:cubicBezTo>
                      <a:pt x="170" y="25"/>
                      <a:pt x="144" y="0"/>
                      <a:pt x="112" y="0"/>
                    </a:cubicBezTo>
                    <a:cubicBezTo>
                      <a:pt x="80" y="0"/>
                      <a:pt x="54" y="25"/>
                      <a:pt x="54" y="57"/>
                    </a:cubicBezTo>
                    <a:cubicBezTo>
                      <a:pt x="54" y="158"/>
                      <a:pt x="54" y="158"/>
                      <a:pt x="54" y="158"/>
                    </a:cubicBezTo>
                    <a:cubicBezTo>
                      <a:pt x="10" y="190"/>
                      <a:pt x="0" y="251"/>
                      <a:pt x="32" y="295"/>
                    </a:cubicBezTo>
                    <a:cubicBezTo>
                      <a:pt x="38" y="304"/>
                      <a:pt x="46" y="311"/>
                      <a:pt x="54" y="318"/>
                    </a:cubicBezTo>
                    <a:cubicBezTo>
                      <a:pt x="71" y="331"/>
                      <a:pt x="92" y="337"/>
                      <a:pt x="114" y="337"/>
                    </a:cubicBezTo>
                    <a:cubicBezTo>
                      <a:pt x="124" y="337"/>
                      <a:pt x="134" y="335"/>
                      <a:pt x="143" y="332"/>
                    </a:cubicBezTo>
                    <a:cubicBezTo>
                      <a:pt x="288" y="429"/>
                      <a:pt x="288" y="429"/>
                      <a:pt x="288" y="429"/>
                    </a:cubicBezTo>
                    <a:cubicBezTo>
                      <a:pt x="297" y="436"/>
                      <a:pt x="309" y="439"/>
                      <a:pt x="320" y="439"/>
                    </a:cubicBezTo>
                    <a:cubicBezTo>
                      <a:pt x="339" y="439"/>
                      <a:pt x="357" y="430"/>
                      <a:pt x="368" y="414"/>
                    </a:cubicBezTo>
                    <a:cubicBezTo>
                      <a:pt x="385" y="388"/>
                      <a:pt x="378" y="353"/>
                      <a:pt x="352" y="335"/>
                    </a:cubicBez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40"/>
              <p:cNvSpPr>
                <a:spLocks noEditPoints="1"/>
              </p:cNvSpPr>
              <p:nvPr/>
            </p:nvSpPr>
            <p:spPr bwMode="auto">
              <a:xfrm>
                <a:off x="6334125" y="3052762"/>
                <a:ext cx="465138" cy="387351"/>
              </a:xfrm>
              <a:custGeom>
                <a:avLst/>
                <a:gdLst>
                  <a:gd name="T0" fmla="*/ 2021 w 2294"/>
                  <a:gd name="T1" fmla="*/ 168 h 1903"/>
                  <a:gd name="T2" fmla="*/ 1309 w 2294"/>
                  <a:gd name="T3" fmla="*/ 273 h 1903"/>
                  <a:gd name="T4" fmla="*/ 1309 w 2294"/>
                  <a:gd name="T5" fmla="*/ 273 h 1903"/>
                  <a:gd name="T6" fmla="*/ 1299 w 2294"/>
                  <a:gd name="T7" fmla="*/ 288 h 1903"/>
                  <a:gd name="T8" fmla="*/ 595 w 2294"/>
                  <a:gd name="T9" fmla="*/ 288 h 1903"/>
                  <a:gd name="T10" fmla="*/ 595 w 2294"/>
                  <a:gd name="T11" fmla="*/ 179 h 1903"/>
                  <a:gd name="T12" fmla="*/ 537 w 2294"/>
                  <a:gd name="T13" fmla="*/ 122 h 1903"/>
                  <a:gd name="T14" fmla="*/ 480 w 2294"/>
                  <a:gd name="T15" fmla="*/ 179 h 1903"/>
                  <a:gd name="T16" fmla="*/ 480 w 2294"/>
                  <a:gd name="T17" fmla="*/ 288 h 1903"/>
                  <a:gd name="T18" fmla="*/ 173 w 2294"/>
                  <a:gd name="T19" fmla="*/ 288 h 1903"/>
                  <a:gd name="T20" fmla="*/ 0 w 2294"/>
                  <a:gd name="T21" fmla="*/ 461 h 1903"/>
                  <a:gd name="T22" fmla="*/ 0 w 2294"/>
                  <a:gd name="T23" fmla="*/ 1730 h 1903"/>
                  <a:gd name="T24" fmla="*/ 173 w 2294"/>
                  <a:gd name="T25" fmla="*/ 1903 h 1903"/>
                  <a:gd name="T26" fmla="*/ 1721 w 2294"/>
                  <a:gd name="T27" fmla="*/ 1903 h 1903"/>
                  <a:gd name="T28" fmla="*/ 1893 w 2294"/>
                  <a:gd name="T29" fmla="*/ 1730 h 1903"/>
                  <a:gd name="T30" fmla="*/ 1893 w 2294"/>
                  <a:gd name="T31" fmla="*/ 1054 h 1903"/>
                  <a:gd name="T32" fmla="*/ 2126 w 2294"/>
                  <a:gd name="T33" fmla="*/ 882 h 1903"/>
                  <a:gd name="T34" fmla="*/ 2126 w 2294"/>
                  <a:gd name="T35" fmla="*/ 882 h 1903"/>
                  <a:gd name="T36" fmla="*/ 2022 w 2294"/>
                  <a:gd name="T37" fmla="*/ 169 h 1903"/>
                  <a:gd name="T38" fmla="*/ 2021 w 2294"/>
                  <a:gd name="T39" fmla="*/ 168 h 1903"/>
                  <a:gd name="T40" fmla="*/ 171 w 2294"/>
                  <a:gd name="T41" fmla="*/ 403 h 1903"/>
                  <a:gd name="T42" fmla="*/ 479 w 2294"/>
                  <a:gd name="T43" fmla="*/ 403 h 1903"/>
                  <a:gd name="T44" fmla="*/ 479 w 2294"/>
                  <a:gd name="T45" fmla="*/ 498 h 1903"/>
                  <a:gd name="T46" fmla="*/ 536 w 2294"/>
                  <a:gd name="T47" fmla="*/ 555 h 1903"/>
                  <a:gd name="T48" fmla="*/ 594 w 2294"/>
                  <a:gd name="T49" fmla="*/ 498 h 1903"/>
                  <a:gd name="T50" fmla="*/ 594 w 2294"/>
                  <a:gd name="T51" fmla="*/ 403 h 1903"/>
                  <a:gd name="T52" fmla="*/ 1240 w 2294"/>
                  <a:gd name="T53" fmla="*/ 403 h 1903"/>
                  <a:gd name="T54" fmla="*/ 1210 w 2294"/>
                  <a:gd name="T55" fmla="*/ 603 h 1903"/>
                  <a:gd name="T56" fmla="*/ 114 w 2294"/>
                  <a:gd name="T57" fmla="*/ 603 h 1903"/>
                  <a:gd name="T58" fmla="*/ 114 w 2294"/>
                  <a:gd name="T59" fmla="*/ 459 h 1903"/>
                  <a:gd name="T60" fmla="*/ 171 w 2294"/>
                  <a:gd name="T61" fmla="*/ 403 h 1903"/>
                  <a:gd name="T62" fmla="*/ 1721 w 2294"/>
                  <a:gd name="T63" fmla="*/ 1788 h 1903"/>
                  <a:gd name="T64" fmla="*/ 171 w 2294"/>
                  <a:gd name="T65" fmla="*/ 1788 h 1903"/>
                  <a:gd name="T66" fmla="*/ 114 w 2294"/>
                  <a:gd name="T67" fmla="*/ 1730 h 1903"/>
                  <a:gd name="T68" fmla="*/ 114 w 2294"/>
                  <a:gd name="T69" fmla="*/ 718 h 1903"/>
                  <a:gd name="T70" fmla="*/ 1230 w 2294"/>
                  <a:gd name="T71" fmla="*/ 718 h 1903"/>
                  <a:gd name="T72" fmla="*/ 1717 w 2294"/>
                  <a:gd name="T73" fmla="*/ 1086 h 1903"/>
                  <a:gd name="T74" fmla="*/ 1778 w 2294"/>
                  <a:gd name="T75" fmla="*/ 1081 h 1903"/>
                  <a:gd name="T76" fmla="*/ 1778 w 2294"/>
                  <a:gd name="T77" fmla="*/ 1730 h 1903"/>
                  <a:gd name="T78" fmla="*/ 1721 w 2294"/>
                  <a:gd name="T79" fmla="*/ 1788 h 1903"/>
                  <a:gd name="T80" fmla="*/ 2034 w 2294"/>
                  <a:gd name="T81" fmla="*/ 811 h 1903"/>
                  <a:gd name="T82" fmla="*/ 2034 w 2294"/>
                  <a:gd name="T83" fmla="*/ 811 h 1903"/>
                  <a:gd name="T84" fmla="*/ 1483 w 2294"/>
                  <a:gd name="T85" fmla="*/ 893 h 1903"/>
                  <a:gd name="T86" fmla="*/ 1401 w 2294"/>
                  <a:gd name="T87" fmla="*/ 342 h 1903"/>
                  <a:gd name="T88" fmla="*/ 1661 w 2294"/>
                  <a:gd name="T89" fmla="*/ 187 h 1903"/>
                  <a:gd name="T90" fmla="*/ 1719 w 2294"/>
                  <a:gd name="T91" fmla="*/ 183 h 1903"/>
                  <a:gd name="T92" fmla="*/ 2112 w 2294"/>
                  <a:gd name="T93" fmla="*/ 578 h 1903"/>
                  <a:gd name="T94" fmla="*/ 2034 w 2294"/>
                  <a:gd name="T95" fmla="*/ 811 h 1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4" h="1903">
                    <a:moveTo>
                      <a:pt x="2021" y="168"/>
                    </a:moveTo>
                    <a:cubicBezTo>
                      <a:pt x="1796" y="0"/>
                      <a:pt x="1477" y="47"/>
                      <a:pt x="1309" y="273"/>
                    </a:cubicBezTo>
                    <a:cubicBezTo>
                      <a:pt x="1309" y="273"/>
                      <a:pt x="1309" y="273"/>
                      <a:pt x="1309" y="273"/>
                    </a:cubicBezTo>
                    <a:cubicBezTo>
                      <a:pt x="1305" y="278"/>
                      <a:pt x="1302" y="283"/>
                      <a:pt x="1299" y="288"/>
                    </a:cubicBezTo>
                    <a:cubicBezTo>
                      <a:pt x="595" y="288"/>
                      <a:pt x="595" y="288"/>
                      <a:pt x="595" y="288"/>
                    </a:cubicBezTo>
                    <a:cubicBezTo>
                      <a:pt x="595" y="179"/>
                      <a:pt x="595" y="179"/>
                      <a:pt x="595" y="179"/>
                    </a:cubicBezTo>
                    <a:cubicBezTo>
                      <a:pt x="595" y="147"/>
                      <a:pt x="569" y="122"/>
                      <a:pt x="537" y="122"/>
                    </a:cubicBezTo>
                    <a:cubicBezTo>
                      <a:pt x="506" y="122"/>
                      <a:pt x="480" y="147"/>
                      <a:pt x="480" y="179"/>
                    </a:cubicBezTo>
                    <a:cubicBezTo>
                      <a:pt x="480" y="288"/>
                      <a:pt x="480" y="288"/>
                      <a:pt x="480" y="288"/>
                    </a:cubicBezTo>
                    <a:cubicBezTo>
                      <a:pt x="173" y="288"/>
                      <a:pt x="173" y="288"/>
                      <a:pt x="173" y="288"/>
                    </a:cubicBezTo>
                    <a:cubicBezTo>
                      <a:pt x="77" y="288"/>
                      <a:pt x="0" y="365"/>
                      <a:pt x="0" y="461"/>
                    </a:cubicBezTo>
                    <a:cubicBezTo>
                      <a:pt x="0" y="1730"/>
                      <a:pt x="0" y="1730"/>
                      <a:pt x="0" y="1730"/>
                    </a:cubicBezTo>
                    <a:cubicBezTo>
                      <a:pt x="0" y="1826"/>
                      <a:pt x="77" y="1903"/>
                      <a:pt x="173" y="1903"/>
                    </a:cubicBezTo>
                    <a:cubicBezTo>
                      <a:pt x="1721" y="1903"/>
                      <a:pt x="1721" y="1903"/>
                      <a:pt x="1721" y="1903"/>
                    </a:cubicBezTo>
                    <a:cubicBezTo>
                      <a:pt x="1816" y="1903"/>
                      <a:pt x="1893" y="1826"/>
                      <a:pt x="1893" y="1730"/>
                    </a:cubicBezTo>
                    <a:cubicBezTo>
                      <a:pt x="1893" y="1054"/>
                      <a:pt x="1893" y="1054"/>
                      <a:pt x="1893" y="1054"/>
                    </a:cubicBezTo>
                    <a:cubicBezTo>
                      <a:pt x="1986" y="1021"/>
                      <a:pt x="2067" y="961"/>
                      <a:pt x="2126" y="882"/>
                    </a:cubicBezTo>
                    <a:cubicBezTo>
                      <a:pt x="2126" y="882"/>
                      <a:pt x="2126" y="882"/>
                      <a:pt x="2126" y="882"/>
                    </a:cubicBezTo>
                    <a:cubicBezTo>
                      <a:pt x="2294" y="656"/>
                      <a:pt x="2248" y="337"/>
                      <a:pt x="2022" y="169"/>
                    </a:cubicBezTo>
                    <a:cubicBezTo>
                      <a:pt x="2022" y="168"/>
                      <a:pt x="2021" y="168"/>
                      <a:pt x="2021" y="168"/>
                    </a:cubicBezTo>
                    <a:close/>
                    <a:moveTo>
                      <a:pt x="171" y="403"/>
                    </a:moveTo>
                    <a:cubicBezTo>
                      <a:pt x="479" y="403"/>
                      <a:pt x="479" y="403"/>
                      <a:pt x="479" y="403"/>
                    </a:cubicBezTo>
                    <a:cubicBezTo>
                      <a:pt x="479" y="498"/>
                      <a:pt x="479" y="498"/>
                      <a:pt x="479" y="498"/>
                    </a:cubicBezTo>
                    <a:cubicBezTo>
                      <a:pt x="479" y="529"/>
                      <a:pt x="504" y="555"/>
                      <a:pt x="536" y="555"/>
                    </a:cubicBezTo>
                    <a:cubicBezTo>
                      <a:pt x="568" y="555"/>
                      <a:pt x="594" y="529"/>
                      <a:pt x="594" y="498"/>
                    </a:cubicBezTo>
                    <a:cubicBezTo>
                      <a:pt x="594" y="403"/>
                      <a:pt x="594" y="403"/>
                      <a:pt x="594" y="403"/>
                    </a:cubicBezTo>
                    <a:cubicBezTo>
                      <a:pt x="1240" y="403"/>
                      <a:pt x="1240" y="403"/>
                      <a:pt x="1240" y="403"/>
                    </a:cubicBezTo>
                    <a:cubicBezTo>
                      <a:pt x="1217" y="467"/>
                      <a:pt x="1207" y="535"/>
                      <a:pt x="1210" y="603"/>
                    </a:cubicBezTo>
                    <a:cubicBezTo>
                      <a:pt x="114" y="603"/>
                      <a:pt x="114" y="603"/>
                      <a:pt x="114" y="603"/>
                    </a:cubicBezTo>
                    <a:cubicBezTo>
                      <a:pt x="114" y="459"/>
                      <a:pt x="114" y="459"/>
                      <a:pt x="114" y="459"/>
                    </a:cubicBezTo>
                    <a:cubicBezTo>
                      <a:pt x="115" y="428"/>
                      <a:pt x="140" y="403"/>
                      <a:pt x="171" y="403"/>
                    </a:cubicBezTo>
                    <a:close/>
                    <a:moveTo>
                      <a:pt x="1721" y="1788"/>
                    </a:moveTo>
                    <a:cubicBezTo>
                      <a:pt x="171" y="1788"/>
                      <a:pt x="171" y="1788"/>
                      <a:pt x="171" y="1788"/>
                    </a:cubicBezTo>
                    <a:cubicBezTo>
                      <a:pt x="140" y="1788"/>
                      <a:pt x="114" y="1762"/>
                      <a:pt x="114" y="1730"/>
                    </a:cubicBezTo>
                    <a:cubicBezTo>
                      <a:pt x="114" y="718"/>
                      <a:pt x="114" y="718"/>
                      <a:pt x="114" y="718"/>
                    </a:cubicBezTo>
                    <a:cubicBezTo>
                      <a:pt x="1230" y="718"/>
                      <a:pt x="1230" y="718"/>
                      <a:pt x="1230" y="718"/>
                    </a:cubicBezTo>
                    <a:cubicBezTo>
                      <a:pt x="1293" y="935"/>
                      <a:pt x="1491" y="1085"/>
                      <a:pt x="1717" y="1086"/>
                    </a:cubicBezTo>
                    <a:cubicBezTo>
                      <a:pt x="1737" y="1085"/>
                      <a:pt x="1758" y="1084"/>
                      <a:pt x="1778" y="1081"/>
                    </a:cubicBezTo>
                    <a:cubicBezTo>
                      <a:pt x="1778" y="1730"/>
                      <a:pt x="1778" y="1730"/>
                      <a:pt x="1778" y="1730"/>
                    </a:cubicBezTo>
                    <a:cubicBezTo>
                      <a:pt x="1778" y="1762"/>
                      <a:pt x="1752" y="1788"/>
                      <a:pt x="1721" y="1788"/>
                    </a:cubicBezTo>
                    <a:close/>
                    <a:moveTo>
                      <a:pt x="2034" y="811"/>
                    </a:moveTo>
                    <a:cubicBezTo>
                      <a:pt x="2034" y="811"/>
                      <a:pt x="2034" y="811"/>
                      <a:pt x="2034" y="811"/>
                    </a:cubicBezTo>
                    <a:cubicBezTo>
                      <a:pt x="1905" y="986"/>
                      <a:pt x="1658" y="1023"/>
                      <a:pt x="1483" y="893"/>
                    </a:cubicBezTo>
                    <a:cubicBezTo>
                      <a:pt x="1308" y="764"/>
                      <a:pt x="1272" y="517"/>
                      <a:pt x="1401" y="342"/>
                    </a:cubicBezTo>
                    <a:cubicBezTo>
                      <a:pt x="1464" y="258"/>
                      <a:pt x="1557" y="202"/>
                      <a:pt x="1661" y="187"/>
                    </a:cubicBezTo>
                    <a:cubicBezTo>
                      <a:pt x="1680" y="184"/>
                      <a:pt x="1700" y="183"/>
                      <a:pt x="1719" y="183"/>
                    </a:cubicBezTo>
                    <a:cubicBezTo>
                      <a:pt x="1937" y="183"/>
                      <a:pt x="2112" y="360"/>
                      <a:pt x="2112" y="578"/>
                    </a:cubicBezTo>
                    <a:cubicBezTo>
                      <a:pt x="2111" y="662"/>
                      <a:pt x="2084" y="744"/>
                      <a:pt x="2034" y="811"/>
                    </a:cubicBez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90" name="Group 100"/>
            <p:cNvGrpSpPr>
              <a:grpSpLocks noChangeAspect="1"/>
            </p:cNvGrpSpPr>
            <p:nvPr/>
          </p:nvGrpSpPr>
          <p:grpSpPr bwMode="auto">
            <a:xfrm>
              <a:off x="7038107" y="1876405"/>
              <a:ext cx="439300" cy="406309"/>
              <a:chOff x="4712" y="787"/>
              <a:chExt cx="253" cy="234"/>
            </a:xfrm>
          </p:grpSpPr>
          <p:sp>
            <p:nvSpPr>
              <p:cNvPr id="93" name="AutoShape 99"/>
              <p:cNvSpPr>
                <a:spLocks noChangeAspect="1" noChangeArrowheads="1" noTextEdit="1"/>
              </p:cNvSpPr>
              <p:nvPr/>
            </p:nvSpPr>
            <p:spPr bwMode="auto">
              <a:xfrm>
                <a:off x="4712" y="787"/>
                <a:ext cx="253"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01"/>
              <p:cNvSpPr>
                <a:spLocks noEditPoints="1"/>
              </p:cNvSpPr>
              <p:nvPr/>
            </p:nvSpPr>
            <p:spPr bwMode="auto">
              <a:xfrm>
                <a:off x="4712" y="787"/>
                <a:ext cx="227" cy="208"/>
              </a:xfrm>
              <a:custGeom>
                <a:avLst/>
                <a:gdLst>
                  <a:gd name="T0" fmla="*/ 1712 w 3338"/>
                  <a:gd name="T1" fmla="*/ 3065 h 3065"/>
                  <a:gd name="T2" fmla="*/ 1808 w 3338"/>
                  <a:gd name="T3" fmla="*/ 2969 h 3065"/>
                  <a:gd name="T4" fmla="*/ 1712 w 3338"/>
                  <a:gd name="T5" fmla="*/ 2873 h 3065"/>
                  <a:gd name="T6" fmla="*/ 244 w 3338"/>
                  <a:gd name="T7" fmla="*/ 2873 h 3065"/>
                  <a:gd name="T8" fmla="*/ 192 w 3338"/>
                  <a:gd name="T9" fmla="*/ 2821 h 3065"/>
                  <a:gd name="T10" fmla="*/ 192 w 3338"/>
                  <a:gd name="T11" fmla="*/ 2821 h 3065"/>
                  <a:gd name="T12" fmla="*/ 192 w 3338"/>
                  <a:gd name="T13" fmla="*/ 918 h 3065"/>
                  <a:gd name="T14" fmla="*/ 3146 w 3338"/>
                  <a:gd name="T15" fmla="*/ 918 h 3065"/>
                  <a:gd name="T16" fmla="*/ 3146 w 3338"/>
                  <a:gd name="T17" fmla="*/ 1440 h 3065"/>
                  <a:gd name="T18" fmla="*/ 3242 w 3338"/>
                  <a:gd name="T19" fmla="*/ 1536 h 3065"/>
                  <a:gd name="T20" fmla="*/ 3338 w 3338"/>
                  <a:gd name="T21" fmla="*/ 1440 h 3065"/>
                  <a:gd name="T22" fmla="*/ 3338 w 3338"/>
                  <a:gd name="T23" fmla="*/ 244 h 3065"/>
                  <a:gd name="T24" fmla="*/ 3093 w 3338"/>
                  <a:gd name="T25" fmla="*/ 0 h 3065"/>
                  <a:gd name="T26" fmla="*/ 244 w 3338"/>
                  <a:gd name="T27" fmla="*/ 0 h 3065"/>
                  <a:gd name="T28" fmla="*/ 0 w 3338"/>
                  <a:gd name="T29" fmla="*/ 244 h 3065"/>
                  <a:gd name="T30" fmla="*/ 0 w 3338"/>
                  <a:gd name="T31" fmla="*/ 2821 h 3065"/>
                  <a:gd name="T32" fmla="*/ 244 w 3338"/>
                  <a:gd name="T33" fmla="*/ 3065 h 3065"/>
                  <a:gd name="T34" fmla="*/ 244 w 3338"/>
                  <a:gd name="T35" fmla="*/ 3065 h 3065"/>
                  <a:gd name="T36" fmla="*/ 1712 w 3338"/>
                  <a:gd name="T37" fmla="*/ 3065 h 3065"/>
                  <a:gd name="T38" fmla="*/ 244 w 3338"/>
                  <a:gd name="T39" fmla="*/ 192 h 3065"/>
                  <a:gd name="T40" fmla="*/ 3093 w 3338"/>
                  <a:gd name="T41" fmla="*/ 192 h 3065"/>
                  <a:gd name="T42" fmla="*/ 3146 w 3338"/>
                  <a:gd name="T43" fmla="*/ 244 h 3065"/>
                  <a:gd name="T44" fmla="*/ 3146 w 3338"/>
                  <a:gd name="T45" fmla="*/ 244 h 3065"/>
                  <a:gd name="T46" fmla="*/ 3146 w 3338"/>
                  <a:gd name="T47" fmla="*/ 726 h 3065"/>
                  <a:gd name="T48" fmla="*/ 192 w 3338"/>
                  <a:gd name="T49" fmla="*/ 726 h 3065"/>
                  <a:gd name="T50" fmla="*/ 192 w 3338"/>
                  <a:gd name="T51" fmla="*/ 244 h 3065"/>
                  <a:gd name="T52" fmla="*/ 244 w 3338"/>
                  <a:gd name="T53" fmla="*/ 192 h 3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38" h="3065">
                    <a:moveTo>
                      <a:pt x="1712" y="3065"/>
                    </a:moveTo>
                    <a:cubicBezTo>
                      <a:pt x="1765" y="3065"/>
                      <a:pt x="1808" y="3022"/>
                      <a:pt x="1808" y="2969"/>
                    </a:cubicBezTo>
                    <a:cubicBezTo>
                      <a:pt x="1808" y="2916"/>
                      <a:pt x="1765" y="2873"/>
                      <a:pt x="1712" y="2873"/>
                    </a:cubicBezTo>
                    <a:cubicBezTo>
                      <a:pt x="244" y="2873"/>
                      <a:pt x="244" y="2873"/>
                      <a:pt x="244" y="2873"/>
                    </a:cubicBezTo>
                    <a:cubicBezTo>
                      <a:pt x="215" y="2873"/>
                      <a:pt x="192" y="2850"/>
                      <a:pt x="192" y="2821"/>
                    </a:cubicBezTo>
                    <a:cubicBezTo>
                      <a:pt x="192" y="2821"/>
                      <a:pt x="192" y="2821"/>
                      <a:pt x="192" y="2821"/>
                    </a:cubicBezTo>
                    <a:cubicBezTo>
                      <a:pt x="192" y="918"/>
                      <a:pt x="192" y="918"/>
                      <a:pt x="192" y="918"/>
                    </a:cubicBezTo>
                    <a:cubicBezTo>
                      <a:pt x="3146" y="918"/>
                      <a:pt x="3146" y="918"/>
                      <a:pt x="3146" y="918"/>
                    </a:cubicBezTo>
                    <a:cubicBezTo>
                      <a:pt x="3146" y="1440"/>
                      <a:pt x="3146" y="1440"/>
                      <a:pt x="3146" y="1440"/>
                    </a:cubicBezTo>
                    <a:cubicBezTo>
                      <a:pt x="3146" y="1493"/>
                      <a:pt x="3189" y="1536"/>
                      <a:pt x="3242" y="1536"/>
                    </a:cubicBezTo>
                    <a:cubicBezTo>
                      <a:pt x="3295" y="1536"/>
                      <a:pt x="3338" y="1493"/>
                      <a:pt x="3338" y="1440"/>
                    </a:cubicBezTo>
                    <a:cubicBezTo>
                      <a:pt x="3338" y="244"/>
                      <a:pt x="3338" y="244"/>
                      <a:pt x="3338" y="244"/>
                    </a:cubicBezTo>
                    <a:cubicBezTo>
                      <a:pt x="3338" y="109"/>
                      <a:pt x="3228" y="0"/>
                      <a:pt x="3093" y="0"/>
                    </a:cubicBezTo>
                    <a:cubicBezTo>
                      <a:pt x="244" y="0"/>
                      <a:pt x="244" y="0"/>
                      <a:pt x="244" y="0"/>
                    </a:cubicBezTo>
                    <a:cubicBezTo>
                      <a:pt x="109" y="0"/>
                      <a:pt x="0" y="109"/>
                      <a:pt x="0" y="244"/>
                    </a:cubicBezTo>
                    <a:cubicBezTo>
                      <a:pt x="0" y="2821"/>
                      <a:pt x="0" y="2821"/>
                      <a:pt x="0" y="2821"/>
                    </a:cubicBezTo>
                    <a:cubicBezTo>
                      <a:pt x="0" y="2956"/>
                      <a:pt x="109" y="3065"/>
                      <a:pt x="244" y="3065"/>
                    </a:cubicBezTo>
                    <a:cubicBezTo>
                      <a:pt x="244" y="3065"/>
                      <a:pt x="244" y="3065"/>
                      <a:pt x="244" y="3065"/>
                    </a:cubicBezTo>
                    <a:lnTo>
                      <a:pt x="1712" y="3065"/>
                    </a:lnTo>
                    <a:close/>
                    <a:moveTo>
                      <a:pt x="244" y="192"/>
                    </a:moveTo>
                    <a:cubicBezTo>
                      <a:pt x="3093" y="192"/>
                      <a:pt x="3093" y="192"/>
                      <a:pt x="3093" y="192"/>
                    </a:cubicBezTo>
                    <a:cubicBezTo>
                      <a:pt x="3122" y="192"/>
                      <a:pt x="3146" y="215"/>
                      <a:pt x="3146" y="244"/>
                    </a:cubicBezTo>
                    <a:cubicBezTo>
                      <a:pt x="3146" y="244"/>
                      <a:pt x="3146" y="244"/>
                      <a:pt x="3146" y="244"/>
                    </a:cubicBezTo>
                    <a:cubicBezTo>
                      <a:pt x="3146" y="726"/>
                      <a:pt x="3146" y="726"/>
                      <a:pt x="3146" y="726"/>
                    </a:cubicBezTo>
                    <a:cubicBezTo>
                      <a:pt x="192" y="726"/>
                      <a:pt x="192" y="726"/>
                      <a:pt x="192" y="726"/>
                    </a:cubicBezTo>
                    <a:cubicBezTo>
                      <a:pt x="192" y="244"/>
                      <a:pt x="192" y="244"/>
                      <a:pt x="192" y="244"/>
                    </a:cubicBezTo>
                    <a:cubicBezTo>
                      <a:pt x="192" y="215"/>
                      <a:pt x="215" y="192"/>
                      <a:pt x="244" y="192"/>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02"/>
              <p:cNvSpPr>
                <a:spLocks noEditPoints="1"/>
              </p:cNvSpPr>
              <p:nvPr/>
            </p:nvSpPr>
            <p:spPr bwMode="auto">
              <a:xfrm>
                <a:off x="4892" y="948"/>
                <a:ext cx="74" cy="73"/>
              </a:xfrm>
              <a:custGeom>
                <a:avLst/>
                <a:gdLst>
                  <a:gd name="T0" fmla="*/ 1006 w 1083"/>
                  <a:gd name="T1" fmla="*/ 339 h 1079"/>
                  <a:gd name="T2" fmla="*/ 131 w 1083"/>
                  <a:gd name="T3" fmla="*/ 18 h 1079"/>
                  <a:gd name="T4" fmla="*/ 8 w 1083"/>
                  <a:gd name="T5" fmla="*/ 75 h 1079"/>
                  <a:gd name="T6" fmla="*/ 8 w 1083"/>
                  <a:gd name="T7" fmla="*/ 141 h 1079"/>
                  <a:gd name="T8" fmla="*/ 329 w 1083"/>
                  <a:gd name="T9" fmla="*/ 1016 h 1079"/>
                  <a:gd name="T10" fmla="*/ 413 w 1083"/>
                  <a:gd name="T11" fmla="*/ 1079 h 1079"/>
                  <a:gd name="T12" fmla="*/ 420 w 1083"/>
                  <a:gd name="T13" fmla="*/ 1079 h 1079"/>
                  <a:gd name="T14" fmla="*/ 504 w 1083"/>
                  <a:gd name="T15" fmla="*/ 1028 h 1079"/>
                  <a:gd name="T16" fmla="*/ 637 w 1083"/>
                  <a:gd name="T17" fmla="*/ 782 h 1079"/>
                  <a:gd name="T18" fmla="*/ 874 w 1083"/>
                  <a:gd name="T19" fmla="*/ 1019 h 1079"/>
                  <a:gd name="T20" fmla="*/ 1009 w 1083"/>
                  <a:gd name="T21" fmla="*/ 1019 h 1079"/>
                  <a:gd name="T22" fmla="*/ 1009 w 1083"/>
                  <a:gd name="T23" fmla="*/ 883 h 1079"/>
                  <a:gd name="T24" fmla="*/ 773 w 1083"/>
                  <a:gd name="T25" fmla="*/ 646 h 1079"/>
                  <a:gd name="T26" fmla="*/ 1019 w 1083"/>
                  <a:gd name="T27" fmla="*/ 513 h 1079"/>
                  <a:gd name="T28" fmla="*/ 1058 w 1083"/>
                  <a:gd name="T29" fmla="*/ 383 h 1079"/>
                  <a:gd name="T30" fmla="*/ 1007 w 1083"/>
                  <a:gd name="T31" fmla="*/ 339 h 1079"/>
                  <a:gd name="T32" fmla="*/ 1006 w 1083"/>
                  <a:gd name="T33" fmla="*/ 339 h 1079"/>
                  <a:gd name="T34" fmla="*/ 436 w 1083"/>
                  <a:gd name="T35" fmla="*/ 750 h 1079"/>
                  <a:gd name="T36" fmla="*/ 260 w 1083"/>
                  <a:gd name="T37" fmla="*/ 270 h 1079"/>
                  <a:gd name="T38" fmla="*/ 740 w 1083"/>
                  <a:gd name="T39" fmla="*/ 446 h 1079"/>
                  <a:gd name="T40" fmla="*/ 568 w 1083"/>
                  <a:gd name="T41" fmla="*/ 538 h 1079"/>
                  <a:gd name="T42" fmla="*/ 529 w 1083"/>
                  <a:gd name="T43" fmla="*/ 577 h 1079"/>
                  <a:gd name="T44" fmla="*/ 436 w 1083"/>
                  <a:gd name="T45" fmla="*/ 750 h 1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83" h="1079">
                    <a:moveTo>
                      <a:pt x="1006" y="339"/>
                    </a:moveTo>
                    <a:cubicBezTo>
                      <a:pt x="131" y="18"/>
                      <a:pt x="131" y="18"/>
                      <a:pt x="131" y="18"/>
                    </a:cubicBezTo>
                    <a:cubicBezTo>
                      <a:pt x="82" y="0"/>
                      <a:pt x="26" y="25"/>
                      <a:pt x="8" y="75"/>
                    </a:cubicBezTo>
                    <a:cubicBezTo>
                      <a:pt x="0" y="96"/>
                      <a:pt x="0" y="120"/>
                      <a:pt x="8" y="141"/>
                    </a:cubicBezTo>
                    <a:cubicBezTo>
                      <a:pt x="329" y="1016"/>
                      <a:pt x="329" y="1016"/>
                      <a:pt x="329" y="1016"/>
                    </a:cubicBezTo>
                    <a:cubicBezTo>
                      <a:pt x="342" y="1052"/>
                      <a:pt x="375" y="1076"/>
                      <a:pt x="413" y="1079"/>
                    </a:cubicBezTo>
                    <a:cubicBezTo>
                      <a:pt x="420" y="1079"/>
                      <a:pt x="420" y="1079"/>
                      <a:pt x="420" y="1079"/>
                    </a:cubicBezTo>
                    <a:cubicBezTo>
                      <a:pt x="455" y="1079"/>
                      <a:pt x="487" y="1059"/>
                      <a:pt x="504" y="1028"/>
                    </a:cubicBezTo>
                    <a:cubicBezTo>
                      <a:pt x="637" y="782"/>
                      <a:pt x="637" y="782"/>
                      <a:pt x="637" y="782"/>
                    </a:cubicBezTo>
                    <a:cubicBezTo>
                      <a:pt x="874" y="1019"/>
                      <a:pt x="874" y="1019"/>
                      <a:pt x="874" y="1019"/>
                    </a:cubicBezTo>
                    <a:cubicBezTo>
                      <a:pt x="911" y="1056"/>
                      <a:pt x="972" y="1056"/>
                      <a:pt x="1009" y="1019"/>
                    </a:cubicBezTo>
                    <a:cubicBezTo>
                      <a:pt x="1047" y="981"/>
                      <a:pt x="1047" y="920"/>
                      <a:pt x="1009" y="883"/>
                    </a:cubicBezTo>
                    <a:cubicBezTo>
                      <a:pt x="773" y="646"/>
                      <a:pt x="773" y="646"/>
                      <a:pt x="773" y="646"/>
                    </a:cubicBezTo>
                    <a:cubicBezTo>
                      <a:pt x="1019" y="513"/>
                      <a:pt x="1019" y="513"/>
                      <a:pt x="1019" y="513"/>
                    </a:cubicBezTo>
                    <a:cubicBezTo>
                      <a:pt x="1066" y="488"/>
                      <a:pt x="1083" y="430"/>
                      <a:pt x="1058" y="383"/>
                    </a:cubicBezTo>
                    <a:cubicBezTo>
                      <a:pt x="1047" y="363"/>
                      <a:pt x="1029" y="347"/>
                      <a:pt x="1007" y="339"/>
                    </a:cubicBezTo>
                    <a:lnTo>
                      <a:pt x="1006" y="339"/>
                    </a:lnTo>
                    <a:close/>
                    <a:moveTo>
                      <a:pt x="436" y="750"/>
                    </a:moveTo>
                    <a:cubicBezTo>
                      <a:pt x="260" y="270"/>
                      <a:pt x="260" y="270"/>
                      <a:pt x="260" y="270"/>
                    </a:cubicBezTo>
                    <a:cubicBezTo>
                      <a:pt x="740" y="446"/>
                      <a:pt x="740" y="446"/>
                      <a:pt x="740" y="446"/>
                    </a:cubicBezTo>
                    <a:cubicBezTo>
                      <a:pt x="568" y="538"/>
                      <a:pt x="568" y="538"/>
                      <a:pt x="568" y="538"/>
                    </a:cubicBezTo>
                    <a:cubicBezTo>
                      <a:pt x="551" y="547"/>
                      <a:pt x="538" y="560"/>
                      <a:pt x="529" y="577"/>
                    </a:cubicBezTo>
                    <a:lnTo>
                      <a:pt x="436" y="750"/>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03"/>
              <p:cNvSpPr>
                <a:spLocks/>
              </p:cNvSpPr>
              <p:nvPr/>
            </p:nvSpPr>
            <p:spPr bwMode="auto">
              <a:xfrm>
                <a:off x="4933" y="915"/>
                <a:ext cx="25" cy="25"/>
              </a:xfrm>
              <a:custGeom>
                <a:avLst/>
                <a:gdLst>
                  <a:gd name="T0" fmla="*/ 198 w 371"/>
                  <a:gd name="T1" fmla="*/ 38 h 371"/>
                  <a:gd name="T2" fmla="*/ 38 w 371"/>
                  <a:gd name="T3" fmla="*/ 198 h 371"/>
                  <a:gd name="T4" fmla="*/ 38 w 371"/>
                  <a:gd name="T5" fmla="*/ 334 h 371"/>
                  <a:gd name="T6" fmla="*/ 174 w 371"/>
                  <a:gd name="T7" fmla="*/ 334 h 371"/>
                  <a:gd name="T8" fmla="*/ 333 w 371"/>
                  <a:gd name="T9" fmla="*/ 173 h 371"/>
                  <a:gd name="T10" fmla="*/ 333 w 371"/>
                  <a:gd name="T11" fmla="*/ 37 h 371"/>
                  <a:gd name="T12" fmla="*/ 197 w 371"/>
                  <a:gd name="T13" fmla="*/ 37 h 371"/>
                  <a:gd name="T14" fmla="*/ 197 w 371"/>
                  <a:gd name="T15" fmla="*/ 37 h 371"/>
                  <a:gd name="T16" fmla="*/ 198 w 371"/>
                  <a:gd name="T17" fmla="*/ 38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371">
                    <a:moveTo>
                      <a:pt x="198" y="38"/>
                    </a:moveTo>
                    <a:cubicBezTo>
                      <a:pt x="38" y="198"/>
                      <a:pt x="38" y="198"/>
                      <a:pt x="38" y="198"/>
                    </a:cubicBezTo>
                    <a:cubicBezTo>
                      <a:pt x="0" y="235"/>
                      <a:pt x="0" y="296"/>
                      <a:pt x="38" y="334"/>
                    </a:cubicBezTo>
                    <a:cubicBezTo>
                      <a:pt x="75" y="371"/>
                      <a:pt x="136" y="371"/>
                      <a:pt x="174" y="334"/>
                    </a:cubicBezTo>
                    <a:cubicBezTo>
                      <a:pt x="333" y="173"/>
                      <a:pt x="333" y="173"/>
                      <a:pt x="333" y="173"/>
                    </a:cubicBezTo>
                    <a:cubicBezTo>
                      <a:pt x="371" y="136"/>
                      <a:pt x="371" y="75"/>
                      <a:pt x="333" y="37"/>
                    </a:cubicBezTo>
                    <a:cubicBezTo>
                      <a:pt x="295" y="0"/>
                      <a:pt x="235" y="0"/>
                      <a:pt x="197" y="37"/>
                    </a:cubicBezTo>
                    <a:cubicBezTo>
                      <a:pt x="197" y="37"/>
                      <a:pt x="197" y="37"/>
                      <a:pt x="197" y="37"/>
                    </a:cubicBezTo>
                    <a:lnTo>
                      <a:pt x="198" y="38"/>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04"/>
              <p:cNvSpPr>
                <a:spLocks/>
              </p:cNvSpPr>
              <p:nvPr/>
            </p:nvSpPr>
            <p:spPr bwMode="auto">
              <a:xfrm>
                <a:off x="4859" y="989"/>
                <a:ext cx="25" cy="25"/>
              </a:xfrm>
              <a:custGeom>
                <a:avLst/>
                <a:gdLst>
                  <a:gd name="T0" fmla="*/ 105 w 370"/>
                  <a:gd name="T1" fmla="*/ 361 h 362"/>
                  <a:gd name="T2" fmla="*/ 173 w 370"/>
                  <a:gd name="T3" fmla="*/ 333 h 362"/>
                  <a:gd name="T4" fmla="*/ 333 w 370"/>
                  <a:gd name="T5" fmla="*/ 173 h 362"/>
                  <a:gd name="T6" fmla="*/ 333 w 370"/>
                  <a:gd name="T7" fmla="*/ 37 h 362"/>
                  <a:gd name="T8" fmla="*/ 197 w 370"/>
                  <a:gd name="T9" fmla="*/ 37 h 362"/>
                  <a:gd name="T10" fmla="*/ 37 w 370"/>
                  <a:gd name="T11" fmla="*/ 198 h 362"/>
                  <a:gd name="T12" fmla="*/ 37 w 370"/>
                  <a:gd name="T13" fmla="*/ 334 h 362"/>
                  <a:gd name="T14" fmla="*/ 105 w 370"/>
                  <a:gd name="T15" fmla="*/ 362 h 362"/>
                  <a:gd name="T16" fmla="*/ 105 w 370"/>
                  <a:gd name="T17" fmla="*/ 361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0" h="362">
                    <a:moveTo>
                      <a:pt x="105" y="361"/>
                    </a:moveTo>
                    <a:cubicBezTo>
                      <a:pt x="130" y="361"/>
                      <a:pt x="155" y="351"/>
                      <a:pt x="173" y="333"/>
                    </a:cubicBezTo>
                    <a:cubicBezTo>
                      <a:pt x="333" y="173"/>
                      <a:pt x="333" y="173"/>
                      <a:pt x="333" y="173"/>
                    </a:cubicBezTo>
                    <a:cubicBezTo>
                      <a:pt x="370" y="136"/>
                      <a:pt x="370" y="75"/>
                      <a:pt x="333" y="37"/>
                    </a:cubicBezTo>
                    <a:cubicBezTo>
                      <a:pt x="295" y="0"/>
                      <a:pt x="235" y="0"/>
                      <a:pt x="197" y="37"/>
                    </a:cubicBezTo>
                    <a:cubicBezTo>
                      <a:pt x="37" y="198"/>
                      <a:pt x="37" y="198"/>
                      <a:pt x="37" y="198"/>
                    </a:cubicBezTo>
                    <a:cubicBezTo>
                      <a:pt x="0" y="236"/>
                      <a:pt x="0" y="296"/>
                      <a:pt x="37" y="334"/>
                    </a:cubicBezTo>
                    <a:cubicBezTo>
                      <a:pt x="55" y="352"/>
                      <a:pt x="80" y="362"/>
                      <a:pt x="105" y="362"/>
                    </a:cubicBezTo>
                    <a:lnTo>
                      <a:pt x="105" y="361"/>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05"/>
              <p:cNvSpPr>
                <a:spLocks/>
              </p:cNvSpPr>
              <p:nvPr/>
            </p:nvSpPr>
            <p:spPr bwMode="auto">
              <a:xfrm>
                <a:off x="4859" y="915"/>
                <a:ext cx="25" cy="25"/>
              </a:xfrm>
              <a:custGeom>
                <a:avLst/>
                <a:gdLst>
                  <a:gd name="T0" fmla="*/ 334 w 371"/>
                  <a:gd name="T1" fmla="*/ 198 h 371"/>
                  <a:gd name="T2" fmla="*/ 174 w 371"/>
                  <a:gd name="T3" fmla="*/ 38 h 371"/>
                  <a:gd name="T4" fmla="*/ 38 w 371"/>
                  <a:gd name="T5" fmla="*/ 38 h 371"/>
                  <a:gd name="T6" fmla="*/ 38 w 371"/>
                  <a:gd name="T7" fmla="*/ 174 h 371"/>
                  <a:gd name="T8" fmla="*/ 198 w 371"/>
                  <a:gd name="T9" fmla="*/ 334 h 371"/>
                  <a:gd name="T10" fmla="*/ 334 w 371"/>
                  <a:gd name="T11" fmla="*/ 334 h 371"/>
                  <a:gd name="T12" fmla="*/ 334 w 371"/>
                  <a:gd name="T13" fmla="*/ 198 h 371"/>
                </a:gdLst>
                <a:ahLst/>
                <a:cxnLst>
                  <a:cxn ang="0">
                    <a:pos x="T0" y="T1"/>
                  </a:cxn>
                  <a:cxn ang="0">
                    <a:pos x="T2" y="T3"/>
                  </a:cxn>
                  <a:cxn ang="0">
                    <a:pos x="T4" y="T5"/>
                  </a:cxn>
                  <a:cxn ang="0">
                    <a:pos x="T6" y="T7"/>
                  </a:cxn>
                  <a:cxn ang="0">
                    <a:pos x="T8" y="T9"/>
                  </a:cxn>
                  <a:cxn ang="0">
                    <a:pos x="T10" y="T11"/>
                  </a:cxn>
                  <a:cxn ang="0">
                    <a:pos x="T12" y="T13"/>
                  </a:cxn>
                </a:cxnLst>
                <a:rect l="0" t="0" r="r" b="b"/>
                <a:pathLst>
                  <a:path w="371" h="371">
                    <a:moveTo>
                      <a:pt x="334" y="198"/>
                    </a:moveTo>
                    <a:cubicBezTo>
                      <a:pt x="174" y="38"/>
                      <a:pt x="174" y="38"/>
                      <a:pt x="174" y="38"/>
                    </a:cubicBezTo>
                    <a:cubicBezTo>
                      <a:pt x="136" y="0"/>
                      <a:pt x="75" y="0"/>
                      <a:pt x="38" y="38"/>
                    </a:cubicBezTo>
                    <a:cubicBezTo>
                      <a:pt x="0" y="75"/>
                      <a:pt x="0" y="136"/>
                      <a:pt x="38" y="174"/>
                    </a:cubicBezTo>
                    <a:cubicBezTo>
                      <a:pt x="198" y="334"/>
                      <a:pt x="198" y="334"/>
                      <a:pt x="198" y="334"/>
                    </a:cubicBezTo>
                    <a:cubicBezTo>
                      <a:pt x="236" y="371"/>
                      <a:pt x="296" y="371"/>
                      <a:pt x="334" y="334"/>
                    </a:cubicBezTo>
                    <a:cubicBezTo>
                      <a:pt x="371" y="296"/>
                      <a:pt x="371" y="235"/>
                      <a:pt x="334" y="198"/>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06"/>
              <p:cNvSpPr>
                <a:spLocks/>
              </p:cNvSpPr>
              <p:nvPr/>
            </p:nvSpPr>
            <p:spPr bwMode="auto">
              <a:xfrm>
                <a:off x="4902" y="898"/>
                <a:ext cx="13" cy="28"/>
              </a:xfrm>
              <a:custGeom>
                <a:avLst/>
                <a:gdLst>
                  <a:gd name="T0" fmla="*/ 0 w 192"/>
                  <a:gd name="T1" fmla="*/ 96 h 418"/>
                  <a:gd name="T2" fmla="*/ 0 w 192"/>
                  <a:gd name="T3" fmla="*/ 322 h 418"/>
                  <a:gd name="T4" fmla="*/ 96 w 192"/>
                  <a:gd name="T5" fmla="*/ 418 h 418"/>
                  <a:gd name="T6" fmla="*/ 192 w 192"/>
                  <a:gd name="T7" fmla="*/ 322 h 418"/>
                  <a:gd name="T8" fmla="*/ 192 w 192"/>
                  <a:gd name="T9" fmla="*/ 96 h 418"/>
                  <a:gd name="T10" fmla="*/ 96 w 192"/>
                  <a:gd name="T11" fmla="*/ 0 h 418"/>
                  <a:gd name="T12" fmla="*/ 0 w 192"/>
                  <a:gd name="T13" fmla="*/ 96 h 418"/>
                </a:gdLst>
                <a:ahLst/>
                <a:cxnLst>
                  <a:cxn ang="0">
                    <a:pos x="T0" y="T1"/>
                  </a:cxn>
                  <a:cxn ang="0">
                    <a:pos x="T2" y="T3"/>
                  </a:cxn>
                  <a:cxn ang="0">
                    <a:pos x="T4" y="T5"/>
                  </a:cxn>
                  <a:cxn ang="0">
                    <a:pos x="T6" y="T7"/>
                  </a:cxn>
                  <a:cxn ang="0">
                    <a:pos x="T8" y="T9"/>
                  </a:cxn>
                  <a:cxn ang="0">
                    <a:pos x="T10" y="T11"/>
                  </a:cxn>
                  <a:cxn ang="0">
                    <a:pos x="T12" y="T13"/>
                  </a:cxn>
                </a:cxnLst>
                <a:rect l="0" t="0" r="r" b="b"/>
                <a:pathLst>
                  <a:path w="192" h="418">
                    <a:moveTo>
                      <a:pt x="0" y="96"/>
                    </a:moveTo>
                    <a:cubicBezTo>
                      <a:pt x="0" y="322"/>
                      <a:pt x="0" y="322"/>
                      <a:pt x="0" y="322"/>
                    </a:cubicBezTo>
                    <a:cubicBezTo>
                      <a:pt x="0" y="375"/>
                      <a:pt x="43" y="418"/>
                      <a:pt x="96" y="418"/>
                    </a:cubicBezTo>
                    <a:cubicBezTo>
                      <a:pt x="149" y="418"/>
                      <a:pt x="192" y="375"/>
                      <a:pt x="192" y="322"/>
                    </a:cubicBezTo>
                    <a:cubicBezTo>
                      <a:pt x="192" y="96"/>
                      <a:pt x="192" y="96"/>
                      <a:pt x="192" y="96"/>
                    </a:cubicBezTo>
                    <a:cubicBezTo>
                      <a:pt x="192" y="43"/>
                      <a:pt x="149" y="0"/>
                      <a:pt x="96" y="0"/>
                    </a:cubicBezTo>
                    <a:cubicBezTo>
                      <a:pt x="43" y="0"/>
                      <a:pt x="0" y="43"/>
                      <a:pt x="0" y="96"/>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07"/>
              <p:cNvSpPr>
                <a:spLocks/>
              </p:cNvSpPr>
              <p:nvPr/>
            </p:nvSpPr>
            <p:spPr bwMode="auto">
              <a:xfrm>
                <a:off x="4842" y="958"/>
                <a:ext cx="28" cy="13"/>
              </a:xfrm>
              <a:custGeom>
                <a:avLst/>
                <a:gdLst>
                  <a:gd name="T0" fmla="*/ 419 w 419"/>
                  <a:gd name="T1" fmla="*/ 96 h 192"/>
                  <a:gd name="T2" fmla="*/ 323 w 419"/>
                  <a:gd name="T3" fmla="*/ 0 h 192"/>
                  <a:gd name="T4" fmla="*/ 96 w 419"/>
                  <a:gd name="T5" fmla="*/ 0 h 192"/>
                  <a:gd name="T6" fmla="*/ 0 w 419"/>
                  <a:gd name="T7" fmla="*/ 96 h 192"/>
                  <a:gd name="T8" fmla="*/ 96 w 419"/>
                  <a:gd name="T9" fmla="*/ 192 h 192"/>
                  <a:gd name="T10" fmla="*/ 323 w 419"/>
                  <a:gd name="T11" fmla="*/ 192 h 192"/>
                  <a:gd name="T12" fmla="*/ 419 w 419"/>
                  <a:gd name="T13" fmla="*/ 96 h 192"/>
                </a:gdLst>
                <a:ahLst/>
                <a:cxnLst>
                  <a:cxn ang="0">
                    <a:pos x="T0" y="T1"/>
                  </a:cxn>
                  <a:cxn ang="0">
                    <a:pos x="T2" y="T3"/>
                  </a:cxn>
                  <a:cxn ang="0">
                    <a:pos x="T4" y="T5"/>
                  </a:cxn>
                  <a:cxn ang="0">
                    <a:pos x="T6" y="T7"/>
                  </a:cxn>
                  <a:cxn ang="0">
                    <a:pos x="T8" y="T9"/>
                  </a:cxn>
                  <a:cxn ang="0">
                    <a:pos x="T10" y="T11"/>
                  </a:cxn>
                  <a:cxn ang="0">
                    <a:pos x="T12" y="T13"/>
                  </a:cxn>
                </a:cxnLst>
                <a:rect l="0" t="0" r="r" b="b"/>
                <a:pathLst>
                  <a:path w="419" h="192">
                    <a:moveTo>
                      <a:pt x="419" y="96"/>
                    </a:moveTo>
                    <a:cubicBezTo>
                      <a:pt x="419" y="43"/>
                      <a:pt x="376" y="0"/>
                      <a:pt x="323" y="0"/>
                    </a:cubicBezTo>
                    <a:cubicBezTo>
                      <a:pt x="96" y="0"/>
                      <a:pt x="96" y="0"/>
                      <a:pt x="96" y="0"/>
                    </a:cubicBezTo>
                    <a:cubicBezTo>
                      <a:pt x="43" y="0"/>
                      <a:pt x="0" y="43"/>
                      <a:pt x="0" y="96"/>
                    </a:cubicBezTo>
                    <a:cubicBezTo>
                      <a:pt x="0" y="149"/>
                      <a:pt x="43" y="192"/>
                      <a:pt x="96" y="192"/>
                    </a:cubicBezTo>
                    <a:cubicBezTo>
                      <a:pt x="323" y="192"/>
                      <a:pt x="323" y="192"/>
                      <a:pt x="323" y="192"/>
                    </a:cubicBezTo>
                    <a:cubicBezTo>
                      <a:pt x="376" y="192"/>
                      <a:pt x="419" y="149"/>
                      <a:pt x="419" y="96"/>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08"/>
              <p:cNvSpPr>
                <a:spLocks/>
              </p:cNvSpPr>
              <p:nvPr/>
            </p:nvSpPr>
            <p:spPr bwMode="auto">
              <a:xfrm>
                <a:off x="4746" y="869"/>
                <a:ext cx="156" cy="93"/>
              </a:xfrm>
              <a:custGeom>
                <a:avLst/>
                <a:gdLst>
                  <a:gd name="T0" fmla="*/ 2296 w 2296"/>
                  <a:gd name="T1" fmla="*/ 96 h 1367"/>
                  <a:gd name="T2" fmla="*/ 2200 w 2296"/>
                  <a:gd name="T3" fmla="*/ 0 h 1367"/>
                  <a:gd name="T4" fmla="*/ 96 w 2296"/>
                  <a:gd name="T5" fmla="*/ 0 h 1367"/>
                  <a:gd name="T6" fmla="*/ 0 w 2296"/>
                  <a:gd name="T7" fmla="*/ 96 h 1367"/>
                  <a:gd name="T8" fmla="*/ 0 w 2296"/>
                  <a:gd name="T9" fmla="*/ 1271 h 1367"/>
                  <a:gd name="T10" fmla="*/ 96 w 2296"/>
                  <a:gd name="T11" fmla="*/ 1367 h 1367"/>
                  <a:gd name="T12" fmla="*/ 1087 w 2296"/>
                  <a:gd name="T13" fmla="*/ 1367 h 1367"/>
                  <a:gd name="T14" fmla="*/ 1183 w 2296"/>
                  <a:gd name="T15" fmla="*/ 1271 h 1367"/>
                  <a:gd name="T16" fmla="*/ 1087 w 2296"/>
                  <a:gd name="T17" fmla="*/ 1175 h 1367"/>
                  <a:gd name="T18" fmla="*/ 192 w 2296"/>
                  <a:gd name="T19" fmla="*/ 1175 h 1367"/>
                  <a:gd name="T20" fmla="*/ 192 w 2296"/>
                  <a:gd name="T21" fmla="*/ 192 h 1367"/>
                  <a:gd name="T22" fmla="*/ 2200 w 2296"/>
                  <a:gd name="T23" fmla="*/ 192 h 1367"/>
                  <a:gd name="T24" fmla="*/ 2296 w 2296"/>
                  <a:gd name="T25" fmla="*/ 96 h 1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6" h="1367">
                    <a:moveTo>
                      <a:pt x="2296" y="96"/>
                    </a:moveTo>
                    <a:cubicBezTo>
                      <a:pt x="2296" y="43"/>
                      <a:pt x="2253" y="0"/>
                      <a:pt x="2200" y="0"/>
                    </a:cubicBezTo>
                    <a:cubicBezTo>
                      <a:pt x="96" y="0"/>
                      <a:pt x="96" y="0"/>
                      <a:pt x="96" y="0"/>
                    </a:cubicBezTo>
                    <a:cubicBezTo>
                      <a:pt x="43" y="0"/>
                      <a:pt x="0" y="43"/>
                      <a:pt x="0" y="96"/>
                    </a:cubicBezTo>
                    <a:cubicBezTo>
                      <a:pt x="0" y="1271"/>
                      <a:pt x="0" y="1271"/>
                      <a:pt x="0" y="1271"/>
                    </a:cubicBezTo>
                    <a:cubicBezTo>
                      <a:pt x="0" y="1324"/>
                      <a:pt x="43" y="1367"/>
                      <a:pt x="96" y="1367"/>
                    </a:cubicBezTo>
                    <a:cubicBezTo>
                      <a:pt x="1087" y="1367"/>
                      <a:pt x="1087" y="1367"/>
                      <a:pt x="1087" y="1367"/>
                    </a:cubicBezTo>
                    <a:cubicBezTo>
                      <a:pt x="1140" y="1367"/>
                      <a:pt x="1183" y="1324"/>
                      <a:pt x="1183" y="1271"/>
                    </a:cubicBezTo>
                    <a:cubicBezTo>
                      <a:pt x="1183" y="1218"/>
                      <a:pt x="1140" y="1175"/>
                      <a:pt x="1087" y="1175"/>
                    </a:cubicBezTo>
                    <a:cubicBezTo>
                      <a:pt x="192" y="1175"/>
                      <a:pt x="192" y="1175"/>
                      <a:pt x="192" y="1175"/>
                    </a:cubicBezTo>
                    <a:cubicBezTo>
                      <a:pt x="192" y="192"/>
                      <a:pt x="192" y="192"/>
                      <a:pt x="192" y="192"/>
                    </a:cubicBezTo>
                    <a:cubicBezTo>
                      <a:pt x="2200" y="192"/>
                      <a:pt x="2200" y="192"/>
                      <a:pt x="2200" y="192"/>
                    </a:cubicBezTo>
                    <a:cubicBezTo>
                      <a:pt x="2253" y="192"/>
                      <a:pt x="2296" y="149"/>
                      <a:pt x="2296" y="96"/>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109"/>
              <p:cNvSpPr>
                <a:spLocks noChangeArrowheads="1"/>
              </p:cNvSpPr>
              <p:nvPr/>
            </p:nvSpPr>
            <p:spPr bwMode="auto">
              <a:xfrm>
                <a:off x="4737" y="812"/>
                <a:ext cx="15" cy="14"/>
              </a:xfrm>
              <a:prstGeom prst="ellipse">
                <a:avLst/>
              </a:pr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110"/>
              <p:cNvSpPr>
                <a:spLocks noChangeArrowheads="1"/>
              </p:cNvSpPr>
              <p:nvPr/>
            </p:nvSpPr>
            <p:spPr bwMode="auto">
              <a:xfrm>
                <a:off x="4762" y="812"/>
                <a:ext cx="15" cy="14"/>
              </a:xfrm>
              <a:prstGeom prst="ellipse">
                <a:avLst/>
              </a:pr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Oval 111"/>
              <p:cNvSpPr>
                <a:spLocks noChangeArrowheads="1"/>
              </p:cNvSpPr>
              <p:nvPr/>
            </p:nvSpPr>
            <p:spPr bwMode="auto">
              <a:xfrm>
                <a:off x="4787" y="812"/>
                <a:ext cx="15" cy="14"/>
              </a:xfrm>
              <a:prstGeom prst="ellipse">
                <a:avLst/>
              </a:pr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1" name="TextBox 90"/>
            <p:cNvSpPr txBox="1"/>
            <p:nvPr/>
          </p:nvSpPr>
          <p:spPr>
            <a:xfrm>
              <a:off x="7723941" y="1932330"/>
              <a:ext cx="1457579" cy="461665"/>
            </a:xfrm>
            <a:prstGeom prst="rect">
              <a:avLst/>
            </a:prstGeom>
            <a:noFill/>
          </p:spPr>
          <p:txBody>
            <a:bodyPr wrap="none" rtlCol="0">
              <a:spAutoFit/>
            </a:bodyPr>
            <a:lstStyle/>
            <a:p>
              <a:r>
                <a:rPr lang="en-US" sz="1200" b="1" dirty="0">
                  <a:solidFill>
                    <a:schemeClr val="tx1">
                      <a:lumMod val="65000"/>
                      <a:lumOff val="35000"/>
                    </a:schemeClr>
                  </a:solidFill>
                  <a:latin typeface="Calibri" panose="020F0502020204030204" pitchFamily="34" charset="0"/>
                  <a:cs typeface="Calibri" panose="020F0502020204030204" pitchFamily="34" charset="0"/>
                </a:rPr>
                <a:t>Contractor, Vendor, </a:t>
              </a:r>
            </a:p>
            <a:p>
              <a:r>
                <a:rPr lang="en-US" sz="1200" b="1" dirty="0">
                  <a:solidFill>
                    <a:schemeClr val="tx1">
                      <a:lumMod val="65000"/>
                      <a:lumOff val="35000"/>
                    </a:schemeClr>
                  </a:solidFill>
                  <a:latin typeface="Calibri" panose="020F0502020204030204" pitchFamily="34" charset="0"/>
                  <a:cs typeface="Calibri" panose="020F0502020204030204" pitchFamily="34" charset="0"/>
                </a:rPr>
                <a:t>Manager Portal</a:t>
              </a:r>
            </a:p>
          </p:txBody>
        </p:sp>
        <p:sp>
          <p:nvSpPr>
            <p:cNvPr id="92" name="TextBox 91"/>
            <p:cNvSpPr txBox="1"/>
            <p:nvPr/>
          </p:nvSpPr>
          <p:spPr>
            <a:xfrm>
              <a:off x="7723941" y="3943350"/>
              <a:ext cx="1026243" cy="646331"/>
            </a:xfrm>
            <a:prstGeom prst="rect">
              <a:avLst/>
            </a:prstGeom>
            <a:noFill/>
          </p:spPr>
          <p:txBody>
            <a:bodyPr wrap="none" rtlCol="0">
              <a:spAutoFit/>
            </a:bodyPr>
            <a:lstStyle/>
            <a:p>
              <a:r>
                <a:rPr lang="en-US" sz="1200" b="1" dirty="0">
                  <a:solidFill>
                    <a:schemeClr val="tx1">
                      <a:lumMod val="65000"/>
                      <a:lumOff val="35000"/>
                    </a:schemeClr>
                  </a:solidFill>
                  <a:latin typeface="Calibri" panose="020F0502020204030204" pitchFamily="34" charset="0"/>
                  <a:cs typeface="Calibri" panose="020F0502020204030204" pitchFamily="34" charset="0"/>
                </a:rPr>
                <a:t>Scheduling &amp;</a:t>
              </a:r>
            </a:p>
            <a:p>
              <a:r>
                <a:rPr lang="en-US" sz="1200" b="1" dirty="0">
                  <a:solidFill>
                    <a:schemeClr val="tx1">
                      <a:lumMod val="65000"/>
                      <a:lumOff val="35000"/>
                    </a:schemeClr>
                  </a:solidFill>
                  <a:latin typeface="Calibri" panose="020F0502020204030204" pitchFamily="34" charset="0"/>
                  <a:cs typeface="Calibri" panose="020F0502020204030204" pitchFamily="34" charset="0"/>
                </a:rPr>
                <a:t>Optimization</a:t>
              </a:r>
            </a:p>
            <a:p>
              <a:r>
                <a:rPr lang="en-US" sz="1200" b="1" dirty="0">
                  <a:solidFill>
                    <a:schemeClr val="tx1">
                      <a:lumMod val="65000"/>
                      <a:lumOff val="35000"/>
                    </a:schemeClr>
                  </a:solidFill>
                  <a:latin typeface="Calibri" panose="020F0502020204030204" pitchFamily="34" charset="0"/>
                  <a:cs typeface="Calibri" panose="020F0502020204030204" pitchFamily="34" charset="0"/>
                </a:rPr>
                <a:t>Engine</a:t>
              </a:r>
            </a:p>
          </p:txBody>
        </p:sp>
      </p:grpSp>
      <p:grpSp>
        <p:nvGrpSpPr>
          <p:cNvPr id="155" name="Group 154"/>
          <p:cNvGrpSpPr/>
          <p:nvPr/>
        </p:nvGrpSpPr>
        <p:grpSpPr>
          <a:xfrm>
            <a:off x="401851" y="1309078"/>
            <a:ext cx="2852462" cy="2898543"/>
            <a:chOff x="250006" y="1235780"/>
            <a:chExt cx="2608054" cy="2650187"/>
          </a:xfrm>
        </p:grpSpPr>
        <p:pic>
          <p:nvPicPr>
            <p:cNvPr id="156" name="Picture 15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77655" y="1944676"/>
              <a:ext cx="573858" cy="573858"/>
            </a:xfrm>
            <a:prstGeom prst="rect">
              <a:avLst/>
            </a:prstGeom>
          </p:spPr>
        </p:pic>
        <p:sp>
          <p:nvSpPr>
            <p:cNvPr id="157" name="TextBox 156"/>
            <p:cNvSpPr txBox="1"/>
            <p:nvPr/>
          </p:nvSpPr>
          <p:spPr>
            <a:xfrm>
              <a:off x="2102725" y="2401357"/>
              <a:ext cx="755335" cy="569387"/>
            </a:xfrm>
            <a:prstGeom prst="rect">
              <a:avLst/>
            </a:prstGeom>
            <a:noFill/>
          </p:spPr>
          <p:txBody>
            <a:bodyPr wrap="none" rtlCol="0">
              <a:spAutoFit/>
            </a:bodyPr>
            <a:lstStyle/>
            <a:p>
              <a:pPr algn="ctr"/>
              <a:r>
                <a:rPr lang="en-US" sz="2000" b="1" dirty="0"/>
                <a:t>IoT</a:t>
              </a:r>
              <a:endParaRPr lang="en-US" sz="1400" b="1" dirty="0"/>
            </a:p>
            <a:p>
              <a:pPr algn="ctr"/>
              <a:r>
                <a:rPr lang="en-US" sz="1100" b="1" dirty="0"/>
                <a:t>Platform</a:t>
              </a:r>
              <a:endParaRPr lang="en-US" sz="1400" b="1" dirty="0"/>
            </a:p>
          </p:txBody>
        </p:sp>
        <p:sp>
          <p:nvSpPr>
            <p:cNvPr id="158" name="TextBox 157"/>
            <p:cNvSpPr txBox="1"/>
            <p:nvPr/>
          </p:nvSpPr>
          <p:spPr>
            <a:xfrm>
              <a:off x="1188501" y="1502015"/>
              <a:ext cx="617098" cy="253265"/>
            </a:xfrm>
            <a:prstGeom prst="rect">
              <a:avLst/>
            </a:prstGeom>
            <a:noFill/>
          </p:spPr>
          <p:txBody>
            <a:bodyPr wrap="none" rtlCol="0">
              <a:spAutoFit/>
            </a:bodyPr>
            <a:lstStyle/>
            <a:p>
              <a:r>
                <a:rPr lang="en-US" sz="1200" b="1" dirty="0">
                  <a:solidFill>
                    <a:schemeClr val="tx1">
                      <a:lumMod val="65000"/>
                      <a:lumOff val="35000"/>
                    </a:schemeClr>
                  </a:solidFill>
                  <a:latin typeface="Calibri" panose="020F0502020204030204" pitchFamily="34" charset="0"/>
                  <a:cs typeface="Calibri" panose="020F0502020204030204" pitchFamily="34" charset="0"/>
                </a:rPr>
                <a:t>Sensors</a:t>
              </a:r>
            </a:p>
          </p:txBody>
        </p:sp>
        <p:grpSp>
          <p:nvGrpSpPr>
            <p:cNvPr id="159" name="Group 8"/>
            <p:cNvGrpSpPr>
              <a:grpSpLocks noChangeAspect="1"/>
            </p:cNvGrpSpPr>
            <p:nvPr/>
          </p:nvGrpSpPr>
          <p:grpSpPr bwMode="auto">
            <a:xfrm>
              <a:off x="1307470" y="1235780"/>
              <a:ext cx="449262" cy="288926"/>
              <a:chOff x="324" y="755"/>
              <a:chExt cx="283" cy="182"/>
            </a:xfrm>
          </p:grpSpPr>
          <p:sp>
            <p:nvSpPr>
              <p:cNvPr id="179" name="Freeform 9"/>
              <p:cNvSpPr>
                <a:spLocks/>
              </p:cNvSpPr>
              <p:nvPr/>
            </p:nvSpPr>
            <p:spPr bwMode="auto">
              <a:xfrm>
                <a:off x="366" y="818"/>
                <a:ext cx="199" cy="79"/>
              </a:xfrm>
              <a:custGeom>
                <a:avLst/>
                <a:gdLst>
                  <a:gd name="T0" fmla="*/ 7 w 256"/>
                  <a:gd name="T1" fmla="*/ 66 h 101"/>
                  <a:gd name="T2" fmla="*/ 7 w 256"/>
                  <a:gd name="T3" fmla="*/ 94 h 101"/>
                  <a:gd name="T4" fmla="*/ 34 w 256"/>
                  <a:gd name="T5" fmla="*/ 94 h 101"/>
                  <a:gd name="T6" fmla="*/ 222 w 256"/>
                  <a:gd name="T7" fmla="*/ 94 h 101"/>
                  <a:gd name="T8" fmla="*/ 235 w 256"/>
                  <a:gd name="T9" fmla="*/ 99 h 101"/>
                  <a:gd name="T10" fmla="*/ 249 w 256"/>
                  <a:gd name="T11" fmla="*/ 94 h 101"/>
                  <a:gd name="T12" fmla="*/ 249 w 256"/>
                  <a:gd name="T13" fmla="*/ 66 h 101"/>
                  <a:gd name="T14" fmla="*/ 7 w 256"/>
                  <a:gd name="T15" fmla="*/ 66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101">
                    <a:moveTo>
                      <a:pt x="7" y="66"/>
                    </a:moveTo>
                    <a:cubicBezTo>
                      <a:pt x="0" y="74"/>
                      <a:pt x="0" y="86"/>
                      <a:pt x="7" y="94"/>
                    </a:cubicBezTo>
                    <a:cubicBezTo>
                      <a:pt x="15" y="101"/>
                      <a:pt x="27" y="101"/>
                      <a:pt x="34" y="94"/>
                    </a:cubicBezTo>
                    <a:cubicBezTo>
                      <a:pt x="86" y="42"/>
                      <a:pt x="170" y="42"/>
                      <a:pt x="222" y="94"/>
                    </a:cubicBezTo>
                    <a:cubicBezTo>
                      <a:pt x="226" y="97"/>
                      <a:pt x="231" y="99"/>
                      <a:pt x="235" y="99"/>
                    </a:cubicBezTo>
                    <a:cubicBezTo>
                      <a:pt x="240" y="99"/>
                      <a:pt x="245" y="97"/>
                      <a:pt x="249" y="94"/>
                    </a:cubicBezTo>
                    <a:cubicBezTo>
                      <a:pt x="256" y="86"/>
                      <a:pt x="256" y="74"/>
                      <a:pt x="249" y="66"/>
                    </a:cubicBezTo>
                    <a:cubicBezTo>
                      <a:pt x="182" y="0"/>
                      <a:pt x="74" y="0"/>
                      <a:pt x="7" y="66"/>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10"/>
              <p:cNvSpPr>
                <a:spLocks/>
              </p:cNvSpPr>
              <p:nvPr/>
            </p:nvSpPr>
            <p:spPr bwMode="auto">
              <a:xfrm>
                <a:off x="405" y="881"/>
                <a:ext cx="120" cy="56"/>
              </a:xfrm>
              <a:custGeom>
                <a:avLst/>
                <a:gdLst>
                  <a:gd name="T0" fmla="*/ 8 w 153"/>
                  <a:gd name="T1" fmla="*/ 38 h 73"/>
                  <a:gd name="T2" fmla="*/ 8 w 153"/>
                  <a:gd name="T3" fmla="*/ 65 h 73"/>
                  <a:gd name="T4" fmla="*/ 35 w 153"/>
                  <a:gd name="T5" fmla="*/ 65 h 73"/>
                  <a:gd name="T6" fmla="*/ 119 w 153"/>
                  <a:gd name="T7" fmla="*/ 65 h 73"/>
                  <a:gd name="T8" fmla="*/ 132 w 153"/>
                  <a:gd name="T9" fmla="*/ 71 h 73"/>
                  <a:gd name="T10" fmla="*/ 146 w 153"/>
                  <a:gd name="T11" fmla="*/ 65 h 73"/>
                  <a:gd name="T12" fmla="*/ 146 w 153"/>
                  <a:gd name="T13" fmla="*/ 38 h 73"/>
                  <a:gd name="T14" fmla="*/ 8 w 153"/>
                  <a:gd name="T15" fmla="*/ 38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 h="73">
                    <a:moveTo>
                      <a:pt x="8" y="38"/>
                    </a:moveTo>
                    <a:cubicBezTo>
                      <a:pt x="0" y="46"/>
                      <a:pt x="0" y="58"/>
                      <a:pt x="8" y="65"/>
                    </a:cubicBezTo>
                    <a:cubicBezTo>
                      <a:pt x="15" y="73"/>
                      <a:pt x="28" y="73"/>
                      <a:pt x="35" y="65"/>
                    </a:cubicBezTo>
                    <a:cubicBezTo>
                      <a:pt x="58" y="42"/>
                      <a:pt x="96" y="42"/>
                      <a:pt x="119" y="65"/>
                    </a:cubicBezTo>
                    <a:cubicBezTo>
                      <a:pt x="123" y="69"/>
                      <a:pt x="128" y="71"/>
                      <a:pt x="132" y="71"/>
                    </a:cubicBezTo>
                    <a:cubicBezTo>
                      <a:pt x="137" y="71"/>
                      <a:pt x="142" y="69"/>
                      <a:pt x="146" y="65"/>
                    </a:cubicBezTo>
                    <a:cubicBezTo>
                      <a:pt x="153" y="58"/>
                      <a:pt x="153" y="46"/>
                      <a:pt x="146" y="38"/>
                    </a:cubicBezTo>
                    <a:cubicBezTo>
                      <a:pt x="108" y="0"/>
                      <a:pt x="46" y="0"/>
                      <a:pt x="8" y="38"/>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11"/>
              <p:cNvSpPr>
                <a:spLocks/>
              </p:cNvSpPr>
              <p:nvPr/>
            </p:nvSpPr>
            <p:spPr bwMode="auto">
              <a:xfrm>
                <a:off x="324" y="755"/>
                <a:ext cx="283" cy="101"/>
              </a:xfrm>
              <a:custGeom>
                <a:avLst/>
                <a:gdLst>
                  <a:gd name="T0" fmla="*/ 355 w 362"/>
                  <a:gd name="T1" fmla="*/ 96 h 130"/>
                  <a:gd name="T2" fmla="*/ 7 w 362"/>
                  <a:gd name="T3" fmla="*/ 96 h 130"/>
                  <a:gd name="T4" fmla="*/ 7 w 362"/>
                  <a:gd name="T5" fmla="*/ 123 h 130"/>
                  <a:gd name="T6" fmla="*/ 35 w 362"/>
                  <a:gd name="T7" fmla="*/ 123 h 130"/>
                  <a:gd name="T8" fmla="*/ 328 w 362"/>
                  <a:gd name="T9" fmla="*/ 123 h 130"/>
                  <a:gd name="T10" fmla="*/ 341 w 362"/>
                  <a:gd name="T11" fmla="*/ 128 h 130"/>
                  <a:gd name="T12" fmla="*/ 355 w 362"/>
                  <a:gd name="T13" fmla="*/ 123 h 130"/>
                  <a:gd name="T14" fmla="*/ 355 w 362"/>
                  <a:gd name="T15" fmla="*/ 96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2" h="130">
                    <a:moveTo>
                      <a:pt x="355" y="96"/>
                    </a:moveTo>
                    <a:cubicBezTo>
                      <a:pt x="259" y="0"/>
                      <a:pt x="103" y="0"/>
                      <a:pt x="7" y="96"/>
                    </a:cubicBezTo>
                    <a:cubicBezTo>
                      <a:pt x="0" y="103"/>
                      <a:pt x="0" y="115"/>
                      <a:pt x="7" y="123"/>
                    </a:cubicBezTo>
                    <a:cubicBezTo>
                      <a:pt x="15" y="130"/>
                      <a:pt x="27" y="130"/>
                      <a:pt x="35" y="123"/>
                    </a:cubicBezTo>
                    <a:cubicBezTo>
                      <a:pt x="115" y="42"/>
                      <a:pt x="247" y="42"/>
                      <a:pt x="328" y="123"/>
                    </a:cubicBezTo>
                    <a:cubicBezTo>
                      <a:pt x="331" y="127"/>
                      <a:pt x="336" y="128"/>
                      <a:pt x="341" y="128"/>
                    </a:cubicBezTo>
                    <a:cubicBezTo>
                      <a:pt x="346" y="128"/>
                      <a:pt x="351" y="127"/>
                      <a:pt x="355" y="123"/>
                    </a:cubicBezTo>
                    <a:cubicBezTo>
                      <a:pt x="362" y="115"/>
                      <a:pt x="362" y="103"/>
                      <a:pt x="355" y="96"/>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0" name="Freeform 16"/>
            <p:cNvSpPr>
              <a:spLocks noEditPoints="1"/>
            </p:cNvSpPr>
            <p:nvPr/>
          </p:nvSpPr>
          <p:spPr bwMode="auto">
            <a:xfrm>
              <a:off x="1281740" y="3067906"/>
              <a:ext cx="499133" cy="497734"/>
            </a:xfrm>
            <a:custGeom>
              <a:avLst/>
              <a:gdLst>
                <a:gd name="T0" fmla="*/ 1984 w 1984"/>
                <a:gd name="T1" fmla="*/ 96 h 1984"/>
                <a:gd name="T2" fmla="*/ 1344 w 1984"/>
                <a:gd name="T3" fmla="*/ 96 h 1984"/>
                <a:gd name="T4" fmla="*/ 1536 w 1984"/>
                <a:gd name="T5" fmla="*/ 512 h 1984"/>
                <a:gd name="T6" fmla="*/ 1472 w 1984"/>
                <a:gd name="T7" fmla="*/ 640 h 1984"/>
                <a:gd name="T8" fmla="*/ 1500 w 1984"/>
                <a:gd name="T9" fmla="*/ 960 h 1984"/>
                <a:gd name="T10" fmla="*/ 1152 w 1984"/>
                <a:gd name="T11" fmla="*/ 640 h 1984"/>
                <a:gd name="T12" fmla="*/ 593 w 1984"/>
                <a:gd name="T13" fmla="*/ 901 h 1984"/>
                <a:gd name="T14" fmla="*/ 288 w 1984"/>
                <a:gd name="T15" fmla="*/ 832 h 1984"/>
                <a:gd name="T16" fmla="*/ 512 w 1984"/>
                <a:gd name="T17" fmla="*/ 96 h 1984"/>
                <a:gd name="T18" fmla="*/ 0 w 1984"/>
                <a:gd name="T19" fmla="*/ 96 h 1984"/>
                <a:gd name="T20" fmla="*/ 224 w 1984"/>
                <a:gd name="T21" fmla="*/ 832 h 1984"/>
                <a:gd name="T22" fmla="*/ 426 w 1984"/>
                <a:gd name="T23" fmla="*/ 1056 h 1984"/>
                <a:gd name="T24" fmla="*/ 160 w 1984"/>
                <a:gd name="T25" fmla="*/ 1408 h 1984"/>
                <a:gd name="T26" fmla="*/ 0 w 1984"/>
                <a:gd name="T27" fmla="*/ 1792 h 1984"/>
                <a:gd name="T28" fmla="*/ 608 w 1984"/>
                <a:gd name="T29" fmla="*/ 1984 h 1984"/>
                <a:gd name="T30" fmla="*/ 640 w 1984"/>
                <a:gd name="T31" fmla="*/ 1792 h 1984"/>
                <a:gd name="T32" fmla="*/ 352 w 1984"/>
                <a:gd name="T33" fmla="*/ 1408 h 1984"/>
                <a:gd name="T34" fmla="*/ 640 w 1984"/>
                <a:gd name="T35" fmla="*/ 1344 h 1984"/>
                <a:gd name="T36" fmla="*/ 1696 w 1984"/>
                <a:gd name="T37" fmla="*/ 1152 h 1984"/>
                <a:gd name="T38" fmla="*/ 1472 w 1984"/>
                <a:gd name="T39" fmla="*/ 1984 h 1984"/>
                <a:gd name="T40" fmla="*/ 1760 w 1984"/>
                <a:gd name="T41" fmla="*/ 1408 h 1984"/>
                <a:gd name="T42" fmla="*/ 1545 w 1984"/>
                <a:gd name="T43" fmla="*/ 1024 h 1984"/>
                <a:gd name="T44" fmla="*/ 1856 w 1984"/>
                <a:gd name="T45" fmla="*/ 640 h 1984"/>
                <a:gd name="T46" fmla="*/ 1792 w 1984"/>
                <a:gd name="T47" fmla="*/ 512 h 1984"/>
                <a:gd name="T48" fmla="*/ 64 w 1984"/>
                <a:gd name="T49" fmla="*/ 512 h 1984"/>
                <a:gd name="T50" fmla="*/ 448 w 1984"/>
                <a:gd name="T51" fmla="*/ 512 h 1984"/>
                <a:gd name="T52" fmla="*/ 448 w 1984"/>
                <a:gd name="T53" fmla="*/ 96 h 1984"/>
                <a:gd name="T54" fmla="*/ 64 w 1984"/>
                <a:gd name="T55" fmla="*/ 96 h 1984"/>
                <a:gd name="T56" fmla="*/ 64 w 1984"/>
                <a:gd name="T57" fmla="*/ 576 h 1984"/>
                <a:gd name="T58" fmla="*/ 416 w 1984"/>
                <a:gd name="T59" fmla="*/ 768 h 1984"/>
                <a:gd name="T60" fmla="*/ 640 w 1984"/>
                <a:gd name="T61" fmla="*/ 1888 h 1984"/>
                <a:gd name="T62" fmla="*/ 64 w 1984"/>
                <a:gd name="T63" fmla="*/ 1888 h 1984"/>
                <a:gd name="T64" fmla="*/ 640 w 1984"/>
                <a:gd name="T65" fmla="*/ 1888 h 1984"/>
                <a:gd name="T66" fmla="*/ 128 w 1984"/>
                <a:gd name="T67" fmla="*/ 1792 h 1984"/>
                <a:gd name="T68" fmla="*/ 544 w 1984"/>
                <a:gd name="T69" fmla="*/ 1472 h 1984"/>
                <a:gd name="T70" fmla="*/ 1536 w 1984"/>
                <a:gd name="T71" fmla="*/ 1728 h 1984"/>
                <a:gd name="T72" fmla="*/ 1536 w 1984"/>
                <a:gd name="T73" fmla="*/ 1920 h 1984"/>
                <a:gd name="T74" fmla="*/ 1536 w 1984"/>
                <a:gd name="T75" fmla="*/ 1472 h 1984"/>
                <a:gd name="T76" fmla="*/ 1344 w 1984"/>
                <a:gd name="T77" fmla="*/ 1280 h 1984"/>
                <a:gd name="T78" fmla="*/ 621 w 1984"/>
                <a:gd name="T79" fmla="*/ 961 h 1984"/>
                <a:gd name="T80" fmla="*/ 832 w 1984"/>
                <a:gd name="T81" fmla="*/ 800 h 1984"/>
                <a:gd name="T82" fmla="*/ 978 w 1984"/>
                <a:gd name="T83" fmla="*/ 815 h 1984"/>
                <a:gd name="T84" fmla="*/ 1341 w 1984"/>
                <a:gd name="T85" fmla="*/ 926 h 1984"/>
                <a:gd name="T86" fmla="*/ 1504 w 1984"/>
                <a:gd name="T87" fmla="*/ 1120 h 1984"/>
                <a:gd name="T88" fmla="*/ 1888 w 1984"/>
                <a:gd name="T89" fmla="*/ 64 h 1984"/>
                <a:gd name="T90" fmla="*/ 1408 w 1984"/>
                <a:gd name="T91" fmla="*/ 320 h 1984"/>
                <a:gd name="T92" fmla="*/ 1408 w 1984"/>
                <a:gd name="T93" fmla="*/ 416 h 1984"/>
                <a:gd name="T94" fmla="*/ 1920 w 1984"/>
                <a:gd name="T95" fmla="*/ 416 h 1984"/>
                <a:gd name="T96" fmla="*/ 1408 w 1984"/>
                <a:gd name="T97" fmla="*/ 416 h 1984"/>
                <a:gd name="T98" fmla="*/ 1600 w 1984"/>
                <a:gd name="T99" fmla="*/ 512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84" h="1984">
                  <a:moveTo>
                    <a:pt x="1888" y="512"/>
                  </a:moveTo>
                  <a:cubicBezTo>
                    <a:pt x="1941" y="512"/>
                    <a:pt x="1984" y="469"/>
                    <a:pt x="1984" y="416"/>
                  </a:cubicBezTo>
                  <a:cubicBezTo>
                    <a:pt x="1984" y="96"/>
                    <a:pt x="1984" y="96"/>
                    <a:pt x="1984" y="96"/>
                  </a:cubicBezTo>
                  <a:cubicBezTo>
                    <a:pt x="1984" y="43"/>
                    <a:pt x="1941" y="0"/>
                    <a:pt x="1888" y="0"/>
                  </a:cubicBezTo>
                  <a:cubicBezTo>
                    <a:pt x="1440" y="0"/>
                    <a:pt x="1440" y="0"/>
                    <a:pt x="1440" y="0"/>
                  </a:cubicBezTo>
                  <a:cubicBezTo>
                    <a:pt x="1387" y="0"/>
                    <a:pt x="1344" y="43"/>
                    <a:pt x="1344" y="96"/>
                  </a:cubicBezTo>
                  <a:cubicBezTo>
                    <a:pt x="1344" y="416"/>
                    <a:pt x="1344" y="416"/>
                    <a:pt x="1344" y="416"/>
                  </a:cubicBezTo>
                  <a:cubicBezTo>
                    <a:pt x="1344" y="469"/>
                    <a:pt x="1387" y="512"/>
                    <a:pt x="1440" y="512"/>
                  </a:cubicBezTo>
                  <a:cubicBezTo>
                    <a:pt x="1536" y="512"/>
                    <a:pt x="1536" y="512"/>
                    <a:pt x="1536" y="512"/>
                  </a:cubicBezTo>
                  <a:cubicBezTo>
                    <a:pt x="1536" y="576"/>
                    <a:pt x="1536" y="576"/>
                    <a:pt x="1536" y="576"/>
                  </a:cubicBezTo>
                  <a:cubicBezTo>
                    <a:pt x="1472" y="576"/>
                    <a:pt x="1472" y="576"/>
                    <a:pt x="1472" y="576"/>
                  </a:cubicBezTo>
                  <a:cubicBezTo>
                    <a:pt x="1472" y="640"/>
                    <a:pt x="1472" y="640"/>
                    <a:pt x="1472" y="640"/>
                  </a:cubicBezTo>
                  <a:cubicBezTo>
                    <a:pt x="1632" y="640"/>
                    <a:pt x="1632" y="640"/>
                    <a:pt x="1632" y="640"/>
                  </a:cubicBezTo>
                  <a:cubicBezTo>
                    <a:pt x="1632" y="960"/>
                    <a:pt x="1632" y="960"/>
                    <a:pt x="1632" y="960"/>
                  </a:cubicBezTo>
                  <a:cubicBezTo>
                    <a:pt x="1500" y="960"/>
                    <a:pt x="1500" y="960"/>
                    <a:pt x="1500" y="960"/>
                  </a:cubicBezTo>
                  <a:cubicBezTo>
                    <a:pt x="1474" y="935"/>
                    <a:pt x="1443" y="916"/>
                    <a:pt x="1408" y="905"/>
                  </a:cubicBezTo>
                  <a:cubicBezTo>
                    <a:pt x="1408" y="902"/>
                    <a:pt x="1408" y="899"/>
                    <a:pt x="1408" y="896"/>
                  </a:cubicBezTo>
                  <a:cubicBezTo>
                    <a:pt x="1408" y="755"/>
                    <a:pt x="1293" y="640"/>
                    <a:pt x="1152" y="640"/>
                  </a:cubicBezTo>
                  <a:cubicBezTo>
                    <a:pt x="1064" y="640"/>
                    <a:pt x="983" y="686"/>
                    <a:pt x="936" y="758"/>
                  </a:cubicBezTo>
                  <a:cubicBezTo>
                    <a:pt x="904" y="744"/>
                    <a:pt x="868" y="736"/>
                    <a:pt x="832" y="736"/>
                  </a:cubicBezTo>
                  <a:cubicBezTo>
                    <a:pt x="726" y="736"/>
                    <a:pt x="630" y="803"/>
                    <a:pt x="593" y="901"/>
                  </a:cubicBezTo>
                  <a:cubicBezTo>
                    <a:pt x="568" y="906"/>
                    <a:pt x="546" y="916"/>
                    <a:pt x="525" y="928"/>
                  </a:cubicBezTo>
                  <a:cubicBezTo>
                    <a:pt x="288" y="928"/>
                    <a:pt x="288" y="928"/>
                    <a:pt x="288" y="928"/>
                  </a:cubicBezTo>
                  <a:cubicBezTo>
                    <a:pt x="288" y="832"/>
                    <a:pt x="288" y="832"/>
                    <a:pt x="288" y="832"/>
                  </a:cubicBezTo>
                  <a:cubicBezTo>
                    <a:pt x="416" y="832"/>
                    <a:pt x="416" y="832"/>
                    <a:pt x="416" y="832"/>
                  </a:cubicBezTo>
                  <a:cubicBezTo>
                    <a:pt x="469" y="832"/>
                    <a:pt x="512" y="789"/>
                    <a:pt x="512" y="736"/>
                  </a:cubicBezTo>
                  <a:cubicBezTo>
                    <a:pt x="512" y="96"/>
                    <a:pt x="512" y="96"/>
                    <a:pt x="512" y="96"/>
                  </a:cubicBezTo>
                  <a:cubicBezTo>
                    <a:pt x="512" y="43"/>
                    <a:pt x="469" y="0"/>
                    <a:pt x="416" y="0"/>
                  </a:cubicBezTo>
                  <a:cubicBezTo>
                    <a:pt x="96" y="0"/>
                    <a:pt x="96" y="0"/>
                    <a:pt x="96" y="0"/>
                  </a:cubicBezTo>
                  <a:cubicBezTo>
                    <a:pt x="43" y="0"/>
                    <a:pt x="0" y="43"/>
                    <a:pt x="0" y="96"/>
                  </a:cubicBezTo>
                  <a:cubicBezTo>
                    <a:pt x="0" y="736"/>
                    <a:pt x="0" y="736"/>
                    <a:pt x="0" y="736"/>
                  </a:cubicBezTo>
                  <a:cubicBezTo>
                    <a:pt x="0" y="789"/>
                    <a:pt x="43" y="832"/>
                    <a:pt x="96" y="832"/>
                  </a:cubicBezTo>
                  <a:cubicBezTo>
                    <a:pt x="224" y="832"/>
                    <a:pt x="224" y="832"/>
                    <a:pt x="224" y="832"/>
                  </a:cubicBezTo>
                  <a:cubicBezTo>
                    <a:pt x="224" y="992"/>
                    <a:pt x="224" y="992"/>
                    <a:pt x="224" y="992"/>
                  </a:cubicBezTo>
                  <a:cubicBezTo>
                    <a:pt x="457" y="992"/>
                    <a:pt x="457" y="992"/>
                    <a:pt x="457" y="992"/>
                  </a:cubicBezTo>
                  <a:cubicBezTo>
                    <a:pt x="444" y="1011"/>
                    <a:pt x="433" y="1033"/>
                    <a:pt x="426" y="1056"/>
                  </a:cubicBezTo>
                  <a:cubicBezTo>
                    <a:pt x="288" y="1056"/>
                    <a:pt x="288" y="1056"/>
                    <a:pt x="288" y="1056"/>
                  </a:cubicBezTo>
                  <a:cubicBezTo>
                    <a:pt x="288" y="1408"/>
                    <a:pt x="288" y="1408"/>
                    <a:pt x="288" y="1408"/>
                  </a:cubicBezTo>
                  <a:cubicBezTo>
                    <a:pt x="160" y="1408"/>
                    <a:pt x="160" y="1408"/>
                    <a:pt x="160" y="1408"/>
                  </a:cubicBezTo>
                  <a:cubicBezTo>
                    <a:pt x="107" y="1408"/>
                    <a:pt x="64" y="1451"/>
                    <a:pt x="64" y="1504"/>
                  </a:cubicBezTo>
                  <a:cubicBezTo>
                    <a:pt x="64" y="1792"/>
                    <a:pt x="64" y="1792"/>
                    <a:pt x="64" y="1792"/>
                  </a:cubicBezTo>
                  <a:cubicBezTo>
                    <a:pt x="0" y="1792"/>
                    <a:pt x="0" y="1792"/>
                    <a:pt x="0" y="1792"/>
                  </a:cubicBezTo>
                  <a:cubicBezTo>
                    <a:pt x="0" y="1888"/>
                    <a:pt x="0" y="1888"/>
                    <a:pt x="0" y="1888"/>
                  </a:cubicBezTo>
                  <a:cubicBezTo>
                    <a:pt x="0" y="1941"/>
                    <a:pt x="43" y="1984"/>
                    <a:pt x="96" y="1984"/>
                  </a:cubicBezTo>
                  <a:cubicBezTo>
                    <a:pt x="608" y="1984"/>
                    <a:pt x="608" y="1984"/>
                    <a:pt x="608" y="1984"/>
                  </a:cubicBezTo>
                  <a:cubicBezTo>
                    <a:pt x="661" y="1984"/>
                    <a:pt x="704" y="1941"/>
                    <a:pt x="704" y="1888"/>
                  </a:cubicBezTo>
                  <a:cubicBezTo>
                    <a:pt x="704" y="1792"/>
                    <a:pt x="704" y="1792"/>
                    <a:pt x="704" y="1792"/>
                  </a:cubicBezTo>
                  <a:cubicBezTo>
                    <a:pt x="640" y="1792"/>
                    <a:pt x="640" y="1792"/>
                    <a:pt x="640" y="1792"/>
                  </a:cubicBezTo>
                  <a:cubicBezTo>
                    <a:pt x="640" y="1504"/>
                    <a:pt x="640" y="1504"/>
                    <a:pt x="640" y="1504"/>
                  </a:cubicBezTo>
                  <a:cubicBezTo>
                    <a:pt x="640" y="1451"/>
                    <a:pt x="597" y="1408"/>
                    <a:pt x="544" y="1408"/>
                  </a:cubicBezTo>
                  <a:cubicBezTo>
                    <a:pt x="352" y="1408"/>
                    <a:pt x="352" y="1408"/>
                    <a:pt x="352" y="1408"/>
                  </a:cubicBezTo>
                  <a:cubicBezTo>
                    <a:pt x="352" y="1120"/>
                    <a:pt x="352" y="1120"/>
                    <a:pt x="352" y="1120"/>
                  </a:cubicBezTo>
                  <a:cubicBezTo>
                    <a:pt x="416" y="1120"/>
                    <a:pt x="416" y="1120"/>
                    <a:pt x="416" y="1120"/>
                  </a:cubicBezTo>
                  <a:cubicBezTo>
                    <a:pt x="416" y="1243"/>
                    <a:pt x="517" y="1344"/>
                    <a:pt x="640" y="1344"/>
                  </a:cubicBezTo>
                  <a:cubicBezTo>
                    <a:pt x="1344" y="1344"/>
                    <a:pt x="1344" y="1344"/>
                    <a:pt x="1344" y="1344"/>
                  </a:cubicBezTo>
                  <a:cubicBezTo>
                    <a:pt x="1457" y="1344"/>
                    <a:pt x="1550" y="1260"/>
                    <a:pt x="1565" y="1152"/>
                  </a:cubicBezTo>
                  <a:cubicBezTo>
                    <a:pt x="1696" y="1152"/>
                    <a:pt x="1696" y="1152"/>
                    <a:pt x="1696" y="1152"/>
                  </a:cubicBezTo>
                  <a:cubicBezTo>
                    <a:pt x="1696" y="1408"/>
                    <a:pt x="1696" y="1408"/>
                    <a:pt x="1696" y="1408"/>
                  </a:cubicBezTo>
                  <a:cubicBezTo>
                    <a:pt x="1472" y="1408"/>
                    <a:pt x="1472" y="1408"/>
                    <a:pt x="1472" y="1408"/>
                  </a:cubicBezTo>
                  <a:cubicBezTo>
                    <a:pt x="1472" y="1984"/>
                    <a:pt x="1472" y="1984"/>
                    <a:pt x="1472" y="1984"/>
                  </a:cubicBezTo>
                  <a:cubicBezTo>
                    <a:pt x="1984" y="1984"/>
                    <a:pt x="1984" y="1984"/>
                    <a:pt x="1984" y="1984"/>
                  </a:cubicBezTo>
                  <a:cubicBezTo>
                    <a:pt x="1984" y="1408"/>
                    <a:pt x="1984" y="1408"/>
                    <a:pt x="1984" y="1408"/>
                  </a:cubicBezTo>
                  <a:cubicBezTo>
                    <a:pt x="1760" y="1408"/>
                    <a:pt x="1760" y="1408"/>
                    <a:pt x="1760" y="1408"/>
                  </a:cubicBezTo>
                  <a:cubicBezTo>
                    <a:pt x="1760" y="1088"/>
                    <a:pt x="1760" y="1088"/>
                    <a:pt x="1760" y="1088"/>
                  </a:cubicBezTo>
                  <a:cubicBezTo>
                    <a:pt x="1565" y="1088"/>
                    <a:pt x="1565" y="1088"/>
                    <a:pt x="1565" y="1088"/>
                  </a:cubicBezTo>
                  <a:cubicBezTo>
                    <a:pt x="1562" y="1065"/>
                    <a:pt x="1555" y="1044"/>
                    <a:pt x="1545" y="1024"/>
                  </a:cubicBezTo>
                  <a:cubicBezTo>
                    <a:pt x="1696" y="1024"/>
                    <a:pt x="1696" y="1024"/>
                    <a:pt x="1696" y="1024"/>
                  </a:cubicBezTo>
                  <a:cubicBezTo>
                    <a:pt x="1696" y="640"/>
                    <a:pt x="1696" y="640"/>
                    <a:pt x="1696" y="640"/>
                  </a:cubicBezTo>
                  <a:cubicBezTo>
                    <a:pt x="1856" y="640"/>
                    <a:pt x="1856" y="640"/>
                    <a:pt x="1856" y="640"/>
                  </a:cubicBezTo>
                  <a:cubicBezTo>
                    <a:pt x="1856" y="576"/>
                    <a:pt x="1856" y="576"/>
                    <a:pt x="1856" y="576"/>
                  </a:cubicBezTo>
                  <a:cubicBezTo>
                    <a:pt x="1792" y="576"/>
                    <a:pt x="1792" y="576"/>
                    <a:pt x="1792" y="576"/>
                  </a:cubicBezTo>
                  <a:cubicBezTo>
                    <a:pt x="1792" y="512"/>
                    <a:pt x="1792" y="512"/>
                    <a:pt x="1792" y="512"/>
                  </a:cubicBezTo>
                  <a:lnTo>
                    <a:pt x="1888" y="512"/>
                  </a:lnTo>
                  <a:close/>
                  <a:moveTo>
                    <a:pt x="448" y="512"/>
                  </a:moveTo>
                  <a:cubicBezTo>
                    <a:pt x="64" y="512"/>
                    <a:pt x="64" y="512"/>
                    <a:pt x="64" y="512"/>
                  </a:cubicBezTo>
                  <a:cubicBezTo>
                    <a:pt x="64" y="192"/>
                    <a:pt x="64" y="192"/>
                    <a:pt x="64" y="192"/>
                  </a:cubicBezTo>
                  <a:cubicBezTo>
                    <a:pt x="448" y="192"/>
                    <a:pt x="448" y="192"/>
                    <a:pt x="448" y="192"/>
                  </a:cubicBezTo>
                  <a:lnTo>
                    <a:pt x="448" y="512"/>
                  </a:lnTo>
                  <a:close/>
                  <a:moveTo>
                    <a:pt x="96" y="64"/>
                  </a:moveTo>
                  <a:cubicBezTo>
                    <a:pt x="416" y="64"/>
                    <a:pt x="416" y="64"/>
                    <a:pt x="416" y="64"/>
                  </a:cubicBezTo>
                  <a:cubicBezTo>
                    <a:pt x="434" y="64"/>
                    <a:pt x="448" y="78"/>
                    <a:pt x="448" y="96"/>
                  </a:cubicBezTo>
                  <a:cubicBezTo>
                    <a:pt x="448" y="128"/>
                    <a:pt x="448" y="128"/>
                    <a:pt x="448" y="128"/>
                  </a:cubicBezTo>
                  <a:cubicBezTo>
                    <a:pt x="64" y="128"/>
                    <a:pt x="64" y="128"/>
                    <a:pt x="64" y="128"/>
                  </a:cubicBezTo>
                  <a:cubicBezTo>
                    <a:pt x="64" y="96"/>
                    <a:pt x="64" y="96"/>
                    <a:pt x="64" y="96"/>
                  </a:cubicBezTo>
                  <a:cubicBezTo>
                    <a:pt x="64" y="78"/>
                    <a:pt x="78" y="64"/>
                    <a:pt x="96" y="64"/>
                  </a:cubicBezTo>
                  <a:close/>
                  <a:moveTo>
                    <a:pt x="64" y="736"/>
                  </a:moveTo>
                  <a:cubicBezTo>
                    <a:pt x="64" y="576"/>
                    <a:pt x="64" y="576"/>
                    <a:pt x="64" y="576"/>
                  </a:cubicBezTo>
                  <a:cubicBezTo>
                    <a:pt x="448" y="576"/>
                    <a:pt x="448" y="576"/>
                    <a:pt x="448" y="576"/>
                  </a:cubicBezTo>
                  <a:cubicBezTo>
                    <a:pt x="448" y="736"/>
                    <a:pt x="448" y="736"/>
                    <a:pt x="448" y="736"/>
                  </a:cubicBezTo>
                  <a:cubicBezTo>
                    <a:pt x="448" y="754"/>
                    <a:pt x="434" y="768"/>
                    <a:pt x="416" y="768"/>
                  </a:cubicBezTo>
                  <a:cubicBezTo>
                    <a:pt x="96" y="768"/>
                    <a:pt x="96" y="768"/>
                    <a:pt x="96" y="768"/>
                  </a:cubicBezTo>
                  <a:cubicBezTo>
                    <a:pt x="78" y="768"/>
                    <a:pt x="64" y="754"/>
                    <a:pt x="64" y="736"/>
                  </a:cubicBezTo>
                  <a:close/>
                  <a:moveTo>
                    <a:pt x="640" y="1888"/>
                  </a:moveTo>
                  <a:cubicBezTo>
                    <a:pt x="640" y="1906"/>
                    <a:pt x="626" y="1920"/>
                    <a:pt x="608" y="1920"/>
                  </a:cubicBezTo>
                  <a:cubicBezTo>
                    <a:pt x="96" y="1920"/>
                    <a:pt x="96" y="1920"/>
                    <a:pt x="96" y="1920"/>
                  </a:cubicBezTo>
                  <a:cubicBezTo>
                    <a:pt x="78" y="1920"/>
                    <a:pt x="64" y="1906"/>
                    <a:pt x="64" y="1888"/>
                  </a:cubicBezTo>
                  <a:cubicBezTo>
                    <a:pt x="64" y="1856"/>
                    <a:pt x="64" y="1856"/>
                    <a:pt x="64" y="1856"/>
                  </a:cubicBezTo>
                  <a:cubicBezTo>
                    <a:pt x="640" y="1856"/>
                    <a:pt x="640" y="1856"/>
                    <a:pt x="640" y="1856"/>
                  </a:cubicBezTo>
                  <a:lnTo>
                    <a:pt x="640" y="1888"/>
                  </a:lnTo>
                  <a:close/>
                  <a:moveTo>
                    <a:pt x="576" y="1504"/>
                  </a:moveTo>
                  <a:cubicBezTo>
                    <a:pt x="576" y="1792"/>
                    <a:pt x="576" y="1792"/>
                    <a:pt x="576" y="1792"/>
                  </a:cubicBezTo>
                  <a:cubicBezTo>
                    <a:pt x="128" y="1792"/>
                    <a:pt x="128" y="1792"/>
                    <a:pt x="128" y="1792"/>
                  </a:cubicBezTo>
                  <a:cubicBezTo>
                    <a:pt x="128" y="1504"/>
                    <a:pt x="128" y="1504"/>
                    <a:pt x="128" y="1504"/>
                  </a:cubicBezTo>
                  <a:cubicBezTo>
                    <a:pt x="128" y="1486"/>
                    <a:pt x="142" y="1472"/>
                    <a:pt x="160" y="1472"/>
                  </a:cubicBezTo>
                  <a:cubicBezTo>
                    <a:pt x="544" y="1472"/>
                    <a:pt x="544" y="1472"/>
                    <a:pt x="544" y="1472"/>
                  </a:cubicBezTo>
                  <a:cubicBezTo>
                    <a:pt x="562" y="1472"/>
                    <a:pt x="576" y="1486"/>
                    <a:pt x="576" y="1504"/>
                  </a:cubicBezTo>
                  <a:close/>
                  <a:moveTo>
                    <a:pt x="1536" y="1920"/>
                  </a:moveTo>
                  <a:cubicBezTo>
                    <a:pt x="1536" y="1728"/>
                    <a:pt x="1536" y="1728"/>
                    <a:pt x="1536" y="1728"/>
                  </a:cubicBezTo>
                  <a:cubicBezTo>
                    <a:pt x="1920" y="1728"/>
                    <a:pt x="1920" y="1728"/>
                    <a:pt x="1920" y="1728"/>
                  </a:cubicBezTo>
                  <a:cubicBezTo>
                    <a:pt x="1920" y="1920"/>
                    <a:pt x="1920" y="1920"/>
                    <a:pt x="1920" y="1920"/>
                  </a:cubicBezTo>
                  <a:lnTo>
                    <a:pt x="1536" y="1920"/>
                  </a:lnTo>
                  <a:close/>
                  <a:moveTo>
                    <a:pt x="1920" y="1664"/>
                  </a:moveTo>
                  <a:cubicBezTo>
                    <a:pt x="1536" y="1664"/>
                    <a:pt x="1536" y="1664"/>
                    <a:pt x="1536" y="1664"/>
                  </a:cubicBezTo>
                  <a:cubicBezTo>
                    <a:pt x="1536" y="1472"/>
                    <a:pt x="1536" y="1472"/>
                    <a:pt x="1536" y="1472"/>
                  </a:cubicBezTo>
                  <a:cubicBezTo>
                    <a:pt x="1920" y="1472"/>
                    <a:pt x="1920" y="1472"/>
                    <a:pt x="1920" y="1472"/>
                  </a:cubicBezTo>
                  <a:lnTo>
                    <a:pt x="1920" y="1664"/>
                  </a:lnTo>
                  <a:close/>
                  <a:moveTo>
                    <a:pt x="1344" y="1280"/>
                  </a:moveTo>
                  <a:cubicBezTo>
                    <a:pt x="640" y="1280"/>
                    <a:pt x="640" y="1280"/>
                    <a:pt x="640" y="1280"/>
                  </a:cubicBezTo>
                  <a:cubicBezTo>
                    <a:pt x="552" y="1280"/>
                    <a:pt x="480" y="1208"/>
                    <a:pt x="480" y="1120"/>
                  </a:cubicBezTo>
                  <a:cubicBezTo>
                    <a:pt x="480" y="1039"/>
                    <a:pt x="541" y="971"/>
                    <a:pt x="621" y="961"/>
                  </a:cubicBezTo>
                  <a:cubicBezTo>
                    <a:pt x="642" y="959"/>
                    <a:pt x="642" y="959"/>
                    <a:pt x="642" y="959"/>
                  </a:cubicBezTo>
                  <a:cubicBezTo>
                    <a:pt x="648" y="938"/>
                    <a:pt x="648" y="938"/>
                    <a:pt x="648" y="938"/>
                  </a:cubicBezTo>
                  <a:cubicBezTo>
                    <a:pt x="671" y="857"/>
                    <a:pt x="747" y="800"/>
                    <a:pt x="832" y="800"/>
                  </a:cubicBezTo>
                  <a:cubicBezTo>
                    <a:pt x="867" y="800"/>
                    <a:pt x="902" y="810"/>
                    <a:pt x="932" y="829"/>
                  </a:cubicBezTo>
                  <a:cubicBezTo>
                    <a:pt x="963" y="847"/>
                    <a:pt x="963" y="847"/>
                    <a:pt x="963" y="847"/>
                  </a:cubicBezTo>
                  <a:cubicBezTo>
                    <a:pt x="978" y="815"/>
                    <a:pt x="978" y="815"/>
                    <a:pt x="978" y="815"/>
                  </a:cubicBezTo>
                  <a:cubicBezTo>
                    <a:pt x="1010" y="748"/>
                    <a:pt x="1078" y="704"/>
                    <a:pt x="1152" y="704"/>
                  </a:cubicBezTo>
                  <a:cubicBezTo>
                    <a:pt x="1258" y="704"/>
                    <a:pt x="1344" y="790"/>
                    <a:pt x="1344" y="896"/>
                  </a:cubicBezTo>
                  <a:cubicBezTo>
                    <a:pt x="1344" y="905"/>
                    <a:pt x="1343" y="914"/>
                    <a:pt x="1341" y="926"/>
                  </a:cubicBezTo>
                  <a:cubicBezTo>
                    <a:pt x="1337" y="957"/>
                    <a:pt x="1337" y="957"/>
                    <a:pt x="1337" y="957"/>
                  </a:cubicBezTo>
                  <a:cubicBezTo>
                    <a:pt x="1368" y="962"/>
                    <a:pt x="1368" y="962"/>
                    <a:pt x="1368" y="962"/>
                  </a:cubicBezTo>
                  <a:cubicBezTo>
                    <a:pt x="1446" y="974"/>
                    <a:pt x="1504" y="1042"/>
                    <a:pt x="1504" y="1120"/>
                  </a:cubicBezTo>
                  <a:cubicBezTo>
                    <a:pt x="1504" y="1208"/>
                    <a:pt x="1432" y="1280"/>
                    <a:pt x="1344" y="1280"/>
                  </a:cubicBezTo>
                  <a:close/>
                  <a:moveTo>
                    <a:pt x="1440" y="64"/>
                  </a:moveTo>
                  <a:cubicBezTo>
                    <a:pt x="1888" y="64"/>
                    <a:pt x="1888" y="64"/>
                    <a:pt x="1888" y="64"/>
                  </a:cubicBezTo>
                  <a:cubicBezTo>
                    <a:pt x="1906" y="64"/>
                    <a:pt x="1920" y="78"/>
                    <a:pt x="1920" y="96"/>
                  </a:cubicBezTo>
                  <a:cubicBezTo>
                    <a:pt x="1920" y="320"/>
                    <a:pt x="1920" y="320"/>
                    <a:pt x="1920" y="320"/>
                  </a:cubicBezTo>
                  <a:cubicBezTo>
                    <a:pt x="1408" y="320"/>
                    <a:pt x="1408" y="320"/>
                    <a:pt x="1408" y="320"/>
                  </a:cubicBezTo>
                  <a:cubicBezTo>
                    <a:pt x="1408" y="96"/>
                    <a:pt x="1408" y="96"/>
                    <a:pt x="1408" y="96"/>
                  </a:cubicBezTo>
                  <a:cubicBezTo>
                    <a:pt x="1408" y="78"/>
                    <a:pt x="1422" y="64"/>
                    <a:pt x="1440" y="64"/>
                  </a:cubicBezTo>
                  <a:close/>
                  <a:moveTo>
                    <a:pt x="1408" y="416"/>
                  </a:moveTo>
                  <a:cubicBezTo>
                    <a:pt x="1408" y="384"/>
                    <a:pt x="1408" y="384"/>
                    <a:pt x="1408" y="384"/>
                  </a:cubicBezTo>
                  <a:cubicBezTo>
                    <a:pt x="1920" y="384"/>
                    <a:pt x="1920" y="384"/>
                    <a:pt x="1920" y="384"/>
                  </a:cubicBezTo>
                  <a:cubicBezTo>
                    <a:pt x="1920" y="416"/>
                    <a:pt x="1920" y="416"/>
                    <a:pt x="1920" y="416"/>
                  </a:cubicBezTo>
                  <a:cubicBezTo>
                    <a:pt x="1920" y="434"/>
                    <a:pt x="1906" y="448"/>
                    <a:pt x="1888" y="448"/>
                  </a:cubicBezTo>
                  <a:cubicBezTo>
                    <a:pt x="1440" y="448"/>
                    <a:pt x="1440" y="448"/>
                    <a:pt x="1440" y="448"/>
                  </a:cubicBezTo>
                  <a:cubicBezTo>
                    <a:pt x="1422" y="448"/>
                    <a:pt x="1408" y="434"/>
                    <a:pt x="1408" y="416"/>
                  </a:cubicBezTo>
                  <a:close/>
                  <a:moveTo>
                    <a:pt x="1728" y="576"/>
                  </a:moveTo>
                  <a:cubicBezTo>
                    <a:pt x="1600" y="576"/>
                    <a:pt x="1600" y="576"/>
                    <a:pt x="1600" y="576"/>
                  </a:cubicBezTo>
                  <a:cubicBezTo>
                    <a:pt x="1600" y="512"/>
                    <a:pt x="1600" y="512"/>
                    <a:pt x="1600" y="512"/>
                  </a:cubicBezTo>
                  <a:cubicBezTo>
                    <a:pt x="1728" y="512"/>
                    <a:pt x="1728" y="512"/>
                    <a:pt x="1728" y="512"/>
                  </a:cubicBezTo>
                  <a:lnTo>
                    <a:pt x="1728" y="576"/>
                  </a:ln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61" name="Group 20"/>
            <p:cNvGrpSpPr>
              <a:grpSpLocks noChangeAspect="1"/>
            </p:cNvGrpSpPr>
            <p:nvPr/>
          </p:nvGrpSpPr>
          <p:grpSpPr bwMode="auto">
            <a:xfrm>
              <a:off x="431348" y="2076917"/>
              <a:ext cx="417666" cy="418336"/>
              <a:chOff x="405" y="1926"/>
              <a:chExt cx="624" cy="625"/>
            </a:xfrm>
          </p:grpSpPr>
          <p:sp>
            <p:nvSpPr>
              <p:cNvPr id="170" name="AutoShape 19"/>
              <p:cNvSpPr>
                <a:spLocks noChangeAspect="1" noChangeArrowheads="1" noTextEdit="1"/>
              </p:cNvSpPr>
              <p:nvPr/>
            </p:nvSpPr>
            <p:spPr bwMode="auto">
              <a:xfrm>
                <a:off x="405" y="1926"/>
                <a:ext cx="624" cy="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21"/>
              <p:cNvSpPr>
                <a:spLocks noEditPoints="1"/>
              </p:cNvSpPr>
              <p:nvPr/>
            </p:nvSpPr>
            <p:spPr bwMode="auto">
              <a:xfrm>
                <a:off x="405" y="2184"/>
                <a:ext cx="624" cy="367"/>
              </a:xfrm>
              <a:custGeom>
                <a:avLst/>
                <a:gdLst>
                  <a:gd name="T0" fmla="*/ 624 w 624"/>
                  <a:gd name="T1" fmla="*/ 147 h 367"/>
                  <a:gd name="T2" fmla="*/ 330 w 624"/>
                  <a:gd name="T3" fmla="*/ 147 h 367"/>
                  <a:gd name="T4" fmla="*/ 330 w 624"/>
                  <a:gd name="T5" fmla="*/ 0 h 367"/>
                  <a:gd name="T6" fmla="*/ 294 w 624"/>
                  <a:gd name="T7" fmla="*/ 0 h 367"/>
                  <a:gd name="T8" fmla="*/ 294 w 624"/>
                  <a:gd name="T9" fmla="*/ 147 h 367"/>
                  <a:gd name="T10" fmla="*/ 0 w 624"/>
                  <a:gd name="T11" fmla="*/ 147 h 367"/>
                  <a:gd name="T12" fmla="*/ 0 w 624"/>
                  <a:gd name="T13" fmla="*/ 330 h 367"/>
                  <a:gd name="T14" fmla="*/ 36 w 624"/>
                  <a:gd name="T15" fmla="*/ 330 h 367"/>
                  <a:gd name="T16" fmla="*/ 36 w 624"/>
                  <a:gd name="T17" fmla="*/ 367 h 367"/>
                  <a:gd name="T18" fmla="*/ 73 w 624"/>
                  <a:gd name="T19" fmla="*/ 367 h 367"/>
                  <a:gd name="T20" fmla="*/ 73 w 624"/>
                  <a:gd name="T21" fmla="*/ 330 h 367"/>
                  <a:gd name="T22" fmla="*/ 551 w 624"/>
                  <a:gd name="T23" fmla="*/ 330 h 367"/>
                  <a:gd name="T24" fmla="*/ 551 w 624"/>
                  <a:gd name="T25" fmla="*/ 367 h 367"/>
                  <a:gd name="T26" fmla="*/ 588 w 624"/>
                  <a:gd name="T27" fmla="*/ 367 h 367"/>
                  <a:gd name="T28" fmla="*/ 588 w 624"/>
                  <a:gd name="T29" fmla="*/ 330 h 367"/>
                  <a:gd name="T30" fmla="*/ 624 w 624"/>
                  <a:gd name="T31" fmla="*/ 330 h 367"/>
                  <a:gd name="T32" fmla="*/ 624 w 624"/>
                  <a:gd name="T33" fmla="*/ 147 h 367"/>
                  <a:gd name="T34" fmla="*/ 588 w 624"/>
                  <a:gd name="T35" fmla="*/ 294 h 367"/>
                  <a:gd name="T36" fmla="*/ 36 w 624"/>
                  <a:gd name="T37" fmla="*/ 294 h 367"/>
                  <a:gd name="T38" fmla="*/ 36 w 624"/>
                  <a:gd name="T39" fmla="*/ 183 h 367"/>
                  <a:gd name="T40" fmla="*/ 588 w 624"/>
                  <a:gd name="T41" fmla="*/ 183 h 367"/>
                  <a:gd name="T42" fmla="*/ 588 w 624"/>
                  <a:gd name="T43" fmla="*/ 294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4" h="367">
                    <a:moveTo>
                      <a:pt x="624" y="147"/>
                    </a:moveTo>
                    <a:lnTo>
                      <a:pt x="330" y="147"/>
                    </a:lnTo>
                    <a:lnTo>
                      <a:pt x="330" y="0"/>
                    </a:lnTo>
                    <a:lnTo>
                      <a:pt x="294" y="0"/>
                    </a:lnTo>
                    <a:lnTo>
                      <a:pt x="294" y="147"/>
                    </a:lnTo>
                    <a:lnTo>
                      <a:pt x="0" y="147"/>
                    </a:lnTo>
                    <a:lnTo>
                      <a:pt x="0" y="330"/>
                    </a:lnTo>
                    <a:lnTo>
                      <a:pt x="36" y="330"/>
                    </a:lnTo>
                    <a:lnTo>
                      <a:pt x="36" y="367"/>
                    </a:lnTo>
                    <a:lnTo>
                      <a:pt x="73" y="367"/>
                    </a:lnTo>
                    <a:lnTo>
                      <a:pt x="73" y="330"/>
                    </a:lnTo>
                    <a:lnTo>
                      <a:pt x="551" y="330"/>
                    </a:lnTo>
                    <a:lnTo>
                      <a:pt x="551" y="367"/>
                    </a:lnTo>
                    <a:lnTo>
                      <a:pt x="588" y="367"/>
                    </a:lnTo>
                    <a:lnTo>
                      <a:pt x="588" y="330"/>
                    </a:lnTo>
                    <a:lnTo>
                      <a:pt x="624" y="330"/>
                    </a:lnTo>
                    <a:lnTo>
                      <a:pt x="624" y="147"/>
                    </a:lnTo>
                    <a:close/>
                    <a:moveTo>
                      <a:pt x="588" y="294"/>
                    </a:moveTo>
                    <a:lnTo>
                      <a:pt x="36" y="294"/>
                    </a:lnTo>
                    <a:lnTo>
                      <a:pt x="36" y="183"/>
                    </a:lnTo>
                    <a:lnTo>
                      <a:pt x="588" y="183"/>
                    </a:lnTo>
                    <a:lnTo>
                      <a:pt x="588" y="294"/>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22"/>
              <p:cNvSpPr>
                <a:spLocks noChangeArrowheads="1"/>
              </p:cNvSpPr>
              <p:nvPr/>
            </p:nvSpPr>
            <p:spPr bwMode="auto">
              <a:xfrm>
                <a:off x="478" y="2404"/>
                <a:ext cx="110" cy="37"/>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Rectangle 23"/>
              <p:cNvSpPr>
                <a:spLocks noChangeArrowheads="1"/>
              </p:cNvSpPr>
              <p:nvPr/>
            </p:nvSpPr>
            <p:spPr bwMode="auto">
              <a:xfrm>
                <a:off x="625" y="2404"/>
                <a:ext cx="36" cy="37"/>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24"/>
              <p:cNvSpPr>
                <a:spLocks noChangeArrowheads="1"/>
              </p:cNvSpPr>
              <p:nvPr/>
            </p:nvSpPr>
            <p:spPr bwMode="auto">
              <a:xfrm>
                <a:off x="773" y="2404"/>
                <a:ext cx="36" cy="37"/>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25"/>
              <p:cNvSpPr>
                <a:spLocks noChangeArrowheads="1"/>
              </p:cNvSpPr>
              <p:nvPr/>
            </p:nvSpPr>
            <p:spPr bwMode="auto">
              <a:xfrm>
                <a:off x="846" y="2404"/>
                <a:ext cx="110" cy="37"/>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26"/>
              <p:cNvSpPr>
                <a:spLocks/>
              </p:cNvSpPr>
              <p:nvPr/>
            </p:nvSpPr>
            <p:spPr bwMode="auto">
              <a:xfrm>
                <a:off x="643" y="2088"/>
                <a:ext cx="148" cy="67"/>
              </a:xfrm>
              <a:custGeom>
                <a:avLst/>
                <a:gdLst>
                  <a:gd name="T0" fmla="*/ 0 w 484"/>
                  <a:gd name="T1" fmla="*/ 133 h 218"/>
                  <a:gd name="T2" fmla="*/ 85 w 484"/>
                  <a:gd name="T3" fmla="*/ 218 h 218"/>
                  <a:gd name="T4" fmla="*/ 400 w 484"/>
                  <a:gd name="T5" fmla="*/ 218 h 218"/>
                  <a:gd name="T6" fmla="*/ 484 w 484"/>
                  <a:gd name="T7" fmla="*/ 133 h 218"/>
                  <a:gd name="T8" fmla="*/ 0 w 484"/>
                  <a:gd name="T9" fmla="*/ 133 h 218"/>
                </a:gdLst>
                <a:ahLst/>
                <a:cxnLst>
                  <a:cxn ang="0">
                    <a:pos x="T0" y="T1"/>
                  </a:cxn>
                  <a:cxn ang="0">
                    <a:pos x="T2" y="T3"/>
                  </a:cxn>
                  <a:cxn ang="0">
                    <a:pos x="T4" y="T5"/>
                  </a:cxn>
                  <a:cxn ang="0">
                    <a:pos x="T6" y="T7"/>
                  </a:cxn>
                  <a:cxn ang="0">
                    <a:pos x="T8" y="T9"/>
                  </a:cxn>
                </a:cxnLst>
                <a:rect l="0" t="0" r="r" b="b"/>
                <a:pathLst>
                  <a:path w="484" h="218">
                    <a:moveTo>
                      <a:pt x="0" y="133"/>
                    </a:moveTo>
                    <a:cubicBezTo>
                      <a:pt x="85" y="218"/>
                      <a:pt x="85" y="218"/>
                      <a:pt x="85" y="218"/>
                    </a:cubicBezTo>
                    <a:cubicBezTo>
                      <a:pt x="171" y="131"/>
                      <a:pt x="313" y="131"/>
                      <a:pt x="400" y="218"/>
                    </a:cubicBezTo>
                    <a:cubicBezTo>
                      <a:pt x="484" y="133"/>
                      <a:pt x="484" y="133"/>
                      <a:pt x="484" y="133"/>
                    </a:cubicBezTo>
                    <a:cubicBezTo>
                      <a:pt x="351" y="0"/>
                      <a:pt x="133" y="0"/>
                      <a:pt x="0" y="133"/>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27"/>
              <p:cNvSpPr>
                <a:spLocks/>
              </p:cNvSpPr>
              <p:nvPr/>
            </p:nvSpPr>
            <p:spPr bwMode="auto">
              <a:xfrm>
                <a:off x="582" y="1994"/>
                <a:ext cx="270" cy="100"/>
              </a:xfrm>
              <a:custGeom>
                <a:avLst/>
                <a:gdLst>
                  <a:gd name="T0" fmla="*/ 884 w 884"/>
                  <a:gd name="T1" fmla="*/ 243 h 328"/>
                  <a:gd name="T2" fmla="*/ 0 w 884"/>
                  <a:gd name="T3" fmla="*/ 243 h 328"/>
                  <a:gd name="T4" fmla="*/ 85 w 884"/>
                  <a:gd name="T5" fmla="*/ 328 h 328"/>
                  <a:gd name="T6" fmla="*/ 799 w 884"/>
                  <a:gd name="T7" fmla="*/ 328 h 328"/>
                  <a:gd name="T8" fmla="*/ 884 w 884"/>
                  <a:gd name="T9" fmla="*/ 243 h 328"/>
                </a:gdLst>
                <a:ahLst/>
                <a:cxnLst>
                  <a:cxn ang="0">
                    <a:pos x="T0" y="T1"/>
                  </a:cxn>
                  <a:cxn ang="0">
                    <a:pos x="T2" y="T3"/>
                  </a:cxn>
                  <a:cxn ang="0">
                    <a:pos x="T4" y="T5"/>
                  </a:cxn>
                  <a:cxn ang="0">
                    <a:pos x="T6" y="T7"/>
                  </a:cxn>
                  <a:cxn ang="0">
                    <a:pos x="T8" y="T9"/>
                  </a:cxn>
                </a:cxnLst>
                <a:rect l="0" t="0" r="r" b="b"/>
                <a:pathLst>
                  <a:path w="884" h="328">
                    <a:moveTo>
                      <a:pt x="884" y="243"/>
                    </a:moveTo>
                    <a:cubicBezTo>
                      <a:pt x="640" y="0"/>
                      <a:pt x="244" y="0"/>
                      <a:pt x="0" y="243"/>
                    </a:cubicBezTo>
                    <a:cubicBezTo>
                      <a:pt x="85" y="328"/>
                      <a:pt x="85" y="328"/>
                      <a:pt x="85" y="328"/>
                    </a:cubicBezTo>
                    <a:cubicBezTo>
                      <a:pt x="282" y="131"/>
                      <a:pt x="602" y="131"/>
                      <a:pt x="799" y="328"/>
                    </a:cubicBezTo>
                    <a:lnTo>
                      <a:pt x="884" y="243"/>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28"/>
              <p:cNvSpPr>
                <a:spLocks/>
              </p:cNvSpPr>
              <p:nvPr/>
            </p:nvSpPr>
            <p:spPr bwMode="auto">
              <a:xfrm>
                <a:off x="521" y="1926"/>
                <a:ext cx="392" cy="107"/>
              </a:xfrm>
              <a:custGeom>
                <a:avLst/>
                <a:gdLst>
                  <a:gd name="T0" fmla="*/ 642 w 1284"/>
                  <a:gd name="T1" fmla="*/ 120 h 350"/>
                  <a:gd name="T2" fmla="*/ 1199 w 1284"/>
                  <a:gd name="T3" fmla="*/ 350 h 350"/>
                  <a:gd name="T4" fmla="*/ 1284 w 1284"/>
                  <a:gd name="T5" fmla="*/ 266 h 350"/>
                  <a:gd name="T6" fmla="*/ 642 w 1284"/>
                  <a:gd name="T7" fmla="*/ 0 h 350"/>
                  <a:gd name="T8" fmla="*/ 0 w 1284"/>
                  <a:gd name="T9" fmla="*/ 266 h 350"/>
                  <a:gd name="T10" fmla="*/ 85 w 1284"/>
                  <a:gd name="T11" fmla="*/ 350 h 350"/>
                  <a:gd name="T12" fmla="*/ 642 w 1284"/>
                  <a:gd name="T13" fmla="*/ 120 h 350"/>
                </a:gdLst>
                <a:ahLst/>
                <a:cxnLst>
                  <a:cxn ang="0">
                    <a:pos x="T0" y="T1"/>
                  </a:cxn>
                  <a:cxn ang="0">
                    <a:pos x="T2" y="T3"/>
                  </a:cxn>
                  <a:cxn ang="0">
                    <a:pos x="T4" y="T5"/>
                  </a:cxn>
                  <a:cxn ang="0">
                    <a:pos x="T6" y="T7"/>
                  </a:cxn>
                  <a:cxn ang="0">
                    <a:pos x="T8" y="T9"/>
                  </a:cxn>
                  <a:cxn ang="0">
                    <a:pos x="T10" y="T11"/>
                  </a:cxn>
                  <a:cxn ang="0">
                    <a:pos x="T12" y="T13"/>
                  </a:cxn>
                </a:cxnLst>
                <a:rect l="0" t="0" r="r" b="b"/>
                <a:pathLst>
                  <a:path w="1284" h="350">
                    <a:moveTo>
                      <a:pt x="642" y="120"/>
                    </a:moveTo>
                    <a:cubicBezTo>
                      <a:pt x="853" y="120"/>
                      <a:pt x="1051" y="202"/>
                      <a:pt x="1199" y="350"/>
                    </a:cubicBezTo>
                    <a:cubicBezTo>
                      <a:pt x="1284" y="266"/>
                      <a:pt x="1284" y="266"/>
                      <a:pt x="1284" y="266"/>
                    </a:cubicBezTo>
                    <a:cubicBezTo>
                      <a:pt x="1113" y="94"/>
                      <a:pt x="885" y="0"/>
                      <a:pt x="642" y="0"/>
                    </a:cubicBezTo>
                    <a:cubicBezTo>
                      <a:pt x="399" y="0"/>
                      <a:pt x="171" y="94"/>
                      <a:pt x="0" y="266"/>
                    </a:cubicBezTo>
                    <a:cubicBezTo>
                      <a:pt x="85" y="350"/>
                      <a:pt x="85" y="350"/>
                      <a:pt x="85" y="350"/>
                    </a:cubicBezTo>
                    <a:cubicBezTo>
                      <a:pt x="233" y="202"/>
                      <a:pt x="431" y="120"/>
                      <a:pt x="642" y="12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2" name="TextBox 161"/>
            <p:cNvSpPr txBox="1"/>
            <p:nvPr/>
          </p:nvSpPr>
          <p:spPr>
            <a:xfrm>
              <a:off x="250006" y="2485132"/>
              <a:ext cx="779381" cy="246221"/>
            </a:xfrm>
            <a:prstGeom prst="rect">
              <a:avLst/>
            </a:prstGeom>
            <a:noFill/>
          </p:spPr>
          <p:txBody>
            <a:bodyPr wrap="none" rtlCol="0">
              <a:spAutoFit/>
            </a:bodyPr>
            <a:lstStyle/>
            <a:p>
              <a:r>
                <a:rPr lang="en-US" sz="1000" b="1" dirty="0">
                  <a:solidFill>
                    <a:schemeClr val="tx1">
                      <a:lumMod val="65000"/>
                      <a:lumOff val="35000"/>
                    </a:schemeClr>
                  </a:solidFill>
                </a:rPr>
                <a:t>Gateways</a:t>
              </a:r>
            </a:p>
          </p:txBody>
        </p:sp>
        <p:pic>
          <p:nvPicPr>
            <p:cNvPr id="163" name="Picture 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1473" y="1491387"/>
              <a:ext cx="256849" cy="256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4" name="TextBox 163"/>
            <p:cNvSpPr txBox="1"/>
            <p:nvPr/>
          </p:nvSpPr>
          <p:spPr>
            <a:xfrm>
              <a:off x="1056252" y="3639746"/>
              <a:ext cx="952505" cy="246221"/>
            </a:xfrm>
            <a:prstGeom prst="rect">
              <a:avLst/>
            </a:prstGeom>
            <a:noFill/>
          </p:spPr>
          <p:txBody>
            <a:bodyPr wrap="none" rtlCol="0">
              <a:spAutoFit/>
            </a:bodyPr>
            <a:lstStyle/>
            <a:p>
              <a:r>
                <a:rPr lang="en-US" sz="1000" b="1" dirty="0">
                  <a:solidFill>
                    <a:schemeClr val="tx1">
                      <a:lumMod val="65000"/>
                      <a:lumOff val="35000"/>
                    </a:schemeClr>
                  </a:solidFill>
                </a:rPr>
                <a:t>Connectivity</a:t>
              </a:r>
            </a:p>
          </p:txBody>
        </p:sp>
        <p:sp>
          <p:nvSpPr>
            <p:cNvPr id="165" name="Arc 164"/>
            <p:cNvSpPr/>
            <p:nvPr/>
          </p:nvSpPr>
          <p:spPr>
            <a:xfrm rot="16517202">
              <a:off x="785866" y="1353193"/>
              <a:ext cx="1122468" cy="1385278"/>
            </a:xfrm>
            <a:prstGeom prst="arc">
              <a:avLst>
                <a:gd name="adj1" fmla="val 16564877"/>
                <a:gd name="adj2" fmla="val 20560754"/>
              </a:avLst>
            </a:prstGeom>
            <a:ln>
              <a:solidFill>
                <a:schemeClr val="tx1">
                  <a:lumMod val="50000"/>
                  <a:lumOff val="50000"/>
                </a:schemeClr>
              </a:solidFill>
              <a:prstDash val="dash"/>
              <a:head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66" name="Arc 165"/>
            <p:cNvSpPr/>
            <p:nvPr/>
          </p:nvSpPr>
          <p:spPr>
            <a:xfrm rot="11011098">
              <a:off x="595285" y="1959266"/>
              <a:ext cx="1122468" cy="1385278"/>
            </a:xfrm>
            <a:prstGeom prst="arc">
              <a:avLst>
                <a:gd name="adj1" fmla="val 16585449"/>
                <a:gd name="adj2" fmla="val 20083268"/>
              </a:avLst>
            </a:prstGeom>
            <a:ln>
              <a:solidFill>
                <a:schemeClr val="tx1">
                  <a:lumMod val="50000"/>
                  <a:lumOff val="50000"/>
                </a:schemeClr>
              </a:solidFill>
              <a:prstDash val="dash"/>
              <a:head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167" name="Picture 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367" y="2966242"/>
              <a:ext cx="256849" cy="256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8" name="Arc 167"/>
            <p:cNvSpPr/>
            <p:nvPr/>
          </p:nvSpPr>
          <p:spPr>
            <a:xfrm rot="5955134">
              <a:off x="1254110" y="2163571"/>
              <a:ext cx="1122468" cy="1385278"/>
            </a:xfrm>
            <a:prstGeom prst="arc">
              <a:avLst>
                <a:gd name="adj1" fmla="val 16585449"/>
                <a:gd name="adj2" fmla="val 20371944"/>
              </a:avLst>
            </a:prstGeom>
            <a:ln>
              <a:solidFill>
                <a:schemeClr val="tx1">
                  <a:lumMod val="50000"/>
                  <a:lumOff val="50000"/>
                </a:schemeClr>
              </a:solidFill>
              <a:prstDash val="dash"/>
              <a:head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169" name="Picture 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3600" y="3181350"/>
              <a:ext cx="256849" cy="256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82" name="Picture 3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9115" y="2593555"/>
            <a:ext cx="369902" cy="321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3212804"/>
      </p:ext>
    </p:extLst>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3915" y="133350"/>
            <a:ext cx="1123950" cy="325630"/>
          </a:xfrm>
          <a:prstGeom prst="rect">
            <a:avLst/>
          </a:prstGeom>
        </p:spPr>
      </p:pic>
      <p:sp>
        <p:nvSpPr>
          <p:cNvPr id="21" name="Rectangle 20"/>
          <p:cNvSpPr/>
          <p:nvPr/>
        </p:nvSpPr>
        <p:spPr>
          <a:xfrm>
            <a:off x="228600" y="458980"/>
            <a:ext cx="228600" cy="1828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152400" y="133350"/>
            <a:ext cx="3489866" cy="830997"/>
          </a:xfrm>
          <a:prstGeom prst="rect">
            <a:avLst/>
          </a:prstGeom>
          <a:noFill/>
        </p:spPr>
        <p:txBody>
          <a:bodyPr wrap="none" rtlCol="0">
            <a:spAutoFit/>
          </a:bodyPr>
          <a:lstStyle/>
          <a:p>
            <a:r>
              <a:rPr lang="en-US" sz="1600" b="1" dirty="0" err="1">
                <a:latin typeface="Calibri" pitchFamily="34" charset="0"/>
              </a:rPr>
              <a:t>FieldPower</a:t>
            </a:r>
            <a:r>
              <a:rPr lang="en-US" sz="1600" b="1" dirty="0">
                <a:latin typeface="Calibri" pitchFamily="34" charset="0"/>
              </a:rPr>
              <a:t> </a:t>
            </a:r>
            <a:r>
              <a:rPr lang="en-US" sz="1600" b="1" dirty="0" err="1">
                <a:latin typeface="Calibri" pitchFamily="34" charset="0"/>
              </a:rPr>
              <a:t>IoT</a:t>
            </a:r>
            <a:r>
              <a:rPr lang="en-US" sz="1600" b="1" dirty="0">
                <a:latin typeface="Calibri" pitchFamily="34" charset="0"/>
              </a:rPr>
              <a:t> Functional Architecture</a:t>
            </a:r>
          </a:p>
          <a:p>
            <a:endParaRPr lang="en-US" sz="1600" b="1" dirty="0">
              <a:latin typeface="Calibri" pitchFamily="34" charset="0"/>
            </a:endParaRPr>
          </a:p>
          <a:p>
            <a:endParaRPr lang="en-US" sz="1600" b="1" dirty="0">
              <a:latin typeface="Calibri" pitchFamily="34" charset="0"/>
            </a:endParaRPr>
          </a:p>
        </p:txBody>
      </p:sp>
      <p:sp>
        <p:nvSpPr>
          <p:cNvPr id="183" name="Rounded Rectangle 182"/>
          <p:cNvSpPr/>
          <p:nvPr/>
        </p:nvSpPr>
        <p:spPr>
          <a:xfrm>
            <a:off x="2627776" y="961045"/>
            <a:ext cx="1947286" cy="1256535"/>
          </a:xfrm>
          <a:prstGeom prst="roundRect">
            <a:avLst/>
          </a:prstGeom>
          <a:gradFill>
            <a:gsLst>
              <a:gs pos="47000">
                <a:srgbClr val="FFFFFF"/>
              </a:gs>
              <a:gs pos="100000">
                <a:srgbClr val="E8E8E8"/>
              </a:gs>
            </a:gsLst>
          </a:gradFill>
          <a:ln w="6350">
            <a:gradFill>
              <a:gsLst>
                <a:gs pos="0">
                  <a:schemeClr val="tx1">
                    <a:lumMod val="65000"/>
                    <a:lumOff val="35000"/>
                  </a:schemeClr>
                </a:gs>
                <a:gs pos="100000">
                  <a:schemeClr val="bg1"/>
                </a:gs>
              </a:gsLst>
              <a:lin ang="5400000" scaled="0"/>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4" name="Rounded Rectangle 183"/>
          <p:cNvSpPr/>
          <p:nvPr/>
        </p:nvSpPr>
        <p:spPr>
          <a:xfrm>
            <a:off x="678553" y="961045"/>
            <a:ext cx="1947286" cy="1256535"/>
          </a:xfrm>
          <a:prstGeom prst="roundRect">
            <a:avLst/>
          </a:prstGeom>
          <a:gradFill>
            <a:gsLst>
              <a:gs pos="47000">
                <a:srgbClr val="FFFFFF"/>
              </a:gs>
              <a:gs pos="100000">
                <a:srgbClr val="E8E8E8"/>
              </a:gs>
            </a:gsLst>
          </a:gradFill>
          <a:ln w="6350">
            <a:gradFill>
              <a:gsLst>
                <a:gs pos="0">
                  <a:schemeClr val="tx1">
                    <a:lumMod val="65000"/>
                    <a:lumOff val="35000"/>
                  </a:schemeClr>
                </a:gs>
                <a:gs pos="100000">
                  <a:schemeClr val="bg1"/>
                </a:gs>
              </a:gsLst>
              <a:lin ang="5400000" scaled="0"/>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85" name="Group 184"/>
          <p:cNvGrpSpPr/>
          <p:nvPr/>
        </p:nvGrpSpPr>
        <p:grpSpPr>
          <a:xfrm>
            <a:off x="960565" y="1233820"/>
            <a:ext cx="1307710" cy="518227"/>
            <a:chOff x="598242" y="858578"/>
            <a:chExt cx="1561153" cy="618664"/>
          </a:xfrm>
        </p:grpSpPr>
        <p:pic>
          <p:nvPicPr>
            <p:cNvPr id="18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4861" y="1056340"/>
              <a:ext cx="190345" cy="418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4204" y="983087"/>
              <a:ext cx="375191" cy="491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8"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81064" y="1056340"/>
              <a:ext cx="417015" cy="420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9"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8242" y="1181100"/>
              <a:ext cx="365758" cy="290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0" name="Picture 1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5318" y="858578"/>
              <a:ext cx="271606" cy="249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91" name="Oval 190"/>
          <p:cNvSpPr/>
          <p:nvPr/>
        </p:nvSpPr>
        <p:spPr>
          <a:xfrm>
            <a:off x="1378722" y="724896"/>
            <a:ext cx="472298" cy="472298"/>
          </a:xfrm>
          <a:prstGeom prst="ellipse">
            <a:avLst/>
          </a:prstGeom>
          <a:gradFill>
            <a:gsLst>
              <a:gs pos="0">
                <a:schemeClr val="bg1">
                  <a:lumMod val="85000"/>
                </a:schemeClr>
              </a:gs>
              <a:gs pos="100000">
                <a:schemeClr val="bg1"/>
              </a:gs>
            </a:gsLst>
            <a:lin ang="5400000" scaled="0"/>
          </a:gradFill>
          <a:ln w="6350">
            <a:solidFill>
              <a:schemeClr val="tx1">
                <a:lumMod val="50000"/>
                <a:lumOff val="50000"/>
              </a:schemeClr>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2" name="Picture 1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64665" y="795070"/>
            <a:ext cx="299511" cy="299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3" name="AutoShape 15"/>
          <p:cNvSpPr>
            <a:spLocks noChangeAspect="1" noChangeArrowheads="1" noTextEdit="1"/>
          </p:cNvSpPr>
          <p:nvPr/>
        </p:nvSpPr>
        <p:spPr bwMode="auto">
          <a:xfrm>
            <a:off x="2569039" y="2181225"/>
            <a:ext cx="112712"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94" name="Group 193"/>
          <p:cNvGrpSpPr/>
          <p:nvPr/>
        </p:nvGrpSpPr>
        <p:grpSpPr>
          <a:xfrm>
            <a:off x="2431511" y="1242391"/>
            <a:ext cx="388656" cy="3190461"/>
            <a:chOff x="2280235" y="1242391"/>
            <a:chExt cx="388656" cy="3190461"/>
          </a:xfrm>
        </p:grpSpPr>
        <p:cxnSp>
          <p:nvCxnSpPr>
            <p:cNvPr id="195" name="Straight Connector 194"/>
            <p:cNvCxnSpPr/>
            <p:nvPr/>
          </p:nvCxnSpPr>
          <p:spPr>
            <a:xfrm>
              <a:off x="2474563" y="1242391"/>
              <a:ext cx="0" cy="3190461"/>
            </a:xfrm>
            <a:prstGeom prst="line">
              <a:avLst/>
            </a:prstGeom>
            <a:ln w="15875">
              <a:gradFill>
                <a:gsLst>
                  <a:gs pos="72000">
                    <a:schemeClr val="tx1"/>
                  </a:gs>
                  <a:gs pos="0">
                    <a:schemeClr val="bg1"/>
                  </a:gs>
                </a:gsLst>
                <a:lin ang="5400000" scaled="0"/>
              </a:gradFill>
              <a:prstDash val="dash"/>
            </a:ln>
          </p:spPr>
          <p:style>
            <a:lnRef idx="1">
              <a:schemeClr val="dk1"/>
            </a:lnRef>
            <a:fillRef idx="0">
              <a:schemeClr val="dk1"/>
            </a:fillRef>
            <a:effectRef idx="0">
              <a:schemeClr val="dk1"/>
            </a:effectRef>
            <a:fontRef idx="minor">
              <a:schemeClr val="tx1"/>
            </a:fontRef>
          </p:style>
        </p:cxnSp>
        <p:sp>
          <p:nvSpPr>
            <p:cNvPr id="196" name="Oval 195"/>
            <p:cNvSpPr/>
            <p:nvPr/>
          </p:nvSpPr>
          <p:spPr>
            <a:xfrm>
              <a:off x="2280235" y="2085512"/>
              <a:ext cx="388656" cy="388656"/>
            </a:xfrm>
            <a:prstGeom prst="ellipse">
              <a:avLst/>
            </a:prstGeom>
            <a:solidFill>
              <a:schemeClr val="bg1"/>
            </a:solidFill>
            <a:ln w="12700">
              <a:solidFill>
                <a:schemeClr val="tx1">
                  <a:lumMod val="65000"/>
                  <a:lumOff val="3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7" name="Freeform 17"/>
            <p:cNvSpPr>
              <a:spLocks/>
            </p:cNvSpPr>
            <p:nvPr/>
          </p:nvSpPr>
          <p:spPr bwMode="auto">
            <a:xfrm>
              <a:off x="2432051" y="2194997"/>
              <a:ext cx="98424" cy="172244"/>
            </a:xfrm>
            <a:custGeom>
              <a:avLst/>
              <a:gdLst>
                <a:gd name="T0" fmla="*/ 1005 w 1042"/>
                <a:gd name="T1" fmla="*/ 1005 h 1832"/>
                <a:gd name="T2" fmla="*/ 228 w 1042"/>
                <a:gd name="T3" fmla="*/ 1783 h 1832"/>
                <a:gd name="T4" fmla="*/ 49 w 1042"/>
                <a:gd name="T5" fmla="*/ 1783 h 1832"/>
                <a:gd name="T6" fmla="*/ 49 w 1042"/>
                <a:gd name="T7" fmla="*/ 1604 h 1832"/>
                <a:gd name="T8" fmla="*/ 737 w 1042"/>
                <a:gd name="T9" fmla="*/ 916 h 1832"/>
                <a:gd name="T10" fmla="*/ 49 w 1042"/>
                <a:gd name="T11" fmla="*/ 228 h 1832"/>
                <a:gd name="T12" fmla="*/ 49 w 1042"/>
                <a:gd name="T13" fmla="*/ 49 h 1832"/>
                <a:gd name="T14" fmla="*/ 228 w 1042"/>
                <a:gd name="T15" fmla="*/ 49 h 1832"/>
                <a:gd name="T16" fmla="*/ 1005 w 1042"/>
                <a:gd name="T17" fmla="*/ 827 h 1832"/>
                <a:gd name="T18" fmla="*/ 1042 w 1042"/>
                <a:gd name="T19" fmla="*/ 916 h 1832"/>
                <a:gd name="T20" fmla="*/ 1005 w 1042"/>
                <a:gd name="T21" fmla="*/ 1005 h 1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2" h="1832">
                  <a:moveTo>
                    <a:pt x="1005" y="1005"/>
                  </a:moveTo>
                  <a:cubicBezTo>
                    <a:pt x="228" y="1783"/>
                    <a:pt x="228" y="1783"/>
                    <a:pt x="228" y="1783"/>
                  </a:cubicBezTo>
                  <a:cubicBezTo>
                    <a:pt x="178" y="1832"/>
                    <a:pt x="98" y="1832"/>
                    <a:pt x="49" y="1783"/>
                  </a:cubicBezTo>
                  <a:cubicBezTo>
                    <a:pt x="0" y="1733"/>
                    <a:pt x="0" y="1653"/>
                    <a:pt x="49" y="1604"/>
                  </a:cubicBezTo>
                  <a:cubicBezTo>
                    <a:pt x="737" y="916"/>
                    <a:pt x="737" y="916"/>
                    <a:pt x="737" y="916"/>
                  </a:cubicBezTo>
                  <a:cubicBezTo>
                    <a:pt x="49" y="228"/>
                    <a:pt x="49" y="228"/>
                    <a:pt x="49" y="228"/>
                  </a:cubicBezTo>
                  <a:cubicBezTo>
                    <a:pt x="0" y="179"/>
                    <a:pt x="0" y="99"/>
                    <a:pt x="49" y="49"/>
                  </a:cubicBezTo>
                  <a:cubicBezTo>
                    <a:pt x="98" y="0"/>
                    <a:pt x="179" y="0"/>
                    <a:pt x="228" y="49"/>
                  </a:cubicBezTo>
                  <a:cubicBezTo>
                    <a:pt x="1005" y="827"/>
                    <a:pt x="1005" y="827"/>
                    <a:pt x="1005" y="827"/>
                  </a:cubicBezTo>
                  <a:cubicBezTo>
                    <a:pt x="1030" y="851"/>
                    <a:pt x="1042" y="884"/>
                    <a:pt x="1042" y="916"/>
                  </a:cubicBezTo>
                  <a:cubicBezTo>
                    <a:pt x="1042" y="948"/>
                    <a:pt x="1030" y="981"/>
                    <a:pt x="1005" y="1005"/>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98" name="Rounded Rectangle 197"/>
          <p:cNvSpPr/>
          <p:nvPr/>
        </p:nvSpPr>
        <p:spPr>
          <a:xfrm>
            <a:off x="4570876" y="961045"/>
            <a:ext cx="1947286" cy="1256535"/>
          </a:xfrm>
          <a:prstGeom prst="roundRect">
            <a:avLst/>
          </a:prstGeom>
          <a:gradFill>
            <a:gsLst>
              <a:gs pos="47000">
                <a:srgbClr val="FFFFFF"/>
              </a:gs>
              <a:gs pos="100000">
                <a:srgbClr val="E8E8E8"/>
              </a:gs>
            </a:gsLst>
          </a:gradFill>
          <a:ln w="6350">
            <a:gradFill>
              <a:gsLst>
                <a:gs pos="0">
                  <a:schemeClr val="tx1">
                    <a:lumMod val="65000"/>
                    <a:lumOff val="35000"/>
                  </a:schemeClr>
                </a:gs>
                <a:gs pos="100000">
                  <a:schemeClr val="bg1"/>
                </a:gs>
              </a:gsLst>
              <a:lin ang="5400000" scaled="0"/>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9" name="Oval 198"/>
          <p:cNvSpPr/>
          <p:nvPr/>
        </p:nvSpPr>
        <p:spPr>
          <a:xfrm>
            <a:off x="3351676" y="724896"/>
            <a:ext cx="472298" cy="472298"/>
          </a:xfrm>
          <a:prstGeom prst="ellipse">
            <a:avLst/>
          </a:prstGeom>
          <a:gradFill>
            <a:gsLst>
              <a:gs pos="0">
                <a:schemeClr val="bg1">
                  <a:lumMod val="85000"/>
                </a:schemeClr>
              </a:gs>
              <a:gs pos="100000">
                <a:schemeClr val="bg1"/>
              </a:gs>
            </a:gsLst>
            <a:lin ang="5400000" scaled="0"/>
          </a:gradFill>
          <a:ln w="6350">
            <a:solidFill>
              <a:schemeClr val="tx1">
                <a:lumMod val="50000"/>
                <a:lumOff val="50000"/>
              </a:schemeClr>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0" name="Picture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97325" y="754325"/>
            <a:ext cx="381000" cy="381000"/>
          </a:xfrm>
          <a:prstGeom prst="rect">
            <a:avLst/>
          </a:prstGeom>
        </p:spPr>
      </p:pic>
      <p:sp>
        <p:nvSpPr>
          <p:cNvPr id="201" name="TextBox 200"/>
          <p:cNvSpPr txBox="1"/>
          <p:nvPr/>
        </p:nvSpPr>
        <p:spPr>
          <a:xfrm>
            <a:off x="1120174" y="1888411"/>
            <a:ext cx="992579" cy="338554"/>
          </a:xfrm>
          <a:prstGeom prst="rect">
            <a:avLst/>
          </a:prstGeom>
          <a:noFill/>
        </p:spPr>
        <p:txBody>
          <a:bodyPr wrap="none" rtlCol="0">
            <a:spAutoFit/>
          </a:bodyPr>
          <a:lstStyle/>
          <a:p>
            <a:r>
              <a:rPr lang="en-US" sz="1600" b="1" dirty="0">
                <a:solidFill>
                  <a:schemeClr val="tx1">
                    <a:lumMod val="65000"/>
                    <a:lumOff val="35000"/>
                  </a:schemeClr>
                </a:solidFill>
              </a:rPr>
              <a:t>Sensors</a:t>
            </a:r>
            <a:endParaRPr lang="en-US" sz="1600" dirty="0">
              <a:solidFill>
                <a:schemeClr val="tx1">
                  <a:lumMod val="65000"/>
                  <a:lumOff val="35000"/>
                </a:schemeClr>
              </a:solidFill>
            </a:endParaRPr>
          </a:p>
        </p:txBody>
      </p:sp>
      <p:cxnSp>
        <p:nvCxnSpPr>
          <p:cNvPr id="202" name="Straight Connector 201"/>
          <p:cNvCxnSpPr/>
          <p:nvPr/>
        </p:nvCxnSpPr>
        <p:spPr>
          <a:xfrm>
            <a:off x="1420110" y="2268428"/>
            <a:ext cx="388620" cy="0"/>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sp>
        <p:nvSpPr>
          <p:cNvPr id="203" name="TextBox 202"/>
          <p:cNvSpPr txBox="1"/>
          <p:nvPr/>
        </p:nvSpPr>
        <p:spPr>
          <a:xfrm>
            <a:off x="2945060" y="1888411"/>
            <a:ext cx="1383712" cy="338554"/>
          </a:xfrm>
          <a:prstGeom prst="rect">
            <a:avLst/>
          </a:prstGeom>
          <a:noFill/>
        </p:spPr>
        <p:txBody>
          <a:bodyPr wrap="none" rtlCol="0">
            <a:spAutoFit/>
          </a:bodyPr>
          <a:lstStyle/>
          <a:p>
            <a:r>
              <a:rPr lang="en-US" sz="1600" b="1" dirty="0">
                <a:solidFill>
                  <a:schemeClr val="tx1">
                    <a:lumMod val="65000"/>
                    <a:lumOff val="35000"/>
                  </a:schemeClr>
                </a:solidFill>
              </a:rPr>
              <a:t>IoT Platform</a:t>
            </a:r>
            <a:endParaRPr lang="en-US" sz="1600" dirty="0">
              <a:solidFill>
                <a:schemeClr val="tx1">
                  <a:lumMod val="65000"/>
                  <a:lumOff val="35000"/>
                </a:schemeClr>
              </a:solidFill>
            </a:endParaRPr>
          </a:p>
        </p:txBody>
      </p:sp>
      <p:cxnSp>
        <p:nvCxnSpPr>
          <p:cNvPr id="204" name="Straight Connector 203"/>
          <p:cNvCxnSpPr/>
          <p:nvPr/>
        </p:nvCxnSpPr>
        <p:spPr>
          <a:xfrm>
            <a:off x="3450736" y="2268428"/>
            <a:ext cx="388620" cy="0"/>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grpSp>
        <p:nvGrpSpPr>
          <p:cNvPr id="205" name="Group 204"/>
          <p:cNvGrpSpPr/>
          <p:nvPr/>
        </p:nvGrpSpPr>
        <p:grpSpPr>
          <a:xfrm>
            <a:off x="2862055" y="1322305"/>
            <a:ext cx="1549722" cy="402289"/>
            <a:chOff x="2668891" y="1314872"/>
            <a:chExt cx="1663117" cy="431725"/>
          </a:xfrm>
        </p:grpSpPr>
        <p:pic>
          <p:nvPicPr>
            <p:cNvPr id="206" name="Picture 18"/>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68891" y="1363954"/>
              <a:ext cx="379109" cy="382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07" name="Straight Connector 206"/>
            <p:cNvCxnSpPr/>
            <p:nvPr/>
          </p:nvCxnSpPr>
          <p:spPr>
            <a:xfrm>
              <a:off x="3149605" y="1393390"/>
              <a:ext cx="3175" cy="323771"/>
            </a:xfrm>
            <a:prstGeom prst="line">
              <a:avLst/>
            </a:prstGeom>
            <a:ln w="9525" cap="rnd">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pic>
          <p:nvPicPr>
            <p:cNvPr id="208" name="Picture 19"/>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244137" y="1363954"/>
              <a:ext cx="543203" cy="324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9" name="Picture 20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938622" y="1314872"/>
              <a:ext cx="393386" cy="387623"/>
            </a:xfrm>
            <a:prstGeom prst="rect">
              <a:avLst/>
            </a:prstGeom>
          </p:spPr>
        </p:pic>
        <p:cxnSp>
          <p:nvCxnSpPr>
            <p:cNvPr id="210" name="Straight Connector 209"/>
            <p:cNvCxnSpPr/>
            <p:nvPr/>
          </p:nvCxnSpPr>
          <p:spPr>
            <a:xfrm>
              <a:off x="3862382" y="1393390"/>
              <a:ext cx="3175" cy="323771"/>
            </a:xfrm>
            <a:prstGeom prst="line">
              <a:avLst/>
            </a:prstGeom>
            <a:ln w="9525" cap="rnd">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grpSp>
      <p:grpSp>
        <p:nvGrpSpPr>
          <p:cNvPr id="211" name="Group 210"/>
          <p:cNvGrpSpPr/>
          <p:nvPr/>
        </p:nvGrpSpPr>
        <p:grpSpPr>
          <a:xfrm>
            <a:off x="4934664" y="1286948"/>
            <a:ext cx="432894" cy="431908"/>
            <a:chOff x="4973638" y="1446213"/>
            <a:chExt cx="1393825" cy="1390650"/>
          </a:xfrm>
        </p:grpSpPr>
        <p:sp>
          <p:nvSpPr>
            <p:cNvPr id="212" name="Freeform 26"/>
            <p:cNvSpPr>
              <a:spLocks noEditPoints="1"/>
            </p:cNvSpPr>
            <p:nvPr/>
          </p:nvSpPr>
          <p:spPr bwMode="auto">
            <a:xfrm>
              <a:off x="4973638" y="1446213"/>
              <a:ext cx="1393825" cy="1390650"/>
            </a:xfrm>
            <a:custGeom>
              <a:avLst/>
              <a:gdLst>
                <a:gd name="T0" fmla="*/ 3141 w 3667"/>
                <a:gd name="T1" fmla="*/ 0 h 3659"/>
                <a:gd name="T2" fmla="*/ 526 w 3667"/>
                <a:gd name="T3" fmla="*/ 0 h 3659"/>
                <a:gd name="T4" fmla="*/ 0 w 3667"/>
                <a:gd name="T5" fmla="*/ 526 h 3659"/>
                <a:gd name="T6" fmla="*/ 0 w 3667"/>
                <a:gd name="T7" fmla="*/ 2511 h 3659"/>
                <a:gd name="T8" fmla="*/ 526 w 3667"/>
                <a:gd name="T9" fmla="*/ 3037 h 3659"/>
                <a:gd name="T10" fmla="*/ 1732 w 3667"/>
                <a:gd name="T11" fmla="*/ 3037 h 3659"/>
                <a:gd name="T12" fmla="*/ 1732 w 3667"/>
                <a:gd name="T13" fmla="*/ 3467 h 3659"/>
                <a:gd name="T14" fmla="*/ 1206 w 3667"/>
                <a:gd name="T15" fmla="*/ 3467 h 3659"/>
                <a:gd name="T16" fmla="*/ 1106 w 3667"/>
                <a:gd name="T17" fmla="*/ 3563 h 3659"/>
                <a:gd name="T18" fmla="*/ 1206 w 3667"/>
                <a:gd name="T19" fmla="*/ 3659 h 3659"/>
                <a:gd name="T20" fmla="*/ 2450 w 3667"/>
                <a:gd name="T21" fmla="*/ 3659 h 3659"/>
                <a:gd name="T22" fmla="*/ 2550 w 3667"/>
                <a:gd name="T23" fmla="*/ 3563 h 3659"/>
                <a:gd name="T24" fmla="*/ 2450 w 3667"/>
                <a:gd name="T25" fmla="*/ 3467 h 3659"/>
                <a:gd name="T26" fmla="*/ 1924 w 3667"/>
                <a:gd name="T27" fmla="*/ 3467 h 3659"/>
                <a:gd name="T28" fmla="*/ 1924 w 3667"/>
                <a:gd name="T29" fmla="*/ 3041 h 3659"/>
                <a:gd name="T30" fmla="*/ 3141 w 3667"/>
                <a:gd name="T31" fmla="*/ 3041 h 3659"/>
                <a:gd name="T32" fmla="*/ 3667 w 3667"/>
                <a:gd name="T33" fmla="*/ 2515 h 3659"/>
                <a:gd name="T34" fmla="*/ 3667 w 3667"/>
                <a:gd name="T35" fmla="*/ 526 h 3659"/>
                <a:gd name="T36" fmla="*/ 3141 w 3667"/>
                <a:gd name="T37" fmla="*/ 0 h 3659"/>
                <a:gd name="T38" fmla="*/ 3479 w 3667"/>
                <a:gd name="T39" fmla="*/ 2404 h 3659"/>
                <a:gd name="T40" fmla="*/ 3479 w 3667"/>
                <a:gd name="T41" fmla="*/ 2511 h 3659"/>
                <a:gd name="T42" fmla="*/ 3141 w 3667"/>
                <a:gd name="T43" fmla="*/ 2849 h 3659"/>
                <a:gd name="T44" fmla="*/ 526 w 3667"/>
                <a:gd name="T45" fmla="*/ 2849 h 3659"/>
                <a:gd name="T46" fmla="*/ 188 w 3667"/>
                <a:gd name="T47" fmla="*/ 2511 h 3659"/>
                <a:gd name="T48" fmla="*/ 188 w 3667"/>
                <a:gd name="T49" fmla="*/ 2404 h 3659"/>
                <a:gd name="T50" fmla="*/ 3479 w 3667"/>
                <a:gd name="T51" fmla="*/ 2404 h 3659"/>
                <a:gd name="T52" fmla="*/ 3479 w 3667"/>
                <a:gd name="T53" fmla="*/ 526 h 3659"/>
                <a:gd name="T54" fmla="*/ 3479 w 3667"/>
                <a:gd name="T55" fmla="*/ 2216 h 3659"/>
                <a:gd name="T56" fmla="*/ 188 w 3667"/>
                <a:gd name="T57" fmla="*/ 2216 h 3659"/>
                <a:gd name="T58" fmla="*/ 188 w 3667"/>
                <a:gd name="T59" fmla="*/ 526 h 3659"/>
                <a:gd name="T60" fmla="*/ 526 w 3667"/>
                <a:gd name="T61" fmla="*/ 188 h 3659"/>
                <a:gd name="T62" fmla="*/ 3141 w 3667"/>
                <a:gd name="T63" fmla="*/ 188 h 3659"/>
                <a:gd name="T64" fmla="*/ 3479 w 3667"/>
                <a:gd name="T65" fmla="*/ 526 h 3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67" h="3659">
                  <a:moveTo>
                    <a:pt x="3141" y="0"/>
                  </a:moveTo>
                  <a:cubicBezTo>
                    <a:pt x="526" y="0"/>
                    <a:pt x="526" y="0"/>
                    <a:pt x="526" y="0"/>
                  </a:cubicBezTo>
                  <a:cubicBezTo>
                    <a:pt x="234" y="0"/>
                    <a:pt x="0" y="238"/>
                    <a:pt x="0" y="526"/>
                  </a:cubicBezTo>
                  <a:cubicBezTo>
                    <a:pt x="0" y="2511"/>
                    <a:pt x="0" y="2511"/>
                    <a:pt x="0" y="2511"/>
                  </a:cubicBezTo>
                  <a:cubicBezTo>
                    <a:pt x="0" y="2803"/>
                    <a:pt x="238" y="3037"/>
                    <a:pt x="526" y="3037"/>
                  </a:cubicBezTo>
                  <a:cubicBezTo>
                    <a:pt x="1732" y="3037"/>
                    <a:pt x="1732" y="3037"/>
                    <a:pt x="1732" y="3037"/>
                  </a:cubicBezTo>
                  <a:cubicBezTo>
                    <a:pt x="1732" y="3467"/>
                    <a:pt x="1732" y="3467"/>
                    <a:pt x="1732" y="3467"/>
                  </a:cubicBezTo>
                  <a:cubicBezTo>
                    <a:pt x="1206" y="3467"/>
                    <a:pt x="1206" y="3467"/>
                    <a:pt x="1206" y="3467"/>
                  </a:cubicBezTo>
                  <a:cubicBezTo>
                    <a:pt x="1152" y="3467"/>
                    <a:pt x="1106" y="3510"/>
                    <a:pt x="1106" y="3563"/>
                  </a:cubicBezTo>
                  <a:cubicBezTo>
                    <a:pt x="1106" y="3617"/>
                    <a:pt x="1152" y="3659"/>
                    <a:pt x="1206" y="3659"/>
                  </a:cubicBezTo>
                  <a:cubicBezTo>
                    <a:pt x="2450" y="3659"/>
                    <a:pt x="2450" y="3659"/>
                    <a:pt x="2450" y="3659"/>
                  </a:cubicBezTo>
                  <a:cubicBezTo>
                    <a:pt x="2503" y="3659"/>
                    <a:pt x="2550" y="3617"/>
                    <a:pt x="2550" y="3563"/>
                  </a:cubicBezTo>
                  <a:cubicBezTo>
                    <a:pt x="2550" y="3510"/>
                    <a:pt x="2503" y="3467"/>
                    <a:pt x="2450" y="3467"/>
                  </a:cubicBezTo>
                  <a:cubicBezTo>
                    <a:pt x="1924" y="3467"/>
                    <a:pt x="1924" y="3467"/>
                    <a:pt x="1924" y="3467"/>
                  </a:cubicBezTo>
                  <a:cubicBezTo>
                    <a:pt x="1924" y="3041"/>
                    <a:pt x="1924" y="3041"/>
                    <a:pt x="1924" y="3041"/>
                  </a:cubicBezTo>
                  <a:cubicBezTo>
                    <a:pt x="3141" y="3041"/>
                    <a:pt x="3141" y="3041"/>
                    <a:pt x="3141" y="3041"/>
                  </a:cubicBezTo>
                  <a:cubicBezTo>
                    <a:pt x="3433" y="3041"/>
                    <a:pt x="3667" y="2803"/>
                    <a:pt x="3667" y="2515"/>
                  </a:cubicBezTo>
                  <a:cubicBezTo>
                    <a:pt x="3667" y="526"/>
                    <a:pt x="3667" y="526"/>
                    <a:pt x="3667" y="526"/>
                  </a:cubicBezTo>
                  <a:cubicBezTo>
                    <a:pt x="3667" y="238"/>
                    <a:pt x="3429" y="0"/>
                    <a:pt x="3141" y="0"/>
                  </a:cubicBezTo>
                  <a:close/>
                  <a:moveTo>
                    <a:pt x="3479" y="2404"/>
                  </a:moveTo>
                  <a:cubicBezTo>
                    <a:pt x="3479" y="2511"/>
                    <a:pt x="3479" y="2511"/>
                    <a:pt x="3479" y="2511"/>
                  </a:cubicBezTo>
                  <a:cubicBezTo>
                    <a:pt x="3479" y="2696"/>
                    <a:pt x="3329" y="2849"/>
                    <a:pt x="3141" y="2849"/>
                  </a:cubicBezTo>
                  <a:cubicBezTo>
                    <a:pt x="526" y="2849"/>
                    <a:pt x="526" y="2849"/>
                    <a:pt x="526" y="2849"/>
                  </a:cubicBezTo>
                  <a:cubicBezTo>
                    <a:pt x="342" y="2849"/>
                    <a:pt x="188" y="2699"/>
                    <a:pt x="188" y="2511"/>
                  </a:cubicBezTo>
                  <a:cubicBezTo>
                    <a:pt x="188" y="2404"/>
                    <a:pt x="188" y="2404"/>
                    <a:pt x="188" y="2404"/>
                  </a:cubicBezTo>
                  <a:lnTo>
                    <a:pt x="3479" y="2404"/>
                  </a:lnTo>
                  <a:close/>
                  <a:moveTo>
                    <a:pt x="3479" y="526"/>
                  </a:moveTo>
                  <a:cubicBezTo>
                    <a:pt x="3479" y="2216"/>
                    <a:pt x="3479" y="2216"/>
                    <a:pt x="3479" y="2216"/>
                  </a:cubicBezTo>
                  <a:cubicBezTo>
                    <a:pt x="188" y="2216"/>
                    <a:pt x="188" y="2216"/>
                    <a:pt x="188" y="2216"/>
                  </a:cubicBezTo>
                  <a:cubicBezTo>
                    <a:pt x="188" y="526"/>
                    <a:pt x="188" y="526"/>
                    <a:pt x="188" y="526"/>
                  </a:cubicBezTo>
                  <a:cubicBezTo>
                    <a:pt x="188" y="342"/>
                    <a:pt x="338" y="188"/>
                    <a:pt x="526" y="188"/>
                  </a:cubicBezTo>
                  <a:cubicBezTo>
                    <a:pt x="3141" y="188"/>
                    <a:pt x="3141" y="188"/>
                    <a:pt x="3141" y="188"/>
                  </a:cubicBezTo>
                  <a:cubicBezTo>
                    <a:pt x="3325" y="192"/>
                    <a:pt x="3479" y="342"/>
                    <a:pt x="3479" y="526"/>
                  </a:cubicBezTo>
                  <a:close/>
                </a:path>
              </a:pathLst>
            </a:custGeom>
            <a:solidFill>
              <a:srgbClr val="00B05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27"/>
            <p:cNvSpPr>
              <a:spLocks noEditPoints="1"/>
            </p:cNvSpPr>
            <p:nvPr/>
          </p:nvSpPr>
          <p:spPr bwMode="auto">
            <a:xfrm>
              <a:off x="5432426" y="1665288"/>
              <a:ext cx="506413" cy="504825"/>
            </a:xfrm>
            <a:custGeom>
              <a:avLst/>
              <a:gdLst>
                <a:gd name="T0" fmla="*/ 665 w 1329"/>
                <a:gd name="T1" fmla="*/ 0 h 1328"/>
                <a:gd name="T2" fmla="*/ 0 w 1329"/>
                <a:gd name="T3" fmla="*/ 664 h 1328"/>
                <a:gd name="T4" fmla="*/ 665 w 1329"/>
                <a:gd name="T5" fmla="*/ 1328 h 1328"/>
                <a:gd name="T6" fmla="*/ 1329 w 1329"/>
                <a:gd name="T7" fmla="*/ 664 h 1328"/>
                <a:gd name="T8" fmla="*/ 665 w 1329"/>
                <a:gd name="T9" fmla="*/ 0 h 1328"/>
                <a:gd name="T10" fmla="*/ 972 w 1329"/>
                <a:gd name="T11" fmla="*/ 756 h 1328"/>
                <a:gd name="T12" fmla="*/ 665 w 1329"/>
                <a:gd name="T13" fmla="*/ 756 h 1328"/>
                <a:gd name="T14" fmla="*/ 603 w 1329"/>
                <a:gd name="T15" fmla="*/ 695 h 1328"/>
                <a:gd name="T16" fmla="*/ 603 w 1329"/>
                <a:gd name="T17" fmla="*/ 342 h 1328"/>
                <a:gd name="T18" fmla="*/ 665 w 1329"/>
                <a:gd name="T19" fmla="*/ 280 h 1328"/>
                <a:gd name="T20" fmla="*/ 726 w 1329"/>
                <a:gd name="T21" fmla="*/ 342 h 1328"/>
                <a:gd name="T22" fmla="*/ 726 w 1329"/>
                <a:gd name="T23" fmla="*/ 637 h 1328"/>
                <a:gd name="T24" fmla="*/ 976 w 1329"/>
                <a:gd name="T25" fmla="*/ 637 h 1328"/>
                <a:gd name="T26" fmla="*/ 1037 w 1329"/>
                <a:gd name="T27" fmla="*/ 699 h 1328"/>
                <a:gd name="T28" fmla="*/ 972 w 1329"/>
                <a:gd name="T29" fmla="*/ 756 h 1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9" h="1328">
                  <a:moveTo>
                    <a:pt x="665" y="0"/>
                  </a:moveTo>
                  <a:cubicBezTo>
                    <a:pt x="300" y="0"/>
                    <a:pt x="0" y="299"/>
                    <a:pt x="0" y="664"/>
                  </a:cubicBezTo>
                  <a:cubicBezTo>
                    <a:pt x="0" y="1029"/>
                    <a:pt x="300" y="1328"/>
                    <a:pt x="665" y="1328"/>
                  </a:cubicBezTo>
                  <a:cubicBezTo>
                    <a:pt x="1030" y="1328"/>
                    <a:pt x="1329" y="1029"/>
                    <a:pt x="1329" y="664"/>
                  </a:cubicBezTo>
                  <a:cubicBezTo>
                    <a:pt x="1329" y="299"/>
                    <a:pt x="1030" y="0"/>
                    <a:pt x="665" y="0"/>
                  </a:cubicBezTo>
                  <a:close/>
                  <a:moveTo>
                    <a:pt x="972" y="756"/>
                  </a:moveTo>
                  <a:cubicBezTo>
                    <a:pt x="665" y="756"/>
                    <a:pt x="665" y="756"/>
                    <a:pt x="665" y="756"/>
                  </a:cubicBezTo>
                  <a:cubicBezTo>
                    <a:pt x="630" y="756"/>
                    <a:pt x="603" y="729"/>
                    <a:pt x="603" y="695"/>
                  </a:cubicBezTo>
                  <a:cubicBezTo>
                    <a:pt x="603" y="342"/>
                    <a:pt x="603" y="342"/>
                    <a:pt x="603" y="342"/>
                  </a:cubicBezTo>
                  <a:cubicBezTo>
                    <a:pt x="603" y="307"/>
                    <a:pt x="630" y="280"/>
                    <a:pt x="665" y="280"/>
                  </a:cubicBezTo>
                  <a:cubicBezTo>
                    <a:pt x="699" y="280"/>
                    <a:pt x="726" y="307"/>
                    <a:pt x="726" y="342"/>
                  </a:cubicBezTo>
                  <a:cubicBezTo>
                    <a:pt x="726" y="637"/>
                    <a:pt x="726" y="637"/>
                    <a:pt x="726" y="637"/>
                  </a:cubicBezTo>
                  <a:cubicBezTo>
                    <a:pt x="976" y="637"/>
                    <a:pt x="976" y="637"/>
                    <a:pt x="976" y="637"/>
                  </a:cubicBezTo>
                  <a:cubicBezTo>
                    <a:pt x="1010" y="637"/>
                    <a:pt x="1037" y="664"/>
                    <a:pt x="1037" y="699"/>
                  </a:cubicBezTo>
                  <a:cubicBezTo>
                    <a:pt x="1033" y="729"/>
                    <a:pt x="1006" y="756"/>
                    <a:pt x="972" y="756"/>
                  </a:cubicBez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Rectangle 28"/>
            <p:cNvSpPr>
              <a:spLocks noChangeArrowheads="1"/>
            </p:cNvSpPr>
            <p:nvPr/>
          </p:nvSpPr>
          <p:spPr bwMode="auto">
            <a:xfrm>
              <a:off x="5245101" y="1900238"/>
              <a:ext cx="131763" cy="46038"/>
            </a:xfrm>
            <a:prstGeom prst="rect">
              <a:avLst/>
            </a:prstGeom>
            <a:solidFill>
              <a:srgbClr val="92D05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Rectangle 29"/>
            <p:cNvSpPr>
              <a:spLocks noChangeArrowheads="1"/>
            </p:cNvSpPr>
            <p:nvPr/>
          </p:nvSpPr>
          <p:spPr bwMode="auto">
            <a:xfrm>
              <a:off x="5986463" y="1974851"/>
              <a:ext cx="112713" cy="46038"/>
            </a:xfrm>
            <a:prstGeom prst="rect">
              <a:avLst/>
            </a:prstGeom>
            <a:solidFill>
              <a:srgbClr val="92D05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Rectangle 30"/>
            <p:cNvSpPr>
              <a:spLocks noChangeArrowheads="1"/>
            </p:cNvSpPr>
            <p:nvPr/>
          </p:nvSpPr>
          <p:spPr bwMode="auto">
            <a:xfrm>
              <a:off x="5986463" y="1898651"/>
              <a:ext cx="80963" cy="46038"/>
            </a:xfrm>
            <a:prstGeom prst="rect">
              <a:avLst/>
            </a:prstGeom>
            <a:solidFill>
              <a:srgbClr val="92D05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Rectangle 31"/>
            <p:cNvSpPr>
              <a:spLocks noChangeArrowheads="1"/>
            </p:cNvSpPr>
            <p:nvPr/>
          </p:nvSpPr>
          <p:spPr bwMode="auto">
            <a:xfrm>
              <a:off x="5297488" y="1976438"/>
              <a:ext cx="79375" cy="46038"/>
            </a:xfrm>
            <a:prstGeom prst="rect">
              <a:avLst/>
            </a:prstGeom>
            <a:solidFill>
              <a:srgbClr val="92D05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Rectangle 32"/>
            <p:cNvSpPr>
              <a:spLocks noChangeArrowheads="1"/>
            </p:cNvSpPr>
            <p:nvPr/>
          </p:nvSpPr>
          <p:spPr bwMode="auto">
            <a:xfrm>
              <a:off x="5297488" y="1827213"/>
              <a:ext cx="79375" cy="46038"/>
            </a:xfrm>
            <a:prstGeom prst="rect">
              <a:avLst/>
            </a:prstGeom>
            <a:solidFill>
              <a:srgbClr val="92D05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Rectangle 33"/>
            <p:cNvSpPr>
              <a:spLocks noChangeArrowheads="1"/>
            </p:cNvSpPr>
            <p:nvPr/>
          </p:nvSpPr>
          <p:spPr bwMode="auto">
            <a:xfrm>
              <a:off x="5988051" y="1827213"/>
              <a:ext cx="95250" cy="46038"/>
            </a:xfrm>
            <a:prstGeom prst="rect">
              <a:avLst/>
            </a:prstGeom>
            <a:solidFill>
              <a:srgbClr val="92D05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20" name="TextBox 219"/>
          <p:cNvSpPr txBox="1"/>
          <p:nvPr/>
        </p:nvSpPr>
        <p:spPr>
          <a:xfrm>
            <a:off x="4702740" y="1899562"/>
            <a:ext cx="1673473" cy="338554"/>
          </a:xfrm>
          <a:prstGeom prst="rect">
            <a:avLst/>
          </a:prstGeom>
          <a:noFill/>
        </p:spPr>
        <p:txBody>
          <a:bodyPr wrap="square" rtlCol="0">
            <a:spAutoFit/>
          </a:bodyPr>
          <a:lstStyle/>
          <a:p>
            <a:pPr algn="ctr"/>
            <a:r>
              <a:rPr lang="en-US" sz="1600" b="1" dirty="0">
                <a:solidFill>
                  <a:schemeClr val="tx1">
                    <a:lumMod val="65000"/>
                    <a:lumOff val="35000"/>
                  </a:schemeClr>
                </a:solidFill>
              </a:rPr>
              <a:t>FieldPower IoT</a:t>
            </a:r>
            <a:endParaRPr lang="en-US" sz="1600" dirty="0">
              <a:solidFill>
                <a:schemeClr val="tx1">
                  <a:lumMod val="65000"/>
                  <a:lumOff val="35000"/>
                </a:schemeClr>
              </a:solidFill>
            </a:endParaRPr>
          </a:p>
        </p:txBody>
      </p:sp>
      <p:cxnSp>
        <p:nvCxnSpPr>
          <p:cNvPr id="221" name="Straight Connector 220"/>
          <p:cNvCxnSpPr/>
          <p:nvPr/>
        </p:nvCxnSpPr>
        <p:spPr>
          <a:xfrm>
            <a:off x="5368436" y="2268428"/>
            <a:ext cx="388620" cy="0"/>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sp>
        <p:nvSpPr>
          <p:cNvPr id="222" name="Rounded Rectangle 221"/>
          <p:cNvSpPr/>
          <p:nvPr/>
        </p:nvSpPr>
        <p:spPr>
          <a:xfrm>
            <a:off x="6518162" y="961045"/>
            <a:ext cx="1947286" cy="1256535"/>
          </a:xfrm>
          <a:prstGeom prst="roundRect">
            <a:avLst/>
          </a:prstGeom>
          <a:gradFill>
            <a:gsLst>
              <a:gs pos="47000">
                <a:srgbClr val="FFFFFF"/>
              </a:gs>
              <a:gs pos="100000">
                <a:srgbClr val="E8E8E8"/>
              </a:gs>
            </a:gsLst>
          </a:gradFill>
          <a:ln w="6350">
            <a:gradFill>
              <a:gsLst>
                <a:gs pos="0">
                  <a:schemeClr val="tx1">
                    <a:lumMod val="65000"/>
                    <a:lumOff val="35000"/>
                  </a:schemeClr>
                </a:gs>
                <a:gs pos="100000">
                  <a:schemeClr val="bg1"/>
                </a:gs>
              </a:gsLst>
              <a:lin ang="5400000" scaled="0"/>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3" name="TextBox 222"/>
          <p:cNvSpPr txBox="1"/>
          <p:nvPr/>
        </p:nvSpPr>
        <p:spPr>
          <a:xfrm>
            <a:off x="6929050" y="1888411"/>
            <a:ext cx="1279517" cy="338554"/>
          </a:xfrm>
          <a:prstGeom prst="rect">
            <a:avLst/>
          </a:prstGeom>
          <a:noFill/>
        </p:spPr>
        <p:txBody>
          <a:bodyPr wrap="none" rtlCol="0">
            <a:spAutoFit/>
          </a:bodyPr>
          <a:lstStyle/>
          <a:p>
            <a:r>
              <a:rPr lang="en-US" sz="1600" b="1" dirty="0">
                <a:solidFill>
                  <a:schemeClr val="tx1">
                    <a:lumMod val="65000"/>
                    <a:lumOff val="35000"/>
                  </a:schemeClr>
                </a:solidFill>
              </a:rPr>
              <a:t>FieldPower</a:t>
            </a:r>
            <a:endParaRPr lang="en-US" sz="1600" dirty="0">
              <a:solidFill>
                <a:schemeClr val="tx1">
                  <a:lumMod val="65000"/>
                  <a:lumOff val="35000"/>
                </a:schemeClr>
              </a:solidFill>
            </a:endParaRPr>
          </a:p>
        </p:txBody>
      </p:sp>
      <p:cxnSp>
        <p:nvCxnSpPr>
          <p:cNvPr id="224" name="Straight Connector 223"/>
          <p:cNvCxnSpPr/>
          <p:nvPr/>
        </p:nvCxnSpPr>
        <p:spPr>
          <a:xfrm>
            <a:off x="7314076" y="2268428"/>
            <a:ext cx="388620" cy="0"/>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grpSp>
        <p:nvGrpSpPr>
          <p:cNvPr id="225" name="Group 224"/>
          <p:cNvGrpSpPr/>
          <p:nvPr/>
        </p:nvGrpSpPr>
        <p:grpSpPr>
          <a:xfrm>
            <a:off x="6573023" y="1199976"/>
            <a:ext cx="649303" cy="508685"/>
            <a:chOff x="5914013" y="1393577"/>
            <a:chExt cx="649303" cy="508685"/>
          </a:xfrm>
        </p:grpSpPr>
        <p:grpSp>
          <p:nvGrpSpPr>
            <p:cNvPr id="226" name="Group 225"/>
            <p:cNvGrpSpPr/>
            <p:nvPr/>
          </p:nvGrpSpPr>
          <p:grpSpPr>
            <a:xfrm>
              <a:off x="6174866" y="1534704"/>
              <a:ext cx="388450" cy="367558"/>
              <a:chOff x="6701850" y="3313731"/>
              <a:chExt cx="517933" cy="490077"/>
            </a:xfrm>
          </p:grpSpPr>
          <p:grpSp>
            <p:nvGrpSpPr>
              <p:cNvPr id="228" name="Group 227"/>
              <p:cNvGrpSpPr/>
              <p:nvPr/>
            </p:nvGrpSpPr>
            <p:grpSpPr>
              <a:xfrm>
                <a:off x="6701850" y="3313731"/>
                <a:ext cx="324971" cy="479425"/>
                <a:chOff x="7645571" y="3297238"/>
                <a:chExt cx="417512" cy="615950"/>
              </a:xfrm>
              <a:solidFill>
                <a:srgbClr val="005024"/>
              </a:solidFill>
            </p:grpSpPr>
            <p:grpSp>
              <p:nvGrpSpPr>
                <p:cNvPr id="230" name="Group 229"/>
                <p:cNvGrpSpPr/>
                <p:nvPr/>
              </p:nvGrpSpPr>
              <p:grpSpPr>
                <a:xfrm>
                  <a:off x="7645571" y="3297238"/>
                  <a:ext cx="417512" cy="615950"/>
                  <a:chOff x="6948712" y="3349625"/>
                  <a:chExt cx="417512" cy="615950"/>
                </a:xfrm>
                <a:grpFill/>
              </p:grpSpPr>
              <p:sp>
                <p:nvSpPr>
                  <p:cNvPr id="246" name="Freeform 56"/>
                  <p:cNvSpPr>
                    <a:spLocks/>
                  </p:cNvSpPr>
                  <p:nvPr/>
                </p:nvSpPr>
                <p:spPr bwMode="auto">
                  <a:xfrm>
                    <a:off x="6948712" y="3349625"/>
                    <a:ext cx="417512" cy="615950"/>
                  </a:xfrm>
                  <a:custGeom>
                    <a:avLst/>
                    <a:gdLst>
                      <a:gd name="T0" fmla="*/ 1482 w 1618"/>
                      <a:gd name="T1" fmla="*/ 0 h 2382"/>
                      <a:gd name="T2" fmla="*/ 136 w 1618"/>
                      <a:gd name="T3" fmla="*/ 0 h 2382"/>
                      <a:gd name="T4" fmla="*/ 0 w 1618"/>
                      <a:gd name="T5" fmla="*/ 137 h 2382"/>
                      <a:gd name="T6" fmla="*/ 0 w 1618"/>
                      <a:gd name="T7" fmla="*/ 2245 h 2382"/>
                      <a:gd name="T8" fmla="*/ 136 w 1618"/>
                      <a:gd name="T9" fmla="*/ 2382 h 2382"/>
                      <a:gd name="T10" fmla="*/ 427 w 1618"/>
                      <a:gd name="T11" fmla="*/ 2382 h 2382"/>
                      <a:gd name="T12" fmla="*/ 464 w 1618"/>
                      <a:gd name="T13" fmla="*/ 2344 h 2382"/>
                      <a:gd name="T14" fmla="*/ 427 w 1618"/>
                      <a:gd name="T15" fmla="*/ 2306 h 2382"/>
                      <a:gd name="T16" fmla="*/ 136 w 1618"/>
                      <a:gd name="T17" fmla="*/ 2306 h 2382"/>
                      <a:gd name="T18" fmla="*/ 75 w 1618"/>
                      <a:gd name="T19" fmla="*/ 2245 h 2382"/>
                      <a:gd name="T20" fmla="*/ 75 w 1618"/>
                      <a:gd name="T21" fmla="*/ 137 h 2382"/>
                      <a:gd name="T22" fmla="*/ 136 w 1618"/>
                      <a:gd name="T23" fmla="*/ 76 h 2382"/>
                      <a:gd name="T24" fmla="*/ 1482 w 1618"/>
                      <a:gd name="T25" fmla="*/ 76 h 2382"/>
                      <a:gd name="T26" fmla="*/ 1543 w 1618"/>
                      <a:gd name="T27" fmla="*/ 137 h 2382"/>
                      <a:gd name="T28" fmla="*/ 1543 w 1618"/>
                      <a:gd name="T29" fmla="*/ 2245 h 2382"/>
                      <a:gd name="T30" fmla="*/ 1482 w 1618"/>
                      <a:gd name="T31" fmla="*/ 2306 h 2382"/>
                      <a:gd name="T32" fmla="*/ 541 w 1618"/>
                      <a:gd name="T33" fmla="*/ 2306 h 2382"/>
                      <a:gd name="T34" fmla="*/ 503 w 1618"/>
                      <a:gd name="T35" fmla="*/ 2344 h 2382"/>
                      <a:gd name="T36" fmla="*/ 541 w 1618"/>
                      <a:gd name="T37" fmla="*/ 2382 h 2382"/>
                      <a:gd name="T38" fmla="*/ 1482 w 1618"/>
                      <a:gd name="T39" fmla="*/ 2382 h 2382"/>
                      <a:gd name="T40" fmla="*/ 1618 w 1618"/>
                      <a:gd name="T41" fmla="*/ 2245 h 2382"/>
                      <a:gd name="T42" fmla="*/ 1618 w 1618"/>
                      <a:gd name="T43" fmla="*/ 137 h 2382"/>
                      <a:gd name="T44" fmla="*/ 1482 w 1618"/>
                      <a:gd name="T45" fmla="*/ 0 h 2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18" h="2382">
                        <a:moveTo>
                          <a:pt x="1482" y="0"/>
                        </a:moveTo>
                        <a:cubicBezTo>
                          <a:pt x="136" y="0"/>
                          <a:pt x="136" y="0"/>
                          <a:pt x="136" y="0"/>
                        </a:cubicBezTo>
                        <a:cubicBezTo>
                          <a:pt x="61" y="0"/>
                          <a:pt x="0" y="62"/>
                          <a:pt x="0" y="137"/>
                        </a:cubicBezTo>
                        <a:cubicBezTo>
                          <a:pt x="0" y="2245"/>
                          <a:pt x="0" y="2245"/>
                          <a:pt x="0" y="2245"/>
                        </a:cubicBezTo>
                        <a:cubicBezTo>
                          <a:pt x="0" y="2320"/>
                          <a:pt x="61" y="2382"/>
                          <a:pt x="136" y="2382"/>
                        </a:cubicBezTo>
                        <a:cubicBezTo>
                          <a:pt x="427" y="2382"/>
                          <a:pt x="427" y="2382"/>
                          <a:pt x="427" y="2382"/>
                        </a:cubicBezTo>
                        <a:cubicBezTo>
                          <a:pt x="448" y="2382"/>
                          <a:pt x="464" y="2365"/>
                          <a:pt x="464" y="2344"/>
                        </a:cubicBezTo>
                        <a:cubicBezTo>
                          <a:pt x="464" y="2323"/>
                          <a:pt x="448" y="2306"/>
                          <a:pt x="427" y="2306"/>
                        </a:cubicBezTo>
                        <a:cubicBezTo>
                          <a:pt x="136" y="2306"/>
                          <a:pt x="136" y="2306"/>
                          <a:pt x="136" y="2306"/>
                        </a:cubicBezTo>
                        <a:cubicBezTo>
                          <a:pt x="103" y="2306"/>
                          <a:pt x="75" y="2279"/>
                          <a:pt x="75" y="2245"/>
                        </a:cubicBezTo>
                        <a:cubicBezTo>
                          <a:pt x="75" y="137"/>
                          <a:pt x="75" y="137"/>
                          <a:pt x="75" y="137"/>
                        </a:cubicBezTo>
                        <a:cubicBezTo>
                          <a:pt x="75" y="103"/>
                          <a:pt x="103" y="76"/>
                          <a:pt x="136" y="76"/>
                        </a:cubicBezTo>
                        <a:cubicBezTo>
                          <a:pt x="1482" y="76"/>
                          <a:pt x="1482" y="76"/>
                          <a:pt x="1482" y="76"/>
                        </a:cubicBezTo>
                        <a:cubicBezTo>
                          <a:pt x="1515" y="76"/>
                          <a:pt x="1543" y="103"/>
                          <a:pt x="1543" y="137"/>
                        </a:cubicBezTo>
                        <a:cubicBezTo>
                          <a:pt x="1543" y="2245"/>
                          <a:pt x="1543" y="2245"/>
                          <a:pt x="1543" y="2245"/>
                        </a:cubicBezTo>
                        <a:cubicBezTo>
                          <a:pt x="1543" y="2279"/>
                          <a:pt x="1515" y="2306"/>
                          <a:pt x="1482" y="2306"/>
                        </a:cubicBezTo>
                        <a:cubicBezTo>
                          <a:pt x="541" y="2306"/>
                          <a:pt x="541" y="2306"/>
                          <a:pt x="541" y="2306"/>
                        </a:cubicBezTo>
                        <a:cubicBezTo>
                          <a:pt x="520" y="2306"/>
                          <a:pt x="503" y="2323"/>
                          <a:pt x="503" y="2344"/>
                        </a:cubicBezTo>
                        <a:cubicBezTo>
                          <a:pt x="503" y="2365"/>
                          <a:pt x="520" y="2382"/>
                          <a:pt x="541" y="2382"/>
                        </a:cubicBezTo>
                        <a:cubicBezTo>
                          <a:pt x="1482" y="2382"/>
                          <a:pt x="1482" y="2382"/>
                          <a:pt x="1482" y="2382"/>
                        </a:cubicBezTo>
                        <a:cubicBezTo>
                          <a:pt x="1557" y="2382"/>
                          <a:pt x="1618" y="2320"/>
                          <a:pt x="1618" y="2245"/>
                        </a:cubicBezTo>
                        <a:cubicBezTo>
                          <a:pt x="1618" y="137"/>
                          <a:pt x="1618" y="137"/>
                          <a:pt x="1618" y="137"/>
                        </a:cubicBezTo>
                        <a:cubicBezTo>
                          <a:pt x="1618" y="62"/>
                          <a:pt x="1557" y="0"/>
                          <a:pt x="148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47" name="Freeform 57"/>
                  <p:cNvSpPr>
                    <a:spLocks noEditPoints="1"/>
                  </p:cNvSpPr>
                  <p:nvPr/>
                </p:nvSpPr>
                <p:spPr bwMode="auto">
                  <a:xfrm>
                    <a:off x="6988399" y="3387725"/>
                    <a:ext cx="338137" cy="280988"/>
                  </a:xfrm>
                  <a:custGeom>
                    <a:avLst/>
                    <a:gdLst>
                      <a:gd name="T0" fmla="*/ 919 w 1309"/>
                      <a:gd name="T1" fmla="*/ 75 h 1087"/>
                      <a:gd name="T2" fmla="*/ 957 w 1309"/>
                      <a:gd name="T3" fmla="*/ 37 h 1087"/>
                      <a:gd name="T4" fmla="*/ 919 w 1309"/>
                      <a:gd name="T5" fmla="*/ 0 h 1087"/>
                      <a:gd name="T6" fmla="*/ 37 w 1309"/>
                      <a:gd name="T7" fmla="*/ 0 h 1087"/>
                      <a:gd name="T8" fmla="*/ 0 w 1309"/>
                      <a:gd name="T9" fmla="*/ 37 h 1087"/>
                      <a:gd name="T10" fmla="*/ 0 w 1309"/>
                      <a:gd name="T11" fmla="*/ 290 h 1087"/>
                      <a:gd name="T12" fmla="*/ 0 w 1309"/>
                      <a:gd name="T13" fmla="*/ 543 h 1087"/>
                      <a:gd name="T14" fmla="*/ 0 w 1309"/>
                      <a:gd name="T15" fmla="*/ 796 h 1087"/>
                      <a:gd name="T16" fmla="*/ 0 w 1309"/>
                      <a:gd name="T17" fmla="*/ 1049 h 1087"/>
                      <a:gd name="T18" fmla="*/ 37 w 1309"/>
                      <a:gd name="T19" fmla="*/ 1087 h 1087"/>
                      <a:gd name="T20" fmla="*/ 1272 w 1309"/>
                      <a:gd name="T21" fmla="*/ 1087 h 1087"/>
                      <a:gd name="T22" fmla="*/ 1309 w 1309"/>
                      <a:gd name="T23" fmla="*/ 1049 h 1087"/>
                      <a:gd name="T24" fmla="*/ 1309 w 1309"/>
                      <a:gd name="T25" fmla="*/ 796 h 1087"/>
                      <a:gd name="T26" fmla="*/ 1309 w 1309"/>
                      <a:gd name="T27" fmla="*/ 543 h 1087"/>
                      <a:gd name="T28" fmla="*/ 1309 w 1309"/>
                      <a:gd name="T29" fmla="*/ 290 h 1087"/>
                      <a:gd name="T30" fmla="*/ 1309 w 1309"/>
                      <a:gd name="T31" fmla="*/ 37 h 1087"/>
                      <a:gd name="T32" fmla="*/ 1272 w 1309"/>
                      <a:gd name="T33" fmla="*/ 0 h 1087"/>
                      <a:gd name="T34" fmla="*/ 1033 w 1309"/>
                      <a:gd name="T35" fmla="*/ 0 h 1087"/>
                      <a:gd name="T36" fmla="*/ 995 w 1309"/>
                      <a:gd name="T37" fmla="*/ 37 h 1087"/>
                      <a:gd name="T38" fmla="*/ 1033 w 1309"/>
                      <a:gd name="T39" fmla="*/ 75 h 1087"/>
                      <a:gd name="T40" fmla="*/ 1234 w 1309"/>
                      <a:gd name="T41" fmla="*/ 75 h 1087"/>
                      <a:gd name="T42" fmla="*/ 1234 w 1309"/>
                      <a:gd name="T43" fmla="*/ 253 h 1087"/>
                      <a:gd name="T44" fmla="*/ 75 w 1309"/>
                      <a:gd name="T45" fmla="*/ 253 h 1087"/>
                      <a:gd name="T46" fmla="*/ 75 w 1309"/>
                      <a:gd name="T47" fmla="*/ 75 h 1087"/>
                      <a:gd name="T48" fmla="*/ 919 w 1309"/>
                      <a:gd name="T49" fmla="*/ 75 h 1087"/>
                      <a:gd name="T50" fmla="*/ 1234 w 1309"/>
                      <a:gd name="T51" fmla="*/ 1012 h 1087"/>
                      <a:gd name="T52" fmla="*/ 75 w 1309"/>
                      <a:gd name="T53" fmla="*/ 1012 h 1087"/>
                      <a:gd name="T54" fmla="*/ 75 w 1309"/>
                      <a:gd name="T55" fmla="*/ 834 h 1087"/>
                      <a:gd name="T56" fmla="*/ 1234 w 1309"/>
                      <a:gd name="T57" fmla="*/ 834 h 1087"/>
                      <a:gd name="T58" fmla="*/ 1234 w 1309"/>
                      <a:gd name="T59" fmla="*/ 1012 h 1087"/>
                      <a:gd name="T60" fmla="*/ 1234 w 1309"/>
                      <a:gd name="T61" fmla="*/ 759 h 1087"/>
                      <a:gd name="T62" fmla="*/ 75 w 1309"/>
                      <a:gd name="T63" fmla="*/ 759 h 1087"/>
                      <a:gd name="T64" fmla="*/ 75 w 1309"/>
                      <a:gd name="T65" fmla="*/ 581 h 1087"/>
                      <a:gd name="T66" fmla="*/ 1234 w 1309"/>
                      <a:gd name="T67" fmla="*/ 581 h 1087"/>
                      <a:gd name="T68" fmla="*/ 1234 w 1309"/>
                      <a:gd name="T69" fmla="*/ 759 h 1087"/>
                      <a:gd name="T70" fmla="*/ 1234 w 1309"/>
                      <a:gd name="T71" fmla="*/ 328 h 1087"/>
                      <a:gd name="T72" fmla="*/ 1234 w 1309"/>
                      <a:gd name="T73" fmla="*/ 506 h 1087"/>
                      <a:gd name="T74" fmla="*/ 75 w 1309"/>
                      <a:gd name="T75" fmla="*/ 506 h 1087"/>
                      <a:gd name="T76" fmla="*/ 75 w 1309"/>
                      <a:gd name="T77" fmla="*/ 328 h 1087"/>
                      <a:gd name="T78" fmla="*/ 1234 w 1309"/>
                      <a:gd name="T79" fmla="*/ 328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09" h="1087">
                        <a:moveTo>
                          <a:pt x="919" y="75"/>
                        </a:moveTo>
                        <a:cubicBezTo>
                          <a:pt x="940" y="75"/>
                          <a:pt x="957" y="58"/>
                          <a:pt x="957" y="37"/>
                        </a:cubicBezTo>
                        <a:cubicBezTo>
                          <a:pt x="957" y="17"/>
                          <a:pt x="940" y="0"/>
                          <a:pt x="919" y="0"/>
                        </a:cubicBezTo>
                        <a:cubicBezTo>
                          <a:pt x="37" y="0"/>
                          <a:pt x="37" y="0"/>
                          <a:pt x="37" y="0"/>
                        </a:cubicBezTo>
                        <a:cubicBezTo>
                          <a:pt x="17" y="0"/>
                          <a:pt x="0" y="17"/>
                          <a:pt x="0" y="37"/>
                        </a:cubicBezTo>
                        <a:cubicBezTo>
                          <a:pt x="0" y="290"/>
                          <a:pt x="0" y="290"/>
                          <a:pt x="0" y="290"/>
                        </a:cubicBezTo>
                        <a:cubicBezTo>
                          <a:pt x="0" y="543"/>
                          <a:pt x="0" y="543"/>
                          <a:pt x="0" y="543"/>
                        </a:cubicBezTo>
                        <a:cubicBezTo>
                          <a:pt x="0" y="796"/>
                          <a:pt x="0" y="796"/>
                          <a:pt x="0" y="796"/>
                        </a:cubicBezTo>
                        <a:cubicBezTo>
                          <a:pt x="0" y="1049"/>
                          <a:pt x="0" y="1049"/>
                          <a:pt x="0" y="1049"/>
                        </a:cubicBezTo>
                        <a:cubicBezTo>
                          <a:pt x="0" y="1070"/>
                          <a:pt x="17" y="1087"/>
                          <a:pt x="37" y="1087"/>
                        </a:cubicBezTo>
                        <a:cubicBezTo>
                          <a:pt x="1272" y="1087"/>
                          <a:pt x="1272" y="1087"/>
                          <a:pt x="1272" y="1087"/>
                        </a:cubicBezTo>
                        <a:cubicBezTo>
                          <a:pt x="1293" y="1087"/>
                          <a:pt x="1309" y="1070"/>
                          <a:pt x="1309" y="1049"/>
                        </a:cubicBezTo>
                        <a:cubicBezTo>
                          <a:pt x="1309" y="796"/>
                          <a:pt x="1309" y="796"/>
                          <a:pt x="1309" y="796"/>
                        </a:cubicBezTo>
                        <a:cubicBezTo>
                          <a:pt x="1309" y="543"/>
                          <a:pt x="1309" y="543"/>
                          <a:pt x="1309" y="543"/>
                        </a:cubicBezTo>
                        <a:cubicBezTo>
                          <a:pt x="1309" y="290"/>
                          <a:pt x="1309" y="290"/>
                          <a:pt x="1309" y="290"/>
                        </a:cubicBezTo>
                        <a:cubicBezTo>
                          <a:pt x="1309" y="37"/>
                          <a:pt x="1309" y="37"/>
                          <a:pt x="1309" y="37"/>
                        </a:cubicBezTo>
                        <a:cubicBezTo>
                          <a:pt x="1309" y="17"/>
                          <a:pt x="1293" y="0"/>
                          <a:pt x="1272" y="0"/>
                        </a:cubicBezTo>
                        <a:cubicBezTo>
                          <a:pt x="1033" y="0"/>
                          <a:pt x="1033" y="0"/>
                          <a:pt x="1033" y="0"/>
                        </a:cubicBezTo>
                        <a:cubicBezTo>
                          <a:pt x="1012" y="0"/>
                          <a:pt x="995" y="17"/>
                          <a:pt x="995" y="37"/>
                        </a:cubicBezTo>
                        <a:cubicBezTo>
                          <a:pt x="995" y="58"/>
                          <a:pt x="1012" y="75"/>
                          <a:pt x="1033" y="75"/>
                        </a:cubicBezTo>
                        <a:cubicBezTo>
                          <a:pt x="1234" y="75"/>
                          <a:pt x="1234" y="75"/>
                          <a:pt x="1234" y="75"/>
                        </a:cubicBezTo>
                        <a:cubicBezTo>
                          <a:pt x="1234" y="253"/>
                          <a:pt x="1234" y="253"/>
                          <a:pt x="1234" y="253"/>
                        </a:cubicBezTo>
                        <a:cubicBezTo>
                          <a:pt x="75" y="253"/>
                          <a:pt x="75" y="253"/>
                          <a:pt x="75" y="253"/>
                        </a:cubicBezTo>
                        <a:cubicBezTo>
                          <a:pt x="75" y="75"/>
                          <a:pt x="75" y="75"/>
                          <a:pt x="75" y="75"/>
                        </a:cubicBezTo>
                        <a:lnTo>
                          <a:pt x="919" y="75"/>
                        </a:lnTo>
                        <a:close/>
                        <a:moveTo>
                          <a:pt x="1234" y="1012"/>
                        </a:moveTo>
                        <a:cubicBezTo>
                          <a:pt x="75" y="1012"/>
                          <a:pt x="75" y="1012"/>
                          <a:pt x="75" y="1012"/>
                        </a:cubicBezTo>
                        <a:cubicBezTo>
                          <a:pt x="75" y="834"/>
                          <a:pt x="75" y="834"/>
                          <a:pt x="75" y="834"/>
                        </a:cubicBezTo>
                        <a:cubicBezTo>
                          <a:pt x="1234" y="834"/>
                          <a:pt x="1234" y="834"/>
                          <a:pt x="1234" y="834"/>
                        </a:cubicBezTo>
                        <a:lnTo>
                          <a:pt x="1234" y="1012"/>
                        </a:lnTo>
                        <a:close/>
                        <a:moveTo>
                          <a:pt x="1234" y="759"/>
                        </a:moveTo>
                        <a:cubicBezTo>
                          <a:pt x="75" y="759"/>
                          <a:pt x="75" y="759"/>
                          <a:pt x="75" y="759"/>
                        </a:cubicBezTo>
                        <a:cubicBezTo>
                          <a:pt x="75" y="581"/>
                          <a:pt x="75" y="581"/>
                          <a:pt x="75" y="581"/>
                        </a:cubicBezTo>
                        <a:cubicBezTo>
                          <a:pt x="1234" y="581"/>
                          <a:pt x="1234" y="581"/>
                          <a:pt x="1234" y="581"/>
                        </a:cubicBezTo>
                        <a:lnTo>
                          <a:pt x="1234" y="759"/>
                        </a:lnTo>
                        <a:close/>
                        <a:moveTo>
                          <a:pt x="1234" y="328"/>
                        </a:moveTo>
                        <a:cubicBezTo>
                          <a:pt x="1234" y="506"/>
                          <a:pt x="1234" y="506"/>
                          <a:pt x="1234" y="506"/>
                        </a:cubicBezTo>
                        <a:cubicBezTo>
                          <a:pt x="75" y="506"/>
                          <a:pt x="75" y="506"/>
                          <a:pt x="75" y="506"/>
                        </a:cubicBezTo>
                        <a:cubicBezTo>
                          <a:pt x="75" y="328"/>
                          <a:pt x="75" y="328"/>
                          <a:pt x="75" y="328"/>
                        </a:cubicBezTo>
                        <a:lnTo>
                          <a:pt x="1234" y="328"/>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48" name="Freeform 58"/>
                  <p:cNvSpPr>
                    <a:spLocks noEditPoints="1"/>
                  </p:cNvSpPr>
                  <p:nvPr/>
                </p:nvSpPr>
                <p:spPr bwMode="auto">
                  <a:xfrm>
                    <a:off x="7121749" y="3829050"/>
                    <a:ext cx="84137" cy="84138"/>
                  </a:xfrm>
                  <a:custGeom>
                    <a:avLst/>
                    <a:gdLst>
                      <a:gd name="T0" fmla="*/ 163 w 326"/>
                      <a:gd name="T1" fmla="*/ 326 h 326"/>
                      <a:gd name="T2" fmla="*/ 326 w 326"/>
                      <a:gd name="T3" fmla="*/ 163 h 326"/>
                      <a:gd name="T4" fmla="*/ 163 w 326"/>
                      <a:gd name="T5" fmla="*/ 0 h 326"/>
                      <a:gd name="T6" fmla="*/ 0 w 326"/>
                      <a:gd name="T7" fmla="*/ 163 h 326"/>
                      <a:gd name="T8" fmla="*/ 163 w 326"/>
                      <a:gd name="T9" fmla="*/ 326 h 326"/>
                      <a:gd name="T10" fmla="*/ 163 w 326"/>
                      <a:gd name="T11" fmla="*/ 75 h 326"/>
                      <a:gd name="T12" fmla="*/ 251 w 326"/>
                      <a:gd name="T13" fmla="*/ 163 h 326"/>
                      <a:gd name="T14" fmla="*/ 163 w 326"/>
                      <a:gd name="T15" fmla="*/ 251 h 326"/>
                      <a:gd name="T16" fmla="*/ 75 w 326"/>
                      <a:gd name="T17" fmla="*/ 163 h 326"/>
                      <a:gd name="T18" fmla="*/ 163 w 326"/>
                      <a:gd name="T19" fmla="*/ 7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6" h="326">
                        <a:moveTo>
                          <a:pt x="163" y="326"/>
                        </a:moveTo>
                        <a:cubicBezTo>
                          <a:pt x="253" y="326"/>
                          <a:pt x="326" y="253"/>
                          <a:pt x="326" y="163"/>
                        </a:cubicBezTo>
                        <a:cubicBezTo>
                          <a:pt x="326" y="73"/>
                          <a:pt x="253" y="0"/>
                          <a:pt x="163" y="0"/>
                        </a:cubicBezTo>
                        <a:cubicBezTo>
                          <a:pt x="73" y="0"/>
                          <a:pt x="0" y="73"/>
                          <a:pt x="0" y="163"/>
                        </a:cubicBezTo>
                        <a:cubicBezTo>
                          <a:pt x="0" y="253"/>
                          <a:pt x="73" y="326"/>
                          <a:pt x="163" y="326"/>
                        </a:cubicBezTo>
                        <a:close/>
                        <a:moveTo>
                          <a:pt x="163" y="75"/>
                        </a:moveTo>
                        <a:cubicBezTo>
                          <a:pt x="212" y="75"/>
                          <a:pt x="251" y="115"/>
                          <a:pt x="251" y="163"/>
                        </a:cubicBezTo>
                        <a:cubicBezTo>
                          <a:pt x="251" y="211"/>
                          <a:pt x="212" y="251"/>
                          <a:pt x="163" y="251"/>
                        </a:cubicBezTo>
                        <a:cubicBezTo>
                          <a:pt x="115" y="251"/>
                          <a:pt x="75" y="211"/>
                          <a:pt x="75" y="163"/>
                        </a:cubicBezTo>
                        <a:cubicBezTo>
                          <a:pt x="75" y="115"/>
                          <a:pt x="115" y="75"/>
                          <a:pt x="163" y="75"/>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49" name="Freeform 59"/>
                  <p:cNvSpPr>
                    <a:spLocks noEditPoints="1"/>
                  </p:cNvSpPr>
                  <p:nvPr/>
                </p:nvSpPr>
                <p:spPr bwMode="auto">
                  <a:xfrm>
                    <a:off x="7226524" y="3846513"/>
                    <a:ext cx="47625" cy="47625"/>
                  </a:xfrm>
                  <a:custGeom>
                    <a:avLst/>
                    <a:gdLst>
                      <a:gd name="T0" fmla="*/ 92 w 185"/>
                      <a:gd name="T1" fmla="*/ 186 h 186"/>
                      <a:gd name="T2" fmla="*/ 185 w 185"/>
                      <a:gd name="T3" fmla="*/ 93 h 186"/>
                      <a:gd name="T4" fmla="*/ 92 w 185"/>
                      <a:gd name="T5" fmla="*/ 0 h 186"/>
                      <a:gd name="T6" fmla="*/ 0 w 185"/>
                      <a:gd name="T7" fmla="*/ 93 h 186"/>
                      <a:gd name="T8" fmla="*/ 92 w 185"/>
                      <a:gd name="T9" fmla="*/ 186 h 186"/>
                      <a:gd name="T10" fmla="*/ 92 w 185"/>
                      <a:gd name="T11" fmla="*/ 76 h 186"/>
                      <a:gd name="T12" fmla="*/ 110 w 185"/>
                      <a:gd name="T13" fmla="*/ 93 h 186"/>
                      <a:gd name="T14" fmla="*/ 92 w 185"/>
                      <a:gd name="T15" fmla="*/ 111 h 186"/>
                      <a:gd name="T16" fmla="*/ 75 w 185"/>
                      <a:gd name="T17" fmla="*/ 93 h 186"/>
                      <a:gd name="T18" fmla="*/ 92 w 185"/>
                      <a:gd name="T19" fmla="*/ 7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86">
                        <a:moveTo>
                          <a:pt x="92" y="186"/>
                        </a:moveTo>
                        <a:cubicBezTo>
                          <a:pt x="143" y="186"/>
                          <a:pt x="185" y="144"/>
                          <a:pt x="185" y="93"/>
                        </a:cubicBezTo>
                        <a:cubicBezTo>
                          <a:pt x="185" y="42"/>
                          <a:pt x="143" y="0"/>
                          <a:pt x="92" y="0"/>
                        </a:cubicBezTo>
                        <a:cubicBezTo>
                          <a:pt x="41" y="0"/>
                          <a:pt x="0" y="42"/>
                          <a:pt x="0" y="93"/>
                        </a:cubicBezTo>
                        <a:cubicBezTo>
                          <a:pt x="0" y="144"/>
                          <a:pt x="41" y="186"/>
                          <a:pt x="92" y="186"/>
                        </a:cubicBezTo>
                        <a:close/>
                        <a:moveTo>
                          <a:pt x="92" y="76"/>
                        </a:moveTo>
                        <a:cubicBezTo>
                          <a:pt x="102" y="76"/>
                          <a:pt x="110" y="83"/>
                          <a:pt x="110" y="93"/>
                        </a:cubicBezTo>
                        <a:cubicBezTo>
                          <a:pt x="110" y="103"/>
                          <a:pt x="102" y="111"/>
                          <a:pt x="92" y="111"/>
                        </a:cubicBezTo>
                        <a:cubicBezTo>
                          <a:pt x="83" y="111"/>
                          <a:pt x="75" y="103"/>
                          <a:pt x="75" y="93"/>
                        </a:cubicBezTo>
                        <a:cubicBezTo>
                          <a:pt x="75" y="83"/>
                          <a:pt x="83" y="76"/>
                          <a:pt x="92" y="76"/>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50" name="Freeform 60"/>
                  <p:cNvSpPr>
                    <a:spLocks noEditPoints="1"/>
                  </p:cNvSpPr>
                  <p:nvPr/>
                </p:nvSpPr>
                <p:spPr bwMode="auto">
                  <a:xfrm>
                    <a:off x="7278912" y="3846513"/>
                    <a:ext cx="47625" cy="47625"/>
                  </a:xfrm>
                  <a:custGeom>
                    <a:avLst/>
                    <a:gdLst>
                      <a:gd name="T0" fmla="*/ 93 w 185"/>
                      <a:gd name="T1" fmla="*/ 186 h 186"/>
                      <a:gd name="T2" fmla="*/ 185 w 185"/>
                      <a:gd name="T3" fmla="*/ 93 h 186"/>
                      <a:gd name="T4" fmla="*/ 93 w 185"/>
                      <a:gd name="T5" fmla="*/ 0 h 186"/>
                      <a:gd name="T6" fmla="*/ 0 w 185"/>
                      <a:gd name="T7" fmla="*/ 93 h 186"/>
                      <a:gd name="T8" fmla="*/ 93 w 185"/>
                      <a:gd name="T9" fmla="*/ 186 h 186"/>
                      <a:gd name="T10" fmla="*/ 93 w 185"/>
                      <a:gd name="T11" fmla="*/ 76 h 186"/>
                      <a:gd name="T12" fmla="*/ 110 w 185"/>
                      <a:gd name="T13" fmla="*/ 93 h 186"/>
                      <a:gd name="T14" fmla="*/ 93 w 185"/>
                      <a:gd name="T15" fmla="*/ 111 h 186"/>
                      <a:gd name="T16" fmla="*/ 75 w 185"/>
                      <a:gd name="T17" fmla="*/ 93 h 186"/>
                      <a:gd name="T18" fmla="*/ 93 w 185"/>
                      <a:gd name="T19" fmla="*/ 7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86">
                        <a:moveTo>
                          <a:pt x="93" y="186"/>
                        </a:moveTo>
                        <a:cubicBezTo>
                          <a:pt x="144" y="186"/>
                          <a:pt x="185" y="144"/>
                          <a:pt x="185" y="93"/>
                        </a:cubicBezTo>
                        <a:cubicBezTo>
                          <a:pt x="185" y="42"/>
                          <a:pt x="144" y="0"/>
                          <a:pt x="93" y="0"/>
                        </a:cubicBezTo>
                        <a:cubicBezTo>
                          <a:pt x="41" y="0"/>
                          <a:pt x="0" y="42"/>
                          <a:pt x="0" y="93"/>
                        </a:cubicBezTo>
                        <a:cubicBezTo>
                          <a:pt x="0" y="144"/>
                          <a:pt x="41" y="186"/>
                          <a:pt x="93" y="186"/>
                        </a:cubicBezTo>
                        <a:close/>
                        <a:moveTo>
                          <a:pt x="93" y="76"/>
                        </a:moveTo>
                        <a:cubicBezTo>
                          <a:pt x="102" y="76"/>
                          <a:pt x="110" y="83"/>
                          <a:pt x="110" y="93"/>
                        </a:cubicBezTo>
                        <a:cubicBezTo>
                          <a:pt x="110" y="103"/>
                          <a:pt x="102" y="111"/>
                          <a:pt x="93" y="111"/>
                        </a:cubicBezTo>
                        <a:cubicBezTo>
                          <a:pt x="83" y="111"/>
                          <a:pt x="75" y="103"/>
                          <a:pt x="75" y="93"/>
                        </a:cubicBezTo>
                        <a:cubicBezTo>
                          <a:pt x="75" y="83"/>
                          <a:pt x="83" y="76"/>
                          <a:pt x="93" y="76"/>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51" name="Freeform 61"/>
                  <p:cNvSpPr>
                    <a:spLocks/>
                  </p:cNvSpPr>
                  <p:nvPr/>
                </p:nvSpPr>
                <p:spPr bwMode="auto">
                  <a:xfrm>
                    <a:off x="6988399" y="3695700"/>
                    <a:ext cx="338137" cy="19050"/>
                  </a:xfrm>
                  <a:custGeom>
                    <a:avLst/>
                    <a:gdLst>
                      <a:gd name="T0" fmla="*/ 37 w 1309"/>
                      <a:gd name="T1" fmla="*/ 75 h 75"/>
                      <a:gd name="T2" fmla="*/ 1272 w 1309"/>
                      <a:gd name="T3" fmla="*/ 75 h 75"/>
                      <a:gd name="T4" fmla="*/ 1309 w 1309"/>
                      <a:gd name="T5" fmla="*/ 38 h 75"/>
                      <a:gd name="T6" fmla="*/ 1272 w 1309"/>
                      <a:gd name="T7" fmla="*/ 0 h 75"/>
                      <a:gd name="T8" fmla="*/ 37 w 1309"/>
                      <a:gd name="T9" fmla="*/ 0 h 75"/>
                      <a:gd name="T10" fmla="*/ 0 w 1309"/>
                      <a:gd name="T11" fmla="*/ 38 h 75"/>
                      <a:gd name="T12" fmla="*/ 37 w 1309"/>
                      <a:gd name="T13" fmla="*/ 75 h 75"/>
                    </a:gdLst>
                    <a:ahLst/>
                    <a:cxnLst>
                      <a:cxn ang="0">
                        <a:pos x="T0" y="T1"/>
                      </a:cxn>
                      <a:cxn ang="0">
                        <a:pos x="T2" y="T3"/>
                      </a:cxn>
                      <a:cxn ang="0">
                        <a:pos x="T4" y="T5"/>
                      </a:cxn>
                      <a:cxn ang="0">
                        <a:pos x="T6" y="T7"/>
                      </a:cxn>
                      <a:cxn ang="0">
                        <a:pos x="T8" y="T9"/>
                      </a:cxn>
                      <a:cxn ang="0">
                        <a:pos x="T10" y="T11"/>
                      </a:cxn>
                      <a:cxn ang="0">
                        <a:pos x="T12" y="T13"/>
                      </a:cxn>
                    </a:cxnLst>
                    <a:rect l="0" t="0" r="r" b="b"/>
                    <a:pathLst>
                      <a:path w="1309" h="75">
                        <a:moveTo>
                          <a:pt x="37" y="75"/>
                        </a:moveTo>
                        <a:cubicBezTo>
                          <a:pt x="1272" y="75"/>
                          <a:pt x="1272" y="75"/>
                          <a:pt x="1272" y="75"/>
                        </a:cubicBezTo>
                        <a:cubicBezTo>
                          <a:pt x="1293" y="75"/>
                          <a:pt x="1309" y="59"/>
                          <a:pt x="1309" y="38"/>
                        </a:cubicBezTo>
                        <a:cubicBezTo>
                          <a:pt x="1309" y="17"/>
                          <a:pt x="1293" y="0"/>
                          <a:pt x="1272" y="0"/>
                        </a:cubicBezTo>
                        <a:cubicBezTo>
                          <a:pt x="37" y="0"/>
                          <a:pt x="37" y="0"/>
                          <a:pt x="37" y="0"/>
                        </a:cubicBezTo>
                        <a:cubicBezTo>
                          <a:pt x="17" y="0"/>
                          <a:pt x="0" y="17"/>
                          <a:pt x="0" y="38"/>
                        </a:cubicBezTo>
                        <a:cubicBezTo>
                          <a:pt x="0" y="59"/>
                          <a:pt x="17" y="75"/>
                          <a:pt x="37" y="75"/>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52" name="Oval 62"/>
                  <p:cNvSpPr>
                    <a:spLocks noChangeArrowheads="1"/>
                  </p:cNvSpPr>
                  <p:nvPr/>
                </p:nvSpPr>
                <p:spPr bwMode="auto">
                  <a:xfrm>
                    <a:off x="7155087" y="3860800"/>
                    <a:ext cx="19050" cy="19050"/>
                  </a:xfrm>
                  <a:prstGeom prst="ellipse">
                    <a:avLst/>
                  </a:pr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53" name="Freeform 63"/>
                  <p:cNvSpPr>
                    <a:spLocks/>
                  </p:cNvSpPr>
                  <p:nvPr/>
                </p:nvSpPr>
                <p:spPr bwMode="auto">
                  <a:xfrm>
                    <a:off x="7272562" y="3421063"/>
                    <a:ext cx="20637" cy="19050"/>
                  </a:xfrm>
                  <a:custGeom>
                    <a:avLst/>
                    <a:gdLst>
                      <a:gd name="T0" fmla="*/ 43 w 80"/>
                      <a:gd name="T1" fmla="*/ 75 h 75"/>
                      <a:gd name="T2" fmla="*/ 80 w 80"/>
                      <a:gd name="T3" fmla="*/ 38 h 75"/>
                      <a:gd name="T4" fmla="*/ 43 w 80"/>
                      <a:gd name="T5" fmla="*/ 0 h 75"/>
                      <a:gd name="T6" fmla="*/ 38 w 80"/>
                      <a:gd name="T7" fmla="*/ 0 h 75"/>
                      <a:gd name="T8" fmla="*/ 0 w 80"/>
                      <a:gd name="T9" fmla="*/ 38 h 75"/>
                      <a:gd name="T10" fmla="*/ 38 w 80"/>
                      <a:gd name="T11" fmla="*/ 75 h 75"/>
                      <a:gd name="T12" fmla="*/ 43 w 80"/>
                      <a:gd name="T13" fmla="*/ 75 h 75"/>
                    </a:gdLst>
                    <a:ahLst/>
                    <a:cxnLst>
                      <a:cxn ang="0">
                        <a:pos x="T0" y="T1"/>
                      </a:cxn>
                      <a:cxn ang="0">
                        <a:pos x="T2" y="T3"/>
                      </a:cxn>
                      <a:cxn ang="0">
                        <a:pos x="T4" y="T5"/>
                      </a:cxn>
                      <a:cxn ang="0">
                        <a:pos x="T6" y="T7"/>
                      </a:cxn>
                      <a:cxn ang="0">
                        <a:pos x="T8" y="T9"/>
                      </a:cxn>
                      <a:cxn ang="0">
                        <a:pos x="T10" y="T11"/>
                      </a:cxn>
                      <a:cxn ang="0">
                        <a:pos x="T12" y="T13"/>
                      </a:cxn>
                    </a:cxnLst>
                    <a:rect l="0" t="0" r="r" b="b"/>
                    <a:pathLst>
                      <a:path w="80" h="75">
                        <a:moveTo>
                          <a:pt x="43" y="75"/>
                        </a:moveTo>
                        <a:cubicBezTo>
                          <a:pt x="64" y="75"/>
                          <a:pt x="80" y="59"/>
                          <a:pt x="80" y="38"/>
                        </a:cubicBezTo>
                        <a:cubicBezTo>
                          <a:pt x="80" y="17"/>
                          <a:pt x="64" y="0"/>
                          <a:pt x="43" y="0"/>
                        </a:cubicBezTo>
                        <a:cubicBezTo>
                          <a:pt x="38" y="0"/>
                          <a:pt x="38" y="0"/>
                          <a:pt x="38" y="0"/>
                        </a:cubicBezTo>
                        <a:cubicBezTo>
                          <a:pt x="17" y="0"/>
                          <a:pt x="0" y="17"/>
                          <a:pt x="0" y="38"/>
                        </a:cubicBezTo>
                        <a:cubicBezTo>
                          <a:pt x="0" y="59"/>
                          <a:pt x="17" y="75"/>
                          <a:pt x="38" y="75"/>
                        </a:cubicBezTo>
                        <a:lnTo>
                          <a:pt x="43" y="75"/>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54" name="Freeform 64"/>
                  <p:cNvSpPr>
                    <a:spLocks/>
                  </p:cNvSpPr>
                  <p:nvPr/>
                </p:nvSpPr>
                <p:spPr bwMode="auto">
                  <a:xfrm>
                    <a:off x="7272562" y="3486150"/>
                    <a:ext cx="20637" cy="19050"/>
                  </a:xfrm>
                  <a:custGeom>
                    <a:avLst/>
                    <a:gdLst>
                      <a:gd name="T0" fmla="*/ 38 w 80"/>
                      <a:gd name="T1" fmla="*/ 75 h 75"/>
                      <a:gd name="T2" fmla="*/ 43 w 80"/>
                      <a:gd name="T3" fmla="*/ 75 h 75"/>
                      <a:gd name="T4" fmla="*/ 80 w 80"/>
                      <a:gd name="T5" fmla="*/ 38 h 75"/>
                      <a:gd name="T6" fmla="*/ 43 w 80"/>
                      <a:gd name="T7" fmla="*/ 0 h 75"/>
                      <a:gd name="T8" fmla="*/ 38 w 80"/>
                      <a:gd name="T9" fmla="*/ 0 h 75"/>
                      <a:gd name="T10" fmla="*/ 0 w 80"/>
                      <a:gd name="T11" fmla="*/ 38 h 75"/>
                      <a:gd name="T12" fmla="*/ 38 w 80"/>
                      <a:gd name="T13" fmla="*/ 75 h 75"/>
                    </a:gdLst>
                    <a:ahLst/>
                    <a:cxnLst>
                      <a:cxn ang="0">
                        <a:pos x="T0" y="T1"/>
                      </a:cxn>
                      <a:cxn ang="0">
                        <a:pos x="T2" y="T3"/>
                      </a:cxn>
                      <a:cxn ang="0">
                        <a:pos x="T4" y="T5"/>
                      </a:cxn>
                      <a:cxn ang="0">
                        <a:pos x="T6" y="T7"/>
                      </a:cxn>
                      <a:cxn ang="0">
                        <a:pos x="T8" y="T9"/>
                      </a:cxn>
                      <a:cxn ang="0">
                        <a:pos x="T10" y="T11"/>
                      </a:cxn>
                      <a:cxn ang="0">
                        <a:pos x="T12" y="T13"/>
                      </a:cxn>
                    </a:cxnLst>
                    <a:rect l="0" t="0" r="r" b="b"/>
                    <a:pathLst>
                      <a:path w="80" h="75">
                        <a:moveTo>
                          <a:pt x="38" y="75"/>
                        </a:moveTo>
                        <a:cubicBezTo>
                          <a:pt x="43" y="75"/>
                          <a:pt x="43" y="75"/>
                          <a:pt x="43" y="75"/>
                        </a:cubicBezTo>
                        <a:cubicBezTo>
                          <a:pt x="64" y="75"/>
                          <a:pt x="80" y="59"/>
                          <a:pt x="80" y="38"/>
                        </a:cubicBezTo>
                        <a:cubicBezTo>
                          <a:pt x="80" y="17"/>
                          <a:pt x="64" y="0"/>
                          <a:pt x="43" y="0"/>
                        </a:cubicBezTo>
                        <a:cubicBezTo>
                          <a:pt x="38" y="0"/>
                          <a:pt x="38" y="0"/>
                          <a:pt x="38" y="0"/>
                        </a:cubicBezTo>
                        <a:cubicBezTo>
                          <a:pt x="17" y="0"/>
                          <a:pt x="0" y="17"/>
                          <a:pt x="0" y="38"/>
                        </a:cubicBezTo>
                        <a:cubicBezTo>
                          <a:pt x="0" y="59"/>
                          <a:pt x="17" y="75"/>
                          <a:pt x="38" y="75"/>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55" name="Freeform 65"/>
                  <p:cNvSpPr>
                    <a:spLocks/>
                  </p:cNvSpPr>
                  <p:nvPr/>
                </p:nvSpPr>
                <p:spPr bwMode="auto">
                  <a:xfrm>
                    <a:off x="7272562" y="3551238"/>
                    <a:ext cx="20637" cy="19050"/>
                  </a:xfrm>
                  <a:custGeom>
                    <a:avLst/>
                    <a:gdLst>
                      <a:gd name="T0" fmla="*/ 38 w 80"/>
                      <a:gd name="T1" fmla="*/ 75 h 75"/>
                      <a:gd name="T2" fmla="*/ 43 w 80"/>
                      <a:gd name="T3" fmla="*/ 75 h 75"/>
                      <a:gd name="T4" fmla="*/ 80 w 80"/>
                      <a:gd name="T5" fmla="*/ 38 h 75"/>
                      <a:gd name="T6" fmla="*/ 43 w 80"/>
                      <a:gd name="T7" fmla="*/ 0 h 75"/>
                      <a:gd name="T8" fmla="*/ 38 w 80"/>
                      <a:gd name="T9" fmla="*/ 0 h 75"/>
                      <a:gd name="T10" fmla="*/ 0 w 80"/>
                      <a:gd name="T11" fmla="*/ 38 h 75"/>
                      <a:gd name="T12" fmla="*/ 38 w 80"/>
                      <a:gd name="T13" fmla="*/ 75 h 75"/>
                    </a:gdLst>
                    <a:ahLst/>
                    <a:cxnLst>
                      <a:cxn ang="0">
                        <a:pos x="T0" y="T1"/>
                      </a:cxn>
                      <a:cxn ang="0">
                        <a:pos x="T2" y="T3"/>
                      </a:cxn>
                      <a:cxn ang="0">
                        <a:pos x="T4" y="T5"/>
                      </a:cxn>
                      <a:cxn ang="0">
                        <a:pos x="T6" y="T7"/>
                      </a:cxn>
                      <a:cxn ang="0">
                        <a:pos x="T8" y="T9"/>
                      </a:cxn>
                      <a:cxn ang="0">
                        <a:pos x="T10" y="T11"/>
                      </a:cxn>
                      <a:cxn ang="0">
                        <a:pos x="T12" y="T13"/>
                      </a:cxn>
                    </a:cxnLst>
                    <a:rect l="0" t="0" r="r" b="b"/>
                    <a:pathLst>
                      <a:path w="80" h="75">
                        <a:moveTo>
                          <a:pt x="38" y="75"/>
                        </a:moveTo>
                        <a:cubicBezTo>
                          <a:pt x="43" y="75"/>
                          <a:pt x="43" y="75"/>
                          <a:pt x="43" y="75"/>
                        </a:cubicBezTo>
                        <a:cubicBezTo>
                          <a:pt x="64" y="75"/>
                          <a:pt x="80" y="59"/>
                          <a:pt x="80" y="38"/>
                        </a:cubicBezTo>
                        <a:cubicBezTo>
                          <a:pt x="80" y="17"/>
                          <a:pt x="64" y="0"/>
                          <a:pt x="43" y="0"/>
                        </a:cubicBezTo>
                        <a:cubicBezTo>
                          <a:pt x="38" y="0"/>
                          <a:pt x="38" y="0"/>
                          <a:pt x="38" y="0"/>
                        </a:cubicBezTo>
                        <a:cubicBezTo>
                          <a:pt x="17" y="0"/>
                          <a:pt x="0" y="17"/>
                          <a:pt x="0" y="38"/>
                        </a:cubicBezTo>
                        <a:cubicBezTo>
                          <a:pt x="0" y="59"/>
                          <a:pt x="17" y="75"/>
                          <a:pt x="38" y="75"/>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56" name="Freeform 66"/>
                  <p:cNvSpPr>
                    <a:spLocks/>
                  </p:cNvSpPr>
                  <p:nvPr/>
                </p:nvSpPr>
                <p:spPr bwMode="auto">
                  <a:xfrm>
                    <a:off x="7272562" y="3616325"/>
                    <a:ext cx="20637" cy="20638"/>
                  </a:xfrm>
                  <a:custGeom>
                    <a:avLst/>
                    <a:gdLst>
                      <a:gd name="T0" fmla="*/ 38 w 80"/>
                      <a:gd name="T1" fmla="*/ 75 h 75"/>
                      <a:gd name="T2" fmla="*/ 43 w 80"/>
                      <a:gd name="T3" fmla="*/ 75 h 75"/>
                      <a:gd name="T4" fmla="*/ 80 w 80"/>
                      <a:gd name="T5" fmla="*/ 38 h 75"/>
                      <a:gd name="T6" fmla="*/ 43 w 80"/>
                      <a:gd name="T7" fmla="*/ 0 h 75"/>
                      <a:gd name="T8" fmla="*/ 38 w 80"/>
                      <a:gd name="T9" fmla="*/ 0 h 75"/>
                      <a:gd name="T10" fmla="*/ 0 w 80"/>
                      <a:gd name="T11" fmla="*/ 38 h 75"/>
                      <a:gd name="T12" fmla="*/ 38 w 80"/>
                      <a:gd name="T13" fmla="*/ 75 h 75"/>
                    </a:gdLst>
                    <a:ahLst/>
                    <a:cxnLst>
                      <a:cxn ang="0">
                        <a:pos x="T0" y="T1"/>
                      </a:cxn>
                      <a:cxn ang="0">
                        <a:pos x="T2" y="T3"/>
                      </a:cxn>
                      <a:cxn ang="0">
                        <a:pos x="T4" y="T5"/>
                      </a:cxn>
                      <a:cxn ang="0">
                        <a:pos x="T6" y="T7"/>
                      </a:cxn>
                      <a:cxn ang="0">
                        <a:pos x="T8" y="T9"/>
                      </a:cxn>
                      <a:cxn ang="0">
                        <a:pos x="T10" y="T11"/>
                      </a:cxn>
                      <a:cxn ang="0">
                        <a:pos x="T12" y="T13"/>
                      </a:cxn>
                    </a:cxnLst>
                    <a:rect l="0" t="0" r="r" b="b"/>
                    <a:pathLst>
                      <a:path w="80" h="75">
                        <a:moveTo>
                          <a:pt x="38" y="75"/>
                        </a:moveTo>
                        <a:cubicBezTo>
                          <a:pt x="43" y="75"/>
                          <a:pt x="43" y="75"/>
                          <a:pt x="43" y="75"/>
                        </a:cubicBezTo>
                        <a:cubicBezTo>
                          <a:pt x="64" y="75"/>
                          <a:pt x="80" y="58"/>
                          <a:pt x="80" y="38"/>
                        </a:cubicBezTo>
                        <a:cubicBezTo>
                          <a:pt x="80" y="17"/>
                          <a:pt x="64" y="0"/>
                          <a:pt x="43" y="0"/>
                        </a:cubicBezTo>
                        <a:cubicBezTo>
                          <a:pt x="38" y="0"/>
                          <a:pt x="38" y="0"/>
                          <a:pt x="38" y="0"/>
                        </a:cubicBezTo>
                        <a:cubicBezTo>
                          <a:pt x="17" y="0"/>
                          <a:pt x="0" y="17"/>
                          <a:pt x="0" y="38"/>
                        </a:cubicBezTo>
                        <a:cubicBezTo>
                          <a:pt x="0" y="58"/>
                          <a:pt x="17" y="75"/>
                          <a:pt x="38" y="75"/>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grpSp>
            <p:sp>
              <p:nvSpPr>
                <p:cNvPr id="231" name="Freeform 41"/>
                <p:cNvSpPr>
                  <a:spLocks/>
                </p:cNvSpPr>
                <p:nvPr/>
              </p:nvSpPr>
              <p:spPr bwMode="auto">
                <a:xfrm>
                  <a:off x="7809083" y="3697288"/>
                  <a:ext cx="19050" cy="19050"/>
                </a:xfrm>
                <a:custGeom>
                  <a:avLst/>
                  <a:gdLst>
                    <a:gd name="T0" fmla="*/ 38 w 75"/>
                    <a:gd name="T1" fmla="*/ 76 h 76"/>
                    <a:gd name="T2" fmla="*/ 75 w 75"/>
                    <a:gd name="T3" fmla="*/ 38 h 76"/>
                    <a:gd name="T4" fmla="*/ 38 w 75"/>
                    <a:gd name="T5" fmla="*/ 0 h 76"/>
                    <a:gd name="T6" fmla="*/ 0 w 75"/>
                    <a:gd name="T7" fmla="*/ 38 h 76"/>
                    <a:gd name="T8" fmla="*/ 0 w 75"/>
                    <a:gd name="T9" fmla="*/ 38 h 76"/>
                    <a:gd name="T10" fmla="*/ 38 w 75"/>
                    <a:gd name="T11" fmla="*/ 76 h 76"/>
                  </a:gdLst>
                  <a:ahLst/>
                  <a:cxnLst>
                    <a:cxn ang="0">
                      <a:pos x="T0" y="T1"/>
                    </a:cxn>
                    <a:cxn ang="0">
                      <a:pos x="T2" y="T3"/>
                    </a:cxn>
                    <a:cxn ang="0">
                      <a:pos x="T4" y="T5"/>
                    </a:cxn>
                    <a:cxn ang="0">
                      <a:pos x="T6" y="T7"/>
                    </a:cxn>
                    <a:cxn ang="0">
                      <a:pos x="T8" y="T9"/>
                    </a:cxn>
                    <a:cxn ang="0">
                      <a:pos x="T10" y="T11"/>
                    </a:cxn>
                  </a:cxnLst>
                  <a:rect l="0" t="0" r="r" b="b"/>
                  <a:pathLst>
                    <a:path w="75" h="76">
                      <a:moveTo>
                        <a:pt x="38" y="76"/>
                      </a:moveTo>
                      <a:cubicBezTo>
                        <a:pt x="58" y="76"/>
                        <a:pt x="75" y="59"/>
                        <a:pt x="75" y="38"/>
                      </a:cubicBezTo>
                      <a:cubicBezTo>
                        <a:pt x="75" y="17"/>
                        <a:pt x="58" y="0"/>
                        <a:pt x="38" y="0"/>
                      </a:cubicBezTo>
                      <a:cubicBezTo>
                        <a:pt x="17" y="0"/>
                        <a:pt x="0" y="17"/>
                        <a:pt x="0" y="38"/>
                      </a:cubicBezTo>
                      <a:cubicBezTo>
                        <a:pt x="0" y="38"/>
                        <a:pt x="0" y="38"/>
                        <a:pt x="0" y="38"/>
                      </a:cubicBezTo>
                      <a:cubicBezTo>
                        <a:pt x="0" y="59"/>
                        <a:pt x="17" y="76"/>
                        <a:pt x="38" y="76"/>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32" name="Freeform 42"/>
                <p:cNvSpPr>
                  <a:spLocks/>
                </p:cNvSpPr>
                <p:nvPr/>
              </p:nvSpPr>
              <p:spPr bwMode="auto">
                <a:xfrm>
                  <a:off x="7774158" y="3697288"/>
                  <a:ext cx="19050" cy="19050"/>
                </a:xfrm>
                <a:custGeom>
                  <a:avLst/>
                  <a:gdLst>
                    <a:gd name="T0" fmla="*/ 38 w 76"/>
                    <a:gd name="T1" fmla="*/ 0 h 76"/>
                    <a:gd name="T2" fmla="*/ 0 w 76"/>
                    <a:gd name="T3" fmla="*/ 38 h 76"/>
                    <a:gd name="T4" fmla="*/ 0 w 76"/>
                    <a:gd name="T5" fmla="*/ 38 h 76"/>
                    <a:gd name="T6" fmla="*/ 38 w 76"/>
                    <a:gd name="T7" fmla="*/ 76 h 76"/>
                    <a:gd name="T8" fmla="*/ 76 w 76"/>
                    <a:gd name="T9" fmla="*/ 38 h 76"/>
                    <a:gd name="T10" fmla="*/ 38 w 76"/>
                    <a:gd name="T11" fmla="*/ 0 h 76"/>
                  </a:gdLst>
                  <a:ahLst/>
                  <a:cxnLst>
                    <a:cxn ang="0">
                      <a:pos x="T0" y="T1"/>
                    </a:cxn>
                    <a:cxn ang="0">
                      <a:pos x="T2" y="T3"/>
                    </a:cxn>
                    <a:cxn ang="0">
                      <a:pos x="T4" y="T5"/>
                    </a:cxn>
                    <a:cxn ang="0">
                      <a:pos x="T6" y="T7"/>
                    </a:cxn>
                    <a:cxn ang="0">
                      <a:pos x="T8" y="T9"/>
                    </a:cxn>
                    <a:cxn ang="0">
                      <a:pos x="T10" y="T11"/>
                    </a:cxn>
                  </a:cxnLst>
                  <a:rect l="0" t="0" r="r" b="b"/>
                  <a:pathLst>
                    <a:path w="76" h="76">
                      <a:moveTo>
                        <a:pt x="38" y="0"/>
                      </a:moveTo>
                      <a:cubicBezTo>
                        <a:pt x="17" y="0"/>
                        <a:pt x="0" y="17"/>
                        <a:pt x="0" y="38"/>
                      </a:cubicBezTo>
                      <a:cubicBezTo>
                        <a:pt x="0" y="38"/>
                        <a:pt x="0" y="38"/>
                        <a:pt x="0" y="38"/>
                      </a:cubicBezTo>
                      <a:cubicBezTo>
                        <a:pt x="0" y="59"/>
                        <a:pt x="17" y="76"/>
                        <a:pt x="38" y="76"/>
                      </a:cubicBezTo>
                      <a:cubicBezTo>
                        <a:pt x="59" y="76"/>
                        <a:pt x="76" y="59"/>
                        <a:pt x="76" y="38"/>
                      </a:cubicBezTo>
                      <a:cubicBezTo>
                        <a:pt x="76" y="17"/>
                        <a:pt x="59" y="0"/>
                        <a:pt x="38"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33" name="Freeform 43"/>
                <p:cNvSpPr>
                  <a:spLocks/>
                </p:cNvSpPr>
                <p:nvPr/>
              </p:nvSpPr>
              <p:spPr bwMode="auto">
                <a:xfrm>
                  <a:off x="7737646" y="3697288"/>
                  <a:ext cx="20637" cy="19050"/>
                </a:xfrm>
                <a:custGeom>
                  <a:avLst/>
                  <a:gdLst>
                    <a:gd name="T0" fmla="*/ 37 w 75"/>
                    <a:gd name="T1" fmla="*/ 76 h 76"/>
                    <a:gd name="T2" fmla="*/ 75 w 75"/>
                    <a:gd name="T3" fmla="*/ 38 h 76"/>
                    <a:gd name="T4" fmla="*/ 37 w 75"/>
                    <a:gd name="T5" fmla="*/ 0 h 76"/>
                    <a:gd name="T6" fmla="*/ 0 w 75"/>
                    <a:gd name="T7" fmla="*/ 38 h 76"/>
                    <a:gd name="T8" fmla="*/ 0 w 75"/>
                    <a:gd name="T9" fmla="*/ 38 h 76"/>
                    <a:gd name="T10" fmla="*/ 37 w 75"/>
                    <a:gd name="T11" fmla="*/ 76 h 76"/>
                  </a:gdLst>
                  <a:ahLst/>
                  <a:cxnLst>
                    <a:cxn ang="0">
                      <a:pos x="T0" y="T1"/>
                    </a:cxn>
                    <a:cxn ang="0">
                      <a:pos x="T2" y="T3"/>
                    </a:cxn>
                    <a:cxn ang="0">
                      <a:pos x="T4" y="T5"/>
                    </a:cxn>
                    <a:cxn ang="0">
                      <a:pos x="T6" y="T7"/>
                    </a:cxn>
                    <a:cxn ang="0">
                      <a:pos x="T8" y="T9"/>
                    </a:cxn>
                    <a:cxn ang="0">
                      <a:pos x="T10" y="T11"/>
                    </a:cxn>
                  </a:cxnLst>
                  <a:rect l="0" t="0" r="r" b="b"/>
                  <a:pathLst>
                    <a:path w="75" h="76">
                      <a:moveTo>
                        <a:pt x="37" y="76"/>
                      </a:moveTo>
                      <a:cubicBezTo>
                        <a:pt x="58" y="76"/>
                        <a:pt x="75" y="59"/>
                        <a:pt x="75" y="38"/>
                      </a:cubicBezTo>
                      <a:cubicBezTo>
                        <a:pt x="75" y="17"/>
                        <a:pt x="58" y="0"/>
                        <a:pt x="37" y="0"/>
                      </a:cubicBezTo>
                      <a:cubicBezTo>
                        <a:pt x="16" y="0"/>
                        <a:pt x="0" y="17"/>
                        <a:pt x="0" y="38"/>
                      </a:cubicBezTo>
                      <a:cubicBezTo>
                        <a:pt x="0" y="38"/>
                        <a:pt x="0" y="38"/>
                        <a:pt x="0" y="38"/>
                      </a:cubicBezTo>
                      <a:cubicBezTo>
                        <a:pt x="0" y="59"/>
                        <a:pt x="16" y="76"/>
                        <a:pt x="37" y="76"/>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34" name="Freeform 44"/>
                <p:cNvSpPr>
                  <a:spLocks/>
                </p:cNvSpPr>
                <p:nvPr/>
              </p:nvSpPr>
              <p:spPr bwMode="auto">
                <a:xfrm>
                  <a:off x="7845596" y="3697288"/>
                  <a:ext cx="19050" cy="19050"/>
                </a:xfrm>
                <a:custGeom>
                  <a:avLst/>
                  <a:gdLst>
                    <a:gd name="T0" fmla="*/ 38 w 75"/>
                    <a:gd name="T1" fmla="*/ 0 h 76"/>
                    <a:gd name="T2" fmla="*/ 0 w 75"/>
                    <a:gd name="T3" fmla="*/ 38 h 76"/>
                    <a:gd name="T4" fmla="*/ 38 w 75"/>
                    <a:gd name="T5" fmla="*/ 76 h 76"/>
                    <a:gd name="T6" fmla="*/ 75 w 75"/>
                    <a:gd name="T7" fmla="*/ 38 h 76"/>
                    <a:gd name="T8" fmla="*/ 75 w 75"/>
                    <a:gd name="T9" fmla="*/ 38 h 76"/>
                    <a:gd name="T10" fmla="*/ 38 w 75"/>
                    <a:gd name="T11" fmla="*/ 0 h 76"/>
                  </a:gdLst>
                  <a:ahLst/>
                  <a:cxnLst>
                    <a:cxn ang="0">
                      <a:pos x="T0" y="T1"/>
                    </a:cxn>
                    <a:cxn ang="0">
                      <a:pos x="T2" y="T3"/>
                    </a:cxn>
                    <a:cxn ang="0">
                      <a:pos x="T4" y="T5"/>
                    </a:cxn>
                    <a:cxn ang="0">
                      <a:pos x="T6" y="T7"/>
                    </a:cxn>
                    <a:cxn ang="0">
                      <a:pos x="T8" y="T9"/>
                    </a:cxn>
                    <a:cxn ang="0">
                      <a:pos x="T10" y="T11"/>
                    </a:cxn>
                  </a:cxnLst>
                  <a:rect l="0" t="0" r="r" b="b"/>
                  <a:pathLst>
                    <a:path w="75" h="76">
                      <a:moveTo>
                        <a:pt x="38" y="0"/>
                      </a:moveTo>
                      <a:cubicBezTo>
                        <a:pt x="17" y="0"/>
                        <a:pt x="0" y="17"/>
                        <a:pt x="0" y="38"/>
                      </a:cubicBezTo>
                      <a:cubicBezTo>
                        <a:pt x="0" y="59"/>
                        <a:pt x="17" y="76"/>
                        <a:pt x="38" y="76"/>
                      </a:cubicBezTo>
                      <a:cubicBezTo>
                        <a:pt x="58" y="76"/>
                        <a:pt x="75" y="59"/>
                        <a:pt x="75" y="38"/>
                      </a:cubicBezTo>
                      <a:cubicBezTo>
                        <a:pt x="75" y="38"/>
                        <a:pt x="75" y="38"/>
                        <a:pt x="75" y="38"/>
                      </a:cubicBezTo>
                      <a:cubicBezTo>
                        <a:pt x="75" y="17"/>
                        <a:pt x="58" y="0"/>
                        <a:pt x="38"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35" name="Freeform 45"/>
                <p:cNvSpPr>
                  <a:spLocks/>
                </p:cNvSpPr>
                <p:nvPr/>
              </p:nvSpPr>
              <p:spPr bwMode="auto">
                <a:xfrm>
                  <a:off x="7951958" y="3697288"/>
                  <a:ext cx="19050" cy="19050"/>
                </a:xfrm>
                <a:custGeom>
                  <a:avLst/>
                  <a:gdLst>
                    <a:gd name="T0" fmla="*/ 38 w 75"/>
                    <a:gd name="T1" fmla="*/ 76 h 76"/>
                    <a:gd name="T2" fmla="*/ 75 w 75"/>
                    <a:gd name="T3" fmla="*/ 38 h 76"/>
                    <a:gd name="T4" fmla="*/ 75 w 75"/>
                    <a:gd name="T5" fmla="*/ 38 h 76"/>
                    <a:gd name="T6" fmla="*/ 38 w 75"/>
                    <a:gd name="T7" fmla="*/ 0 h 76"/>
                    <a:gd name="T8" fmla="*/ 0 w 75"/>
                    <a:gd name="T9" fmla="*/ 38 h 76"/>
                    <a:gd name="T10" fmla="*/ 38 w 75"/>
                    <a:gd name="T11" fmla="*/ 76 h 76"/>
                  </a:gdLst>
                  <a:ahLst/>
                  <a:cxnLst>
                    <a:cxn ang="0">
                      <a:pos x="T0" y="T1"/>
                    </a:cxn>
                    <a:cxn ang="0">
                      <a:pos x="T2" y="T3"/>
                    </a:cxn>
                    <a:cxn ang="0">
                      <a:pos x="T4" y="T5"/>
                    </a:cxn>
                    <a:cxn ang="0">
                      <a:pos x="T6" y="T7"/>
                    </a:cxn>
                    <a:cxn ang="0">
                      <a:pos x="T8" y="T9"/>
                    </a:cxn>
                    <a:cxn ang="0">
                      <a:pos x="T10" y="T11"/>
                    </a:cxn>
                  </a:cxnLst>
                  <a:rect l="0" t="0" r="r" b="b"/>
                  <a:pathLst>
                    <a:path w="75" h="76">
                      <a:moveTo>
                        <a:pt x="38" y="76"/>
                      </a:moveTo>
                      <a:cubicBezTo>
                        <a:pt x="59" y="76"/>
                        <a:pt x="75" y="59"/>
                        <a:pt x="75" y="38"/>
                      </a:cubicBezTo>
                      <a:cubicBezTo>
                        <a:pt x="75" y="38"/>
                        <a:pt x="75" y="38"/>
                        <a:pt x="75" y="38"/>
                      </a:cubicBezTo>
                      <a:cubicBezTo>
                        <a:pt x="75" y="17"/>
                        <a:pt x="59" y="0"/>
                        <a:pt x="38" y="0"/>
                      </a:cubicBezTo>
                      <a:cubicBezTo>
                        <a:pt x="17" y="0"/>
                        <a:pt x="0" y="17"/>
                        <a:pt x="0" y="38"/>
                      </a:cubicBezTo>
                      <a:cubicBezTo>
                        <a:pt x="0" y="59"/>
                        <a:pt x="17" y="76"/>
                        <a:pt x="38" y="76"/>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36" name="Freeform 46"/>
                <p:cNvSpPr>
                  <a:spLocks/>
                </p:cNvSpPr>
                <p:nvPr/>
              </p:nvSpPr>
              <p:spPr bwMode="auto">
                <a:xfrm>
                  <a:off x="7915446" y="3697288"/>
                  <a:ext cx="20637" cy="19050"/>
                </a:xfrm>
                <a:custGeom>
                  <a:avLst/>
                  <a:gdLst>
                    <a:gd name="T0" fmla="*/ 38 w 76"/>
                    <a:gd name="T1" fmla="*/ 76 h 76"/>
                    <a:gd name="T2" fmla="*/ 76 w 76"/>
                    <a:gd name="T3" fmla="*/ 38 h 76"/>
                    <a:gd name="T4" fmla="*/ 76 w 76"/>
                    <a:gd name="T5" fmla="*/ 38 h 76"/>
                    <a:gd name="T6" fmla="*/ 38 w 76"/>
                    <a:gd name="T7" fmla="*/ 0 h 76"/>
                    <a:gd name="T8" fmla="*/ 0 w 76"/>
                    <a:gd name="T9" fmla="*/ 38 h 76"/>
                    <a:gd name="T10" fmla="*/ 38 w 76"/>
                    <a:gd name="T11" fmla="*/ 76 h 76"/>
                  </a:gdLst>
                  <a:ahLst/>
                  <a:cxnLst>
                    <a:cxn ang="0">
                      <a:pos x="T0" y="T1"/>
                    </a:cxn>
                    <a:cxn ang="0">
                      <a:pos x="T2" y="T3"/>
                    </a:cxn>
                    <a:cxn ang="0">
                      <a:pos x="T4" y="T5"/>
                    </a:cxn>
                    <a:cxn ang="0">
                      <a:pos x="T6" y="T7"/>
                    </a:cxn>
                    <a:cxn ang="0">
                      <a:pos x="T8" y="T9"/>
                    </a:cxn>
                    <a:cxn ang="0">
                      <a:pos x="T10" y="T11"/>
                    </a:cxn>
                  </a:cxnLst>
                  <a:rect l="0" t="0" r="r" b="b"/>
                  <a:pathLst>
                    <a:path w="76" h="76">
                      <a:moveTo>
                        <a:pt x="38" y="76"/>
                      </a:moveTo>
                      <a:cubicBezTo>
                        <a:pt x="59" y="76"/>
                        <a:pt x="76" y="59"/>
                        <a:pt x="76" y="38"/>
                      </a:cubicBezTo>
                      <a:cubicBezTo>
                        <a:pt x="76" y="38"/>
                        <a:pt x="76" y="38"/>
                        <a:pt x="76" y="38"/>
                      </a:cubicBezTo>
                      <a:cubicBezTo>
                        <a:pt x="76" y="17"/>
                        <a:pt x="59" y="0"/>
                        <a:pt x="38" y="0"/>
                      </a:cubicBezTo>
                      <a:cubicBezTo>
                        <a:pt x="17" y="0"/>
                        <a:pt x="0" y="17"/>
                        <a:pt x="0" y="38"/>
                      </a:cubicBezTo>
                      <a:cubicBezTo>
                        <a:pt x="0" y="59"/>
                        <a:pt x="17" y="76"/>
                        <a:pt x="38" y="76"/>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37" name="Freeform 47"/>
                <p:cNvSpPr>
                  <a:spLocks/>
                </p:cNvSpPr>
                <p:nvPr/>
              </p:nvSpPr>
              <p:spPr bwMode="auto">
                <a:xfrm>
                  <a:off x="7880521" y="3697288"/>
                  <a:ext cx="19050" cy="19050"/>
                </a:xfrm>
                <a:custGeom>
                  <a:avLst/>
                  <a:gdLst>
                    <a:gd name="T0" fmla="*/ 37 w 75"/>
                    <a:gd name="T1" fmla="*/ 76 h 76"/>
                    <a:gd name="T2" fmla="*/ 75 w 75"/>
                    <a:gd name="T3" fmla="*/ 38 h 76"/>
                    <a:gd name="T4" fmla="*/ 75 w 75"/>
                    <a:gd name="T5" fmla="*/ 38 h 76"/>
                    <a:gd name="T6" fmla="*/ 37 w 75"/>
                    <a:gd name="T7" fmla="*/ 0 h 76"/>
                    <a:gd name="T8" fmla="*/ 0 w 75"/>
                    <a:gd name="T9" fmla="*/ 38 h 76"/>
                    <a:gd name="T10" fmla="*/ 37 w 75"/>
                    <a:gd name="T11" fmla="*/ 76 h 76"/>
                  </a:gdLst>
                  <a:ahLst/>
                  <a:cxnLst>
                    <a:cxn ang="0">
                      <a:pos x="T0" y="T1"/>
                    </a:cxn>
                    <a:cxn ang="0">
                      <a:pos x="T2" y="T3"/>
                    </a:cxn>
                    <a:cxn ang="0">
                      <a:pos x="T4" y="T5"/>
                    </a:cxn>
                    <a:cxn ang="0">
                      <a:pos x="T6" y="T7"/>
                    </a:cxn>
                    <a:cxn ang="0">
                      <a:pos x="T8" y="T9"/>
                    </a:cxn>
                    <a:cxn ang="0">
                      <a:pos x="T10" y="T11"/>
                    </a:cxn>
                  </a:cxnLst>
                  <a:rect l="0" t="0" r="r" b="b"/>
                  <a:pathLst>
                    <a:path w="75" h="76">
                      <a:moveTo>
                        <a:pt x="37" y="76"/>
                      </a:moveTo>
                      <a:cubicBezTo>
                        <a:pt x="58" y="76"/>
                        <a:pt x="75" y="59"/>
                        <a:pt x="75" y="38"/>
                      </a:cubicBezTo>
                      <a:cubicBezTo>
                        <a:pt x="75" y="38"/>
                        <a:pt x="75" y="38"/>
                        <a:pt x="75" y="38"/>
                      </a:cubicBezTo>
                      <a:cubicBezTo>
                        <a:pt x="75" y="17"/>
                        <a:pt x="58" y="0"/>
                        <a:pt x="37" y="0"/>
                      </a:cubicBezTo>
                      <a:cubicBezTo>
                        <a:pt x="17" y="0"/>
                        <a:pt x="0" y="17"/>
                        <a:pt x="0" y="38"/>
                      </a:cubicBezTo>
                      <a:cubicBezTo>
                        <a:pt x="0" y="59"/>
                        <a:pt x="17" y="76"/>
                        <a:pt x="37" y="76"/>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38" name="Freeform 48"/>
                <p:cNvSpPr>
                  <a:spLocks/>
                </p:cNvSpPr>
                <p:nvPr/>
              </p:nvSpPr>
              <p:spPr bwMode="auto">
                <a:xfrm>
                  <a:off x="7720183" y="3730626"/>
                  <a:ext cx="20637" cy="19050"/>
                </a:xfrm>
                <a:custGeom>
                  <a:avLst/>
                  <a:gdLst>
                    <a:gd name="T0" fmla="*/ 38 w 75"/>
                    <a:gd name="T1" fmla="*/ 76 h 76"/>
                    <a:gd name="T2" fmla="*/ 75 w 75"/>
                    <a:gd name="T3" fmla="*/ 38 h 76"/>
                    <a:gd name="T4" fmla="*/ 38 w 75"/>
                    <a:gd name="T5" fmla="*/ 0 h 76"/>
                    <a:gd name="T6" fmla="*/ 0 w 75"/>
                    <a:gd name="T7" fmla="*/ 38 h 76"/>
                    <a:gd name="T8" fmla="*/ 0 w 75"/>
                    <a:gd name="T9" fmla="*/ 38 h 76"/>
                    <a:gd name="T10" fmla="*/ 38 w 75"/>
                    <a:gd name="T11" fmla="*/ 76 h 76"/>
                  </a:gdLst>
                  <a:ahLst/>
                  <a:cxnLst>
                    <a:cxn ang="0">
                      <a:pos x="T0" y="T1"/>
                    </a:cxn>
                    <a:cxn ang="0">
                      <a:pos x="T2" y="T3"/>
                    </a:cxn>
                    <a:cxn ang="0">
                      <a:pos x="T4" y="T5"/>
                    </a:cxn>
                    <a:cxn ang="0">
                      <a:pos x="T6" y="T7"/>
                    </a:cxn>
                    <a:cxn ang="0">
                      <a:pos x="T8" y="T9"/>
                    </a:cxn>
                    <a:cxn ang="0">
                      <a:pos x="T10" y="T11"/>
                    </a:cxn>
                  </a:cxnLst>
                  <a:rect l="0" t="0" r="r" b="b"/>
                  <a:pathLst>
                    <a:path w="75" h="76">
                      <a:moveTo>
                        <a:pt x="38" y="76"/>
                      </a:moveTo>
                      <a:cubicBezTo>
                        <a:pt x="58" y="76"/>
                        <a:pt x="75" y="59"/>
                        <a:pt x="75" y="38"/>
                      </a:cubicBezTo>
                      <a:cubicBezTo>
                        <a:pt x="75" y="17"/>
                        <a:pt x="58" y="0"/>
                        <a:pt x="38" y="0"/>
                      </a:cubicBezTo>
                      <a:cubicBezTo>
                        <a:pt x="17" y="0"/>
                        <a:pt x="0" y="17"/>
                        <a:pt x="0" y="38"/>
                      </a:cubicBezTo>
                      <a:cubicBezTo>
                        <a:pt x="0" y="38"/>
                        <a:pt x="0" y="38"/>
                        <a:pt x="0" y="38"/>
                      </a:cubicBezTo>
                      <a:cubicBezTo>
                        <a:pt x="0" y="59"/>
                        <a:pt x="17" y="76"/>
                        <a:pt x="38" y="76"/>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39" name="Freeform 49"/>
                <p:cNvSpPr>
                  <a:spLocks/>
                </p:cNvSpPr>
                <p:nvPr/>
              </p:nvSpPr>
              <p:spPr bwMode="auto">
                <a:xfrm>
                  <a:off x="7826546" y="3730626"/>
                  <a:ext cx="19050" cy="19050"/>
                </a:xfrm>
                <a:custGeom>
                  <a:avLst/>
                  <a:gdLst>
                    <a:gd name="T0" fmla="*/ 38 w 75"/>
                    <a:gd name="T1" fmla="*/ 0 h 76"/>
                    <a:gd name="T2" fmla="*/ 0 w 75"/>
                    <a:gd name="T3" fmla="*/ 38 h 76"/>
                    <a:gd name="T4" fmla="*/ 0 w 75"/>
                    <a:gd name="T5" fmla="*/ 38 h 76"/>
                    <a:gd name="T6" fmla="*/ 38 w 75"/>
                    <a:gd name="T7" fmla="*/ 76 h 76"/>
                    <a:gd name="T8" fmla="*/ 75 w 75"/>
                    <a:gd name="T9" fmla="*/ 38 h 76"/>
                    <a:gd name="T10" fmla="*/ 38 w 75"/>
                    <a:gd name="T11" fmla="*/ 0 h 76"/>
                  </a:gdLst>
                  <a:ahLst/>
                  <a:cxnLst>
                    <a:cxn ang="0">
                      <a:pos x="T0" y="T1"/>
                    </a:cxn>
                    <a:cxn ang="0">
                      <a:pos x="T2" y="T3"/>
                    </a:cxn>
                    <a:cxn ang="0">
                      <a:pos x="T4" y="T5"/>
                    </a:cxn>
                    <a:cxn ang="0">
                      <a:pos x="T6" y="T7"/>
                    </a:cxn>
                    <a:cxn ang="0">
                      <a:pos x="T8" y="T9"/>
                    </a:cxn>
                    <a:cxn ang="0">
                      <a:pos x="T10" y="T11"/>
                    </a:cxn>
                  </a:cxnLst>
                  <a:rect l="0" t="0" r="r" b="b"/>
                  <a:pathLst>
                    <a:path w="75" h="76">
                      <a:moveTo>
                        <a:pt x="38" y="0"/>
                      </a:moveTo>
                      <a:cubicBezTo>
                        <a:pt x="17" y="0"/>
                        <a:pt x="0" y="17"/>
                        <a:pt x="0" y="38"/>
                      </a:cubicBezTo>
                      <a:cubicBezTo>
                        <a:pt x="0" y="38"/>
                        <a:pt x="0" y="38"/>
                        <a:pt x="0" y="38"/>
                      </a:cubicBezTo>
                      <a:cubicBezTo>
                        <a:pt x="0" y="59"/>
                        <a:pt x="17" y="76"/>
                        <a:pt x="38" y="76"/>
                      </a:cubicBezTo>
                      <a:cubicBezTo>
                        <a:pt x="59" y="76"/>
                        <a:pt x="75" y="59"/>
                        <a:pt x="75" y="38"/>
                      </a:cubicBezTo>
                      <a:cubicBezTo>
                        <a:pt x="75" y="17"/>
                        <a:pt x="59" y="0"/>
                        <a:pt x="38"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40" name="Freeform 50"/>
                <p:cNvSpPr>
                  <a:spLocks/>
                </p:cNvSpPr>
                <p:nvPr/>
              </p:nvSpPr>
              <p:spPr bwMode="auto">
                <a:xfrm>
                  <a:off x="7791621" y="3730626"/>
                  <a:ext cx="19050" cy="19050"/>
                </a:xfrm>
                <a:custGeom>
                  <a:avLst/>
                  <a:gdLst>
                    <a:gd name="T0" fmla="*/ 37 w 75"/>
                    <a:gd name="T1" fmla="*/ 76 h 76"/>
                    <a:gd name="T2" fmla="*/ 75 w 75"/>
                    <a:gd name="T3" fmla="*/ 38 h 76"/>
                    <a:gd name="T4" fmla="*/ 37 w 75"/>
                    <a:gd name="T5" fmla="*/ 0 h 76"/>
                    <a:gd name="T6" fmla="*/ 0 w 75"/>
                    <a:gd name="T7" fmla="*/ 38 h 76"/>
                    <a:gd name="T8" fmla="*/ 0 w 75"/>
                    <a:gd name="T9" fmla="*/ 38 h 76"/>
                    <a:gd name="T10" fmla="*/ 37 w 75"/>
                    <a:gd name="T11" fmla="*/ 76 h 76"/>
                  </a:gdLst>
                  <a:ahLst/>
                  <a:cxnLst>
                    <a:cxn ang="0">
                      <a:pos x="T0" y="T1"/>
                    </a:cxn>
                    <a:cxn ang="0">
                      <a:pos x="T2" y="T3"/>
                    </a:cxn>
                    <a:cxn ang="0">
                      <a:pos x="T4" y="T5"/>
                    </a:cxn>
                    <a:cxn ang="0">
                      <a:pos x="T6" y="T7"/>
                    </a:cxn>
                    <a:cxn ang="0">
                      <a:pos x="T8" y="T9"/>
                    </a:cxn>
                    <a:cxn ang="0">
                      <a:pos x="T10" y="T11"/>
                    </a:cxn>
                  </a:cxnLst>
                  <a:rect l="0" t="0" r="r" b="b"/>
                  <a:pathLst>
                    <a:path w="75" h="76">
                      <a:moveTo>
                        <a:pt x="37" y="76"/>
                      </a:moveTo>
                      <a:cubicBezTo>
                        <a:pt x="58" y="76"/>
                        <a:pt x="75" y="59"/>
                        <a:pt x="75" y="38"/>
                      </a:cubicBezTo>
                      <a:cubicBezTo>
                        <a:pt x="75" y="17"/>
                        <a:pt x="58" y="0"/>
                        <a:pt x="37" y="0"/>
                      </a:cubicBezTo>
                      <a:cubicBezTo>
                        <a:pt x="16" y="0"/>
                        <a:pt x="0" y="17"/>
                        <a:pt x="0" y="38"/>
                      </a:cubicBezTo>
                      <a:cubicBezTo>
                        <a:pt x="0" y="38"/>
                        <a:pt x="0" y="38"/>
                        <a:pt x="0" y="38"/>
                      </a:cubicBezTo>
                      <a:cubicBezTo>
                        <a:pt x="0" y="59"/>
                        <a:pt x="16" y="76"/>
                        <a:pt x="37" y="76"/>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41" name="Freeform 51"/>
                <p:cNvSpPr>
                  <a:spLocks/>
                </p:cNvSpPr>
                <p:nvPr/>
              </p:nvSpPr>
              <p:spPr bwMode="auto">
                <a:xfrm>
                  <a:off x="7756696" y="3730626"/>
                  <a:ext cx="19050" cy="19050"/>
                </a:xfrm>
                <a:custGeom>
                  <a:avLst/>
                  <a:gdLst>
                    <a:gd name="T0" fmla="*/ 37 w 75"/>
                    <a:gd name="T1" fmla="*/ 0 h 76"/>
                    <a:gd name="T2" fmla="*/ 0 w 75"/>
                    <a:gd name="T3" fmla="*/ 38 h 76"/>
                    <a:gd name="T4" fmla="*/ 0 w 75"/>
                    <a:gd name="T5" fmla="*/ 38 h 76"/>
                    <a:gd name="T6" fmla="*/ 37 w 75"/>
                    <a:gd name="T7" fmla="*/ 76 h 76"/>
                    <a:gd name="T8" fmla="*/ 75 w 75"/>
                    <a:gd name="T9" fmla="*/ 38 h 76"/>
                    <a:gd name="T10" fmla="*/ 37 w 75"/>
                    <a:gd name="T11" fmla="*/ 0 h 76"/>
                  </a:gdLst>
                  <a:ahLst/>
                  <a:cxnLst>
                    <a:cxn ang="0">
                      <a:pos x="T0" y="T1"/>
                    </a:cxn>
                    <a:cxn ang="0">
                      <a:pos x="T2" y="T3"/>
                    </a:cxn>
                    <a:cxn ang="0">
                      <a:pos x="T4" y="T5"/>
                    </a:cxn>
                    <a:cxn ang="0">
                      <a:pos x="T6" y="T7"/>
                    </a:cxn>
                    <a:cxn ang="0">
                      <a:pos x="T8" y="T9"/>
                    </a:cxn>
                    <a:cxn ang="0">
                      <a:pos x="T10" y="T11"/>
                    </a:cxn>
                  </a:cxnLst>
                  <a:rect l="0" t="0" r="r" b="b"/>
                  <a:pathLst>
                    <a:path w="75" h="76">
                      <a:moveTo>
                        <a:pt x="37" y="0"/>
                      </a:moveTo>
                      <a:cubicBezTo>
                        <a:pt x="17" y="0"/>
                        <a:pt x="0" y="17"/>
                        <a:pt x="0" y="38"/>
                      </a:cubicBezTo>
                      <a:cubicBezTo>
                        <a:pt x="0" y="38"/>
                        <a:pt x="0" y="38"/>
                        <a:pt x="0" y="38"/>
                      </a:cubicBezTo>
                      <a:cubicBezTo>
                        <a:pt x="0" y="59"/>
                        <a:pt x="17" y="76"/>
                        <a:pt x="37" y="76"/>
                      </a:cubicBezTo>
                      <a:cubicBezTo>
                        <a:pt x="58" y="76"/>
                        <a:pt x="75" y="59"/>
                        <a:pt x="75" y="38"/>
                      </a:cubicBezTo>
                      <a:cubicBezTo>
                        <a:pt x="75" y="17"/>
                        <a:pt x="58" y="0"/>
                        <a:pt x="37"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42" name="Freeform 52"/>
                <p:cNvSpPr>
                  <a:spLocks/>
                </p:cNvSpPr>
                <p:nvPr/>
              </p:nvSpPr>
              <p:spPr bwMode="auto">
                <a:xfrm>
                  <a:off x="7932908" y="3730626"/>
                  <a:ext cx="19050" cy="19050"/>
                </a:xfrm>
                <a:custGeom>
                  <a:avLst/>
                  <a:gdLst>
                    <a:gd name="T0" fmla="*/ 38 w 75"/>
                    <a:gd name="T1" fmla="*/ 0 h 76"/>
                    <a:gd name="T2" fmla="*/ 0 w 75"/>
                    <a:gd name="T3" fmla="*/ 38 h 76"/>
                    <a:gd name="T4" fmla="*/ 38 w 75"/>
                    <a:gd name="T5" fmla="*/ 76 h 76"/>
                    <a:gd name="T6" fmla="*/ 75 w 75"/>
                    <a:gd name="T7" fmla="*/ 38 h 76"/>
                    <a:gd name="T8" fmla="*/ 75 w 75"/>
                    <a:gd name="T9" fmla="*/ 38 h 76"/>
                    <a:gd name="T10" fmla="*/ 38 w 75"/>
                    <a:gd name="T11" fmla="*/ 0 h 76"/>
                  </a:gdLst>
                  <a:ahLst/>
                  <a:cxnLst>
                    <a:cxn ang="0">
                      <a:pos x="T0" y="T1"/>
                    </a:cxn>
                    <a:cxn ang="0">
                      <a:pos x="T2" y="T3"/>
                    </a:cxn>
                    <a:cxn ang="0">
                      <a:pos x="T4" y="T5"/>
                    </a:cxn>
                    <a:cxn ang="0">
                      <a:pos x="T6" y="T7"/>
                    </a:cxn>
                    <a:cxn ang="0">
                      <a:pos x="T8" y="T9"/>
                    </a:cxn>
                    <a:cxn ang="0">
                      <a:pos x="T10" y="T11"/>
                    </a:cxn>
                  </a:cxnLst>
                  <a:rect l="0" t="0" r="r" b="b"/>
                  <a:pathLst>
                    <a:path w="75" h="76">
                      <a:moveTo>
                        <a:pt x="38" y="0"/>
                      </a:moveTo>
                      <a:cubicBezTo>
                        <a:pt x="17" y="0"/>
                        <a:pt x="0" y="17"/>
                        <a:pt x="0" y="38"/>
                      </a:cubicBezTo>
                      <a:cubicBezTo>
                        <a:pt x="0" y="59"/>
                        <a:pt x="17" y="76"/>
                        <a:pt x="38" y="76"/>
                      </a:cubicBezTo>
                      <a:cubicBezTo>
                        <a:pt x="58" y="76"/>
                        <a:pt x="75" y="59"/>
                        <a:pt x="75" y="38"/>
                      </a:cubicBezTo>
                      <a:cubicBezTo>
                        <a:pt x="75" y="38"/>
                        <a:pt x="75" y="38"/>
                        <a:pt x="75" y="38"/>
                      </a:cubicBezTo>
                      <a:cubicBezTo>
                        <a:pt x="75" y="17"/>
                        <a:pt x="58" y="0"/>
                        <a:pt x="38"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43" name="Freeform 53"/>
                <p:cNvSpPr>
                  <a:spLocks/>
                </p:cNvSpPr>
                <p:nvPr/>
              </p:nvSpPr>
              <p:spPr bwMode="auto">
                <a:xfrm>
                  <a:off x="7897983" y="3730626"/>
                  <a:ext cx="19050" cy="19050"/>
                </a:xfrm>
                <a:custGeom>
                  <a:avLst/>
                  <a:gdLst>
                    <a:gd name="T0" fmla="*/ 75 w 75"/>
                    <a:gd name="T1" fmla="*/ 38 h 76"/>
                    <a:gd name="T2" fmla="*/ 75 w 75"/>
                    <a:gd name="T3" fmla="*/ 38 h 76"/>
                    <a:gd name="T4" fmla="*/ 38 w 75"/>
                    <a:gd name="T5" fmla="*/ 0 h 76"/>
                    <a:gd name="T6" fmla="*/ 0 w 75"/>
                    <a:gd name="T7" fmla="*/ 38 h 76"/>
                    <a:gd name="T8" fmla="*/ 38 w 75"/>
                    <a:gd name="T9" fmla="*/ 76 h 76"/>
                    <a:gd name="T10" fmla="*/ 75 w 75"/>
                    <a:gd name="T11" fmla="*/ 38 h 76"/>
                  </a:gdLst>
                  <a:ahLst/>
                  <a:cxnLst>
                    <a:cxn ang="0">
                      <a:pos x="T0" y="T1"/>
                    </a:cxn>
                    <a:cxn ang="0">
                      <a:pos x="T2" y="T3"/>
                    </a:cxn>
                    <a:cxn ang="0">
                      <a:pos x="T4" y="T5"/>
                    </a:cxn>
                    <a:cxn ang="0">
                      <a:pos x="T6" y="T7"/>
                    </a:cxn>
                    <a:cxn ang="0">
                      <a:pos x="T8" y="T9"/>
                    </a:cxn>
                    <a:cxn ang="0">
                      <a:pos x="T10" y="T11"/>
                    </a:cxn>
                  </a:cxnLst>
                  <a:rect l="0" t="0" r="r" b="b"/>
                  <a:pathLst>
                    <a:path w="75" h="76">
                      <a:moveTo>
                        <a:pt x="75" y="38"/>
                      </a:moveTo>
                      <a:cubicBezTo>
                        <a:pt x="75" y="38"/>
                        <a:pt x="75" y="38"/>
                        <a:pt x="75" y="38"/>
                      </a:cubicBezTo>
                      <a:cubicBezTo>
                        <a:pt x="75" y="17"/>
                        <a:pt x="59" y="0"/>
                        <a:pt x="38" y="0"/>
                      </a:cubicBezTo>
                      <a:cubicBezTo>
                        <a:pt x="17" y="0"/>
                        <a:pt x="0" y="17"/>
                        <a:pt x="0" y="38"/>
                      </a:cubicBezTo>
                      <a:cubicBezTo>
                        <a:pt x="0" y="59"/>
                        <a:pt x="17" y="76"/>
                        <a:pt x="38" y="76"/>
                      </a:cubicBezTo>
                      <a:cubicBezTo>
                        <a:pt x="59" y="76"/>
                        <a:pt x="75" y="59"/>
                        <a:pt x="75" y="38"/>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44" name="Freeform 54"/>
                <p:cNvSpPr>
                  <a:spLocks/>
                </p:cNvSpPr>
                <p:nvPr/>
              </p:nvSpPr>
              <p:spPr bwMode="auto">
                <a:xfrm>
                  <a:off x="7967833" y="3730626"/>
                  <a:ext cx="20637" cy="19050"/>
                </a:xfrm>
                <a:custGeom>
                  <a:avLst/>
                  <a:gdLst>
                    <a:gd name="T0" fmla="*/ 75 w 75"/>
                    <a:gd name="T1" fmla="*/ 38 h 76"/>
                    <a:gd name="T2" fmla="*/ 75 w 75"/>
                    <a:gd name="T3" fmla="*/ 38 h 76"/>
                    <a:gd name="T4" fmla="*/ 37 w 75"/>
                    <a:gd name="T5" fmla="*/ 0 h 76"/>
                    <a:gd name="T6" fmla="*/ 0 w 75"/>
                    <a:gd name="T7" fmla="*/ 38 h 76"/>
                    <a:gd name="T8" fmla="*/ 37 w 75"/>
                    <a:gd name="T9" fmla="*/ 76 h 76"/>
                    <a:gd name="T10" fmla="*/ 75 w 75"/>
                    <a:gd name="T11" fmla="*/ 38 h 76"/>
                  </a:gdLst>
                  <a:ahLst/>
                  <a:cxnLst>
                    <a:cxn ang="0">
                      <a:pos x="T0" y="T1"/>
                    </a:cxn>
                    <a:cxn ang="0">
                      <a:pos x="T2" y="T3"/>
                    </a:cxn>
                    <a:cxn ang="0">
                      <a:pos x="T4" y="T5"/>
                    </a:cxn>
                    <a:cxn ang="0">
                      <a:pos x="T6" y="T7"/>
                    </a:cxn>
                    <a:cxn ang="0">
                      <a:pos x="T8" y="T9"/>
                    </a:cxn>
                    <a:cxn ang="0">
                      <a:pos x="T10" y="T11"/>
                    </a:cxn>
                  </a:cxnLst>
                  <a:rect l="0" t="0" r="r" b="b"/>
                  <a:pathLst>
                    <a:path w="75" h="76">
                      <a:moveTo>
                        <a:pt x="75" y="38"/>
                      </a:moveTo>
                      <a:cubicBezTo>
                        <a:pt x="75" y="38"/>
                        <a:pt x="75" y="38"/>
                        <a:pt x="75" y="38"/>
                      </a:cubicBezTo>
                      <a:cubicBezTo>
                        <a:pt x="75" y="17"/>
                        <a:pt x="58" y="0"/>
                        <a:pt x="37" y="0"/>
                      </a:cubicBezTo>
                      <a:cubicBezTo>
                        <a:pt x="17" y="0"/>
                        <a:pt x="0" y="17"/>
                        <a:pt x="0" y="38"/>
                      </a:cubicBezTo>
                      <a:cubicBezTo>
                        <a:pt x="0" y="59"/>
                        <a:pt x="17" y="76"/>
                        <a:pt x="37" y="76"/>
                      </a:cubicBezTo>
                      <a:cubicBezTo>
                        <a:pt x="58" y="76"/>
                        <a:pt x="75" y="59"/>
                        <a:pt x="75" y="38"/>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45" name="Freeform 55"/>
                <p:cNvSpPr>
                  <a:spLocks/>
                </p:cNvSpPr>
                <p:nvPr/>
              </p:nvSpPr>
              <p:spPr bwMode="auto">
                <a:xfrm>
                  <a:off x="7863058" y="3730626"/>
                  <a:ext cx="19050" cy="19050"/>
                </a:xfrm>
                <a:custGeom>
                  <a:avLst/>
                  <a:gdLst>
                    <a:gd name="T0" fmla="*/ 37 w 75"/>
                    <a:gd name="T1" fmla="*/ 0 h 76"/>
                    <a:gd name="T2" fmla="*/ 0 w 75"/>
                    <a:gd name="T3" fmla="*/ 38 h 76"/>
                    <a:gd name="T4" fmla="*/ 37 w 75"/>
                    <a:gd name="T5" fmla="*/ 76 h 76"/>
                    <a:gd name="T6" fmla="*/ 75 w 75"/>
                    <a:gd name="T7" fmla="*/ 38 h 76"/>
                    <a:gd name="T8" fmla="*/ 75 w 75"/>
                    <a:gd name="T9" fmla="*/ 38 h 76"/>
                    <a:gd name="T10" fmla="*/ 37 w 75"/>
                    <a:gd name="T11" fmla="*/ 0 h 76"/>
                  </a:gdLst>
                  <a:ahLst/>
                  <a:cxnLst>
                    <a:cxn ang="0">
                      <a:pos x="T0" y="T1"/>
                    </a:cxn>
                    <a:cxn ang="0">
                      <a:pos x="T2" y="T3"/>
                    </a:cxn>
                    <a:cxn ang="0">
                      <a:pos x="T4" y="T5"/>
                    </a:cxn>
                    <a:cxn ang="0">
                      <a:pos x="T6" y="T7"/>
                    </a:cxn>
                    <a:cxn ang="0">
                      <a:pos x="T8" y="T9"/>
                    </a:cxn>
                    <a:cxn ang="0">
                      <a:pos x="T10" y="T11"/>
                    </a:cxn>
                  </a:cxnLst>
                  <a:rect l="0" t="0" r="r" b="b"/>
                  <a:pathLst>
                    <a:path w="75" h="76">
                      <a:moveTo>
                        <a:pt x="37" y="0"/>
                      </a:moveTo>
                      <a:cubicBezTo>
                        <a:pt x="16" y="0"/>
                        <a:pt x="0" y="17"/>
                        <a:pt x="0" y="38"/>
                      </a:cubicBezTo>
                      <a:cubicBezTo>
                        <a:pt x="0" y="59"/>
                        <a:pt x="16" y="76"/>
                        <a:pt x="37" y="76"/>
                      </a:cubicBezTo>
                      <a:cubicBezTo>
                        <a:pt x="58" y="76"/>
                        <a:pt x="75" y="59"/>
                        <a:pt x="75" y="38"/>
                      </a:cubicBezTo>
                      <a:cubicBezTo>
                        <a:pt x="75" y="38"/>
                        <a:pt x="75" y="38"/>
                        <a:pt x="75" y="38"/>
                      </a:cubicBezTo>
                      <a:cubicBezTo>
                        <a:pt x="75" y="17"/>
                        <a:pt x="58" y="0"/>
                        <a:pt x="37"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grpSp>
          <p:pic>
            <p:nvPicPr>
              <p:cNvPr id="229" name="Picture 36"/>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943561" y="3569975"/>
                <a:ext cx="276222" cy="233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27" name="Picture 10"/>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914013" y="1393577"/>
              <a:ext cx="400158" cy="262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57" name="Oval 256"/>
          <p:cNvSpPr/>
          <p:nvPr/>
        </p:nvSpPr>
        <p:spPr>
          <a:xfrm>
            <a:off x="7275976" y="666750"/>
            <a:ext cx="472298" cy="472298"/>
          </a:xfrm>
          <a:prstGeom prst="ellipse">
            <a:avLst/>
          </a:prstGeom>
          <a:gradFill>
            <a:gsLst>
              <a:gs pos="0">
                <a:schemeClr val="bg1">
                  <a:lumMod val="85000"/>
                </a:schemeClr>
              </a:gs>
              <a:gs pos="100000">
                <a:schemeClr val="bg1"/>
              </a:gs>
            </a:gsLst>
            <a:lin ang="5400000" scaled="0"/>
          </a:gradFill>
          <a:ln w="6350">
            <a:solidFill>
              <a:schemeClr val="tx1">
                <a:lumMod val="50000"/>
                <a:lumOff val="50000"/>
              </a:schemeClr>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8" name="Picture 3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336550" y="746650"/>
            <a:ext cx="369902" cy="321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59" name="Group 54"/>
          <p:cNvGrpSpPr>
            <a:grpSpLocks noChangeAspect="1"/>
          </p:cNvGrpSpPr>
          <p:nvPr/>
        </p:nvGrpSpPr>
        <p:grpSpPr bwMode="auto">
          <a:xfrm>
            <a:off x="7319179" y="1396869"/>
            <a:ext cx="1025612" cy="258204"/>
            <a:chOff x="3826" y="1357"/>
            <a:chExt cx="854" cy="215"/>
          </a:xfrm>
        </p:grpSpPr>
        <p:sp>
          <p:nvSpPr>
            <p:cNvPr id="260" name="AutoShape 53"/>
            <p:cNvSpPr>
              <a:spLocks noChangeAspect="1" noChangeArrowheads="1" noTextEdit="1"/>
            </p:cNvSpPr>
            <p:nvPr/>
          </p:nvSpPr>
          <p:spPr bwMode="auto">
            <a:xfrm>
              <a:off x="3826" y="1357"/>
              <a:ext cx="854"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55"/>
            <p:cNvSpPr>
              <a:spLocks/>
            </p:cNvSpPr>
            <p:nvPr/>
          </p:nvSpPr>
          <p:spPr bwMode="auto">
            <a:xfrm>
              <a:off x="3826" y="1358"/>
              <a:ext cx="49" cy="133"/>
            </a:xfrm>
            <a:custGeom>
              <a:avLst/>
              <a:gdLst>
                <a:gd name="T0" fmla="*/ 7 w 48"/>
                <a:gd name="T1" fmla="*/ 6 h 130"/>
                <a:gd name="T2" fmla="*/ 0 w 48"/>
                <a:gd name="T3" fmla="*/ 25 h 130"/>
                <a:gd name="T4" fmla="*/ 0 w 48"/>
                <a:gd name="T5" fmla="*/ 35 h 130"/>
                <a:gd name="T6" fmla="*/ 0 w 48"/>
                <a:gd name="T7" fmla="*/ 52 h 130"/>
                <a:gd name="T8" fmla="*/ 0 w 48"/>
                <a:gd name="T9" fmla="*/ 116 h 130"/>
                <a:gd name="T10" fmla="*/ 3 w 48"/>
                <a:gd name="T11" fmla="*/ 127 h 130"/>
                <a:gd name="T12" fmla="*/ 12 w 48"/>
                <a:gd name="T13" fmla="*/ 130 h 130"/>
                <a:gd name="T14" fmla="*/ 21 w 48"/>
                <a:gd name="T15" fmla="*/ 127 h 130"/>
                <a:gd name="T16" fmla="*/ 24 w 48"/>
                <a:gd name="T17" fmla="*/ 116 h 130"/>
                <a:gd name="T18" fmla="*/ 24 w 48"/>
                <a:gd name="T19" fmla="*/ 49 h 130"/>
                <a:gd name="T20" fmla="*/ 38 w 48"/>
                <a:gd name="T21" fmla="*/ 49 h 130"/>
                <a:gd name="T22" fmla="*/ 45 w 48"/>
                <a:gd name="T23" fmla="*/ 47 h 130"/>
                <a:gd name="T24" fmla="*/ 48 w 48"/>
                <a:gd name="T25" fmla="*/ 40 h 130"/>
                <a:gd name="T26" fmla="*/ 45 w 48"/>
                <a:gd name="T27" fmla="*/ 34 h 130"/>
                <a:gd name="T28" fmla="*/ 38 w 48"/>
                <a:gd name="T29" fmla="*/ 32 h 130"/>
                <a:gd name="T30" fmla="*/ 24 w 48"/>
                <a:gd name="T31" fmla="*/ 32 h 130"/>
                <a:gd name="T32" fmla="*/ 24 w 48"/>
                <a:gd name="T33" fmla="*/ 27 h 130"/>
                <a:gd name="T34" fmla="*/ 25 w 48"/>
                <a:gd name="T35" fmla="*/ 22 h 130"/>
                <a:gd name="T36" fmla="*/ 30 w 48"/>
                <a:gd name="T37" fmla="*/ 20 h 130"/>
                <a:gd name="T38" fmla="*/ 37 w 48"/>
                <a:gd name="T39" fmla="*/ 20 h 130"/>
                <a:gd name="T40" fmla="*/ 40 w 48"/>
                <a:gd name="T41" fmla="*/ 20 h 130"/>
                <a:gd name="T42" fmla="*/ 46 w 48"/>
                <a:gd name="T43" fmla="*/ 18 h 130"/>
                <a:gd name="T44" fmla="*/ 48 w 48"/>
                <a:gd name="T45" fmla="*/ 12 h 130"/>
                <a:gd name="T46" fmla="*/ 44 w 48"/>
                <a:gd name="T47" fmla="*/ 3 h 130"/>
                <a:gd name="T48" fmla="*/ 27 w 48"/>
                <a:gd name="T49" fmla="*/ 0 h 130"/>
                <a:gd name="T50" fmla="*/ 7 w 48"/>
                <a:gd name="T51" fmla="*/ 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130">
                  <a:moveTo>
                    <a:pt x="7" y="6"/>
                  </a:moveTo>
                  <a:cubicBezTo>
                    <a:pt x="2" y="10"/>
                    <a:pt x="0" y="17"/>
                    <a:pt x="0" y="25"/>
                  </a:cubicBezTo>
                  <a:cubicBezTo>
                    <a:pt x="0" y="35"/>
                    <a:pt x="0" y="35"/>
                    <a:pt x="0" y="35"/>
                  </a:cubicBezTo>
                  <a:cubicBezTo>
                    <a:pt x="0" y="52"/>
                    <a:pt x="0" y="52"/>
                    <a:pt x="0" y="52"/>
                  </a:cubicBezTo>
                  <a:cubicBezTo>
                    <a:pt x="0" y="116"/>
                    <a:pt x="0" y="116"/>
                    <a:pt x="0" y="116"/>
                  </a:cubicBezTo>
                  <a:cubicBezTo>
                    <a:pt x="0" y="121"/>
                    <a:pt x="1" y="124"/>
                    <a:pt x="3" y="127"/>
                  </a:cubicBezTo>
                  <a:cubicBezTo>
                    <a:pt x="5" y="129"/>
                    <a:pt x="8" y="130"/>
                    <a:pt x="12" y="130"/>
                  </a:cubicBezTo>
                  <a:cubicBezTo>
                    <a:pt x="16" y="130"/>
                    <a:pt x="19" y="129"/>
                    <a:pt x="21" y="127"/>
                  </a:cubicBezTo>
                  <a:cubicBezTo>
                    <a:pt x="23" y="124"/>
                    <a:pt x="24" y="121"/>
                    <a:pt x="24" y="116"/>
                  </a:cubicBezTo>
                  <a:cubicBezTo>
                    <a:pt x="24" y="49"/>
                    <a:pt x="24" y="49"/>
                    <a:pt x="24" y="49"/>
                  </a:cubicBezTo>
                  <a:cubicBezTo>
                    <a:pt x="38" y="49"/>
                    <a:pt x="38" y="49"/>
                    <a:pt x="38" y="49"/>
                  </a:cubicBezTo>
                  <a:cubicBezTo>
                    <a:pt x="41" y="49"/>
                    <a:pt x="44" y="48"/>
                    <a:pt x="45" y="47"/>
                  </a:cubicBezTo>
                  <a:cubicBezTo>
                    <a:pt x="47" y="45"/>
                    <a:pt x="48" y="43"/>
                    <a:pt x="48" y="40"/>
                  </a:cubicBezTo>
                  <a:cubicBezTo>
                    <a:pt x="48" y="37"/>
                    <a:pt x="47" y="35"/>
                    <a:pt x="45" y="34"/>
                  </a:cubicBezTo>
                  <a:cubicBezTo>
                    <a:pt x="44" y="32"/>
                    <a:pt x="41" y="32"/>
                    <a:pt x="38" y="32"/>
                  </a:cubicBezTo>
                  <a:cubicBezTo>
                    <a:pt x="24" y="32"/>
                    <a:pt x="24" y="32"/>
                    <a:pt x="24" y="32"/>
                  </a:cubicBezTo>
                  <a:cubicBezTo>
                    <a:pt x="24" y="27"/>
                    <a:pt x="24" y="27"/>
                    <a:pt x="24" y="27"/>
                  </a:cubicBezTo>
                  <a:cubicBezTo>
                    <a:pt x="24" y="25"/>
                    <a:pt x="25" y="23"/>
                    <a:pt x="25" y="22"/>
                  </a:cubicBezTo>
                  <a:cubicBezTo>
                    <a:pt x="26" y="21"/>
                    <a:pt x="28" y="20"/>
                    <a:pt x="30" y="20"/>
                  </a:cubicBezTo>
                  <a:cubicBezTo>
                    <a:pt x="30" y="20"/>
                    <a:pt x="36" y="20"/>
                    <a:pt x="37" y="20"/>
                  </a:cubicBezTo>
                  <a:cubicBezTo>
                    <a:pt x="38" y="20"/>
                    <a:pt x="39" y="20"/>
                    <a:pt x="40" y="20"/>
                  </a:cubicBezTo>
                  <a:cubicBezTo>
                    <a:pt x="42" y="20"/>
                    <a:pt x="44" y="20"/>
                    <a:pt x="46" y="18"/>
                  </a:cubicBezTo>
                  <a:cubicBezTo>
                    <a:pt x="47" y="17"/>
                    <a:pt x="48" y="14"/>
                    <a:pt x="48" y="12"/>
                  </a:cubicBezTo>
                  <a:cubicBezTo>
                    <a:pt x="48" y="8"/>
                    <a:pt x="46" y="5"/>
                    <a:pt x="44" y="3"/>
                  </a:cubicBezTo>
                  <a:cubicBezTo>
                    <a:pt x="41" y="1"/>
                    <a:pt x="33" y="0"/>
                    <a:pt x="27" y="0"/>
                  </a:cubicBezTo>
                  <a:cubicBezTo>
                    <a:pt x="18" y="0"/>
                    <a:pt x="11" y="2"/>
                    <a:pt x="7" y="6"/>
                  </a:cubicBezTo>
                </a:path>
              </a:pathLst>
            </a:custGeom>
            <a:solidFill>
              <a:srgbClr val="1D5D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56"/>
            <p:cNvSpPr>
              <a:spLocks/>
            </p:cNvSpPr>
            <p:nvPr/>
          </p:nvSpPr>
          <p:spPr bwMode="auto">
            <a:xfrm>
              <a:off x="3891" y="1391"/>
              <a:ext cx="25" cy="100"/>
            </a:xfrm>
            <a:custGeom>
              <a:avLst/>
              <a:gdLst>
                <a:gd name="T0" fmla="*/ 3 w 24"/>
                <a:gd name="T1" fmla="*/ 3 h 98"/>
                <a:gd name="T2" fmla="*/ 0 w 24"/>
                <a:gd name="T3" fmla="*/ 13 h 98"/>
                <a:gd name="T4" fmla="*/ 0 w 24"/>
                <a:gd name="T5" fmla="*/ 84 h 98"/>
                <a:gd name="T6" fmla="*/ 3 w 24"/>
                <a:gd name="T7" fmla="*/ 95 h 98"/>
                <a:gd name="T8" fmla="*/ 12 w 24"/>
                <a:gd name="T9" fmla="*/ 98 h 98"/>
                <a:gd name="T10" fmla="*/ 21 w 24"/>
                <a:gd name="T11" fmla="*/ 95 h 98"/>
                <a:gd name="T12" fmla="*/ 24 w 24"/>
                <a:gd name="T13" fmla="*/ 84 h 98"/>
                <a:gd name="T14" fmla="*/ 24 w 24"/>
                <a:gd name="T15" fmla="*/ 13 h 98"/>
                <a:gd name="T16" fmla="*/ 21 w 24"/>
                <a:gd name="T17" fmla="*/ 3 h 98"/>
                <a:gd name="T18" fmla="*/ 12 w 24"/>
                <a:gd name="T19" fmla="*/ 0 h 98"/>
                <a:gd name="T20" fmla="*/ 3 w 24"/>
                <a:gd name="T21" fmla="*/ 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98">
                  <a:moveTo>
                    <a:pt x="3" y="3"/>
                  </a:moveTo>
                  <a:cubicBezTo>
                    <a:pt x="1" y="5"/>
                    <a:pt x="0" y="9"/>
                    <a:pt x="0" y="13"/>
                  </a:cubicBezTo>
                  <a:cubicBezTo>
                    <a:pt x="0" y="84"/>
                    <a:pt x="0" y="84"/>
                    <a:pt x="0" y="84"/>
                  </a:cubicBezTo>
                  <a:cubicBezTo>
                    <a:pt x="0" y="89"/>
                    <a:pt x="1" y="92"/>
                    <a:pt x="3" y="95"/>
                  </a:cubicBezTo>
                  <a:cubicBezTo>
                    <a:pt x="5" y="97"/>
                    <a:pt x="8" y="98"/>
                    <a:pt x="12" y="98"/>
                  </a:cubicBezTo>
                  <a:cubicBezTo>
                    <a:pt x="16" y="98"/>
                    <a:pt x="19" y="97"/>
                    <a:pt x="21" y="95"/>
                  </a:cubicBezTo>
                  <a:cubicBezTo>
                    <a:pt x="23" y="92"/>
                    <a:pt x="24" y="89"/>
                    <a:pt x="24" y="84"/>
                  </a:cubicBezTo>
                  <a:cubicBezTo>
                    <a:pt x="24" y="13"/>
                    <a:pt x="24" y="13"/>
                    <a:pt x="24" y="13"/>
                  </a:cubicBezTo>
                  <a:cubicBezTo>
                    <a:pt x="24" y="9"/>
                    <a:pt x="23" y="5"/>
                    <a:pt x="21" y="3"/>
                  </a:cubicBezTo>
                  <a:cubicBezTo>
                    <a:pt x="19" y="1"/>
                    <a:pt x="16" y="0"/>
                    <a:pt x="12" y="0"/>
                  </a:cubicBezTo>
                  <a:cubicBezTo>
                    <a:pt x="8" y="0"/>
                    <a:pt x="5" y="1"/>
                    <a:pt x="3" y="3"/>
                  </a:cubicBezTo>
                </a:path>
              </a:pathLst>
            </a:custGeom>
            <a:solidFill>
              <a:srgbClr val="1D5D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57"/>
            <p:cNvSpPr>
              <a:spLocks noEditPoints="1"/>
            </p:cNvSpPr>
            <p:nvPr/>
          </p:nvSpPr>
          <p:spPr bwMode="auto">
            <a:xfrm>
              <a:off x="3932" y="1391"/>
              <a:ext cx="89" cy="100"/>
            </a:xfrm>
            <a:custGeom>
              <a:avLst/>
              <a:gdLst>
                <a:gd name="T0" fmla="*/ 31 w 87"/>
                <a:gd name="T1" fmla="*/ 25 h 98"/>
                <a:gd name="T2" fmla="*/ 43 w 87"/>
                <a:gd name="T3" fmla="*/ 20 h 98"/>
                <a:gd name="T4" fmla="*/ 57 w 87"/>
                <a:gd name="T5" fmla="*/ 25 h 98"/>
                <a:gd name="T6" fmla="*/ 62 w 87"/>
                <a:gd name="T7" fmla="*/ 39 h 98"/>
                <a:gd name="T8" fmla="*/ 25 w 87"/>
                <a:gd name="T9" fmla="*/ 39 h 98"/>
                <a:gd name="T10" fmla="*/ 31 w 87"/>
                <a:gd name="T11" fmla="*/ 25 h 98"/>
                <a:gd name="T12" fmla="*/ 11 w 87"/>
                <a:gd name="T13" fmla="*/ 13 h 98"/>
                <a:gd name="T14" fmla="*/ 0 w 87"/>
                <a:gd name="T15" fmla="*/ 48 h 98"/>
                <a:gd name="T16" fmla="*/ 12 w 87"/>
                <a:gd name="T17" fmla="*/ 85 h 98"/>
                <a:gd name="T18" fmla="*/ 43 w 87"/>
                <a:gd name="T19" fmla="*/ 98 h 98"/>
                <a:gd name="T20" fmla="*/ 61 w 87"/>
                <a:gd name="T21" fmla="*/ 95 h 98"/>
                <a:gd name="T22" fmla="*/ 76 w 87"/>
                <a:gd name="T23" fmla="*/ 86 h 98"/>
                <a:gd name="T24" fmla="*/ 80 w 87"/>
                <a:gd name="T25" fmla="*/ 81 h 98"/>
                <a:gd name="T26" fmla="*/ 82 w 87"/>
                <a:gd name="T27" fmla="*/ 75 h 98"/>
                <a:gd name="T28" fmla="*/ 79 w 87"/>
                <a:gd name="T29" fmla="*/ 68 h 98"/>
                <a:gd name="T30" fmla="*/ 72 w 87"/>
                <a:gd name="T31" fmla="*/ 66 h 98"/>
                <a:gd name="T32" fmla="*/ 61 w 87"/>
                <a:gd name="T33" fmla="*/ 71 h 98"/>
                <a:gd name="T34" fmla="*/ 59 w 87"/>
                <a:gd name="T35" fmla="*/ 73 h 98"/>
                <a:gd name="T36" fmla="*/ 53 w 87"/>
                <a:gd name="T37" fmla="*/ 76 h 98"/>
                <a:gd name="T38" fmla="*/ 45 w 87"/>
                <a:gd name="T39" fmla="*/ 78 h 98"/>
                <a:gd name="T40" fmla="*/ 31 w 87"/>
                <a:gd name="T41" fmla="*/ 72 h 98"/>
                <a:gd name="T42" fmla="*/ 25 w 87"/>
                <a:gd name="T43" fmla="*/ 55 h 98"/>
                <a:gd name="T44" fmla="*/ 71 w 87"/>
                <a:gd name="T45" fmla="*/ 55 h 98"/>
                <a:gd name="T46" fmla="*/ 74 w 87"/>
                <a:gd name="T47" fmla="*/ 55 h 98"/>
                <a:gd name="T48" fmla="*/ 85 w 87"/>
                <a:gd name="T49" fmla="*/ 53 h 98"/>
                <a:gd name="T50" fmla="*/ 87 w 87"/>
                <a:gd name="T51" fmla="*/ 45 h 98"/>
                <a:gd name="T52" fmla="*/ 75 w 87"/>
                <a:gd name="T53" fmla="*/ 12 h 98"/>
                <a:gd name="T54" fmla="*/ 43 w 87"/>
                <a:gd name="T55" fmla="*/ 0 h 98"/>
                <a:gd name="T56" fmla="*/ 11 w 87"/>
                <a:gd name="T57" fmla="*/ 1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7" h="98">
                  <a:moveTo>
                    <a:pt x="31" y="25"/>
                  </a:moveTo>
                  <a:cubicBezTo>
                    <a:pt x="34" y="22"/>
                    <a:pt x="38" y="20"/>
                    <a:pt x="43" y="20"/>
                  </a:cubicBezTo>
                  <a:cubicBezTo>
                    <a:pt x="49" y="20"/>
                    <a:pt x="53" y="22"/>
                    <a:pt x="57" y="25"/>
                  </a:cubicBezTo>
                  <a:cubicBezTo>
                    <a:pt x="60" y="28"/>
                    <a:pt x="61" y="33"/>
                    <a:pt x="62" y="39"/>
                  </a:cubicBezTo>
                  <a:cubicBezTo>
                    <a:pt x="25" y="39"/>
                    <a:pt x="25" y="39"/>
                    <a:pt x="25" y="39"/>
                  </a:cubicBezTo>
                  <a:cubicBezTo>
                    <a:pt x="26" y="33"/>
                    <a:pt x="28" y="28"/>
                    <a:pt x="31" y="25"/>
                  </a:cubicBezTo>
                  <a:moveTo>
                    <a:pt x="11" y="13"/>
                  </a:moveTo>
                  <a:cubicBezTo>
                    <a:pt x="4" y="21"/>
                    <a:pt x="0" y="33"/>
                    <a:pt x="0" y="48"/>
                  </a:cubicBezTo>
                  <a:cubicBezTo>
                    <a:pt x="0" y="64"/>
                    <a:pt x="4" y="76"/>
                    <a:pt x="12" y="85"/>
                  </a:cubicBezTo>
                  <a:cubicBezTo>
                    <a:pt x="19" y="94"/>
                    <a:pt x="30" y="98"/>
                    <a:pt x="43" y="98"/>
                  </a:cubicBezTo>
                  <a:cubicBezTo>
                    <a:pt x="50" y="98"/>
                    <a:pt x="56" y="97"/>
                    <a:pt x="61" y="95"/>
                  </a:cubicBezTo>
                  <a:cubicBezTo>
                    <a:pt x="67" y="93"/>
                    <a:pt x="72" y="90"/>
                    <a:pt x="76" y="86"/>
                  </a:cubicBezTo>
                  <a:cubicBezTo>
                    <a:pt x="78" y="84"/>
                    <a:pt x="79" y="82"/>
                    <a:pt x="80" y="81"/>
                  </a:cubicBezTo>
                  <a:cubicBezTo>
                    <a:pt x="81" y="79"/>
                    <a:pt x="82" y="77"/>
                    <a:pt x="82" y="75"/>
                  </a:cubicBezTo>
                  <a:cubicBezTo>
                    <a:pt x="82" y="72"/>
                    <a:pt x="81" y="70"/>
                    <a:pt x="79" y="68"/>
                  </a:cubicBezTo>
                  <a:cubicBezTo>
                    <a:pt x="77" y="66"/>
                    <a:pt x="75" y="66"/>
                    <a:pt x="72" y="66"/>
                  </a:cubicBezTo>
                  <a:cubicBezTo>
                    <a:pt x="69" y="66"/>
                    <a:pt x="65" y="67"/>
                    <a:pt x="61" y="71"/>
                  </a:cubicBezTo>
                  <a:cubicBezTo>
                    <a:pt x="60" y="72"/>
                    <a:pt x="60" y="72"/>
                    <a:pt x="59" y="73"/>
                  </a:cubicBezTo>
                  <a:cubicBezTo>
                    <a:pt x="57" y="74"/>
                    <a:pt x="55" y="76"/>
                    <a:pt x="53" y="76"/>
                  </a:cubicBezTo>
                  <a:cubicBezTo>
                    <a:pt x="51" y="77"/>
                    <a:pt x="48" y="78"/>
                    <a:pt x="45" y="78"/>
                  </a:cubicBezTo>
                  <a:cubicBezTo>
                    <a:pt x="39" y="78"/>
                    <a:pt x="34" y="76"/>
                    <a:pt x="31" y="72"/>
                  </a:cubicBezTo>
                  <a:cubicBezTo>
                    <a:pt x="27" y="68"/>
                    <a:pt x="26" y="63"/>
                    <a:pt x="25" y="55"/>
                  </a:cubicBezTo>
                  <a:cubicBezTo>
                    <a:pt x="71" y="55"/>
                    <a:pt x="71" y="55"/>
                    <a:pt x="71" y="55"/>
                  </a:cubicBezTo>
                  <a:cubicBezTo>
                    <a:pt x="74" y="55"/>
                    <a:pt x="74" y="55"/>
                    <a:pt x="74" y="55"/>
                  </a:cubicBezTo>
                  <a:cubicBezTo>
                    <a:pt x="80" y="55"/>
                    <a:pt x="83" y="55"/>
                    <a:pt x="85" y="53"/>
                  </a:cubicBezTo>
                  <a:cubicBezTo>
                    <a:pt x="86" y="52"/>
                    <a:pt x="87" y="49"/>
                    <a:pt x="87" y="45"/>
                  </a:cubicBezTo>
                  <a:cubicBezTo>
                    <a:pt x="87" y="31"/>
                    <a:pt x="83" y="20"/>
                    <a:pt x="75" y="12"/>
                  </a:cubicBezTo>
                  <a:cubicBezTo>
                    <a:pt x="67" y="4"/>
                    <a:pt x="56" y="0"/>
                    <a:pt x="43" y="0"/>
                  </a:cubicBezTo>
                  <a:cubicBezTo>
                    <a:pt x="30" y="0"/>
                    <a:pt x="19" y="4"/>
                    <a:pt x="11" y="13"/>
                  </a:cubicBezTo>
                </a:path>
              </a:pathLst>
            </a:custGeom>
            <a:solidFill>
              <a:srgbClr val="1D5D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264" name="Picture 58"/>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033" y="1357"/>
              <a:ext cx="34"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 name="Picture 59"/>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273" y="1388"/>
              <a:ext cx="105"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 name="Freeform 60"/>
            <p:cNvSpPr>
              <a:spLocks/>
            </p:cNvSpPr>
            <p:nvPr/>
          </p:nvSpPr>
          <p:spPr bwMode="auto">
            <a:xfrm>
              <a:off x="4381" y="1391"/>
              <a:ext cx="126" cy="100"/>
            </a:xfrm>
            <a:custGeom>
              <a:avLst/>
              <a:gdLst>
                <a:gd name="T0" fmla="*/ 105 w 123"/>
                <a:gd name="T1" fmla="*/ 2 h 98"/>
                <a:gd name="T2" fmla="*/ 100 w 123"/>
                <a:gd name="T3" fmla="*/ 11 h 98"/>
                <a:gd name="T4" fmla="*/ 88 w 123"/>
                <a:gd name="T5" fmla="*/ 67 h 98"/>
                <a:gd name="T6" fmla="*/ 76 w 123"/>
                <a:gd name="T7" fmla="*/ 13 h 98"/>
                <a:gd name="T8" fmla="*/ 72 w 123"/>
                <a:gd name="T9" fmla="*/ 2 h 98"/>
                <a:gd name="T10" fmla="*/ 61 w 123"/>
                <a:gd name="T11" fmla="*/ 0 h 98"/>
                <a:gd name="T12" fmla="*/ 51 w 123"/>
                <a:gd name="T13" fmla="*/ 2 h 98"/>
                <a:gd name="T14" fmla="*/ 47 w 123"/>
                <a:gd name="T15" fmla="*/ 13 h 98"/>
                <a:gd name="T16" fmla="*/ 36 w 123"/>
                <a:gd name="T17" fmla="*/ 67 h 98"/>
                <a:gd name="T18" fmla="*/ 23 w 123"/>
                <a:gd name="T19" fmla="*/ 11 h 98"/>
                <a:gd name="T20" fmla="*/ 19 w 123"/>
                <a:gd name="T21" fmla="*/ 2 h 98"/>
                <a:gd name="T22" fmla="*/ 12 w 123"/>
                <a:gd name="T23" fmla="*/ 0 h 98"/>
                <a:gd name="T24" fmla="*/ 3 w 123"/>
                <a:gd name="T25" fmla="*/ 3 h 98"/>
                <a:gd name="T26" fmla="*/ 0 w 123"/>
                <a:gd name="T27" fmla="*/ 12 h 98"/>
                <a:gd name="T28" fmla="*/ 0 w 123"/>
                <a:gd name="T29" fmla="*/ 15 h 98"/>
                <a:gd name="T30" fmla="*/ 1 w 123"/>
                <a:gd name="T31" fmla="*/ 19 h 98"/>
                <a:gd name="T32" fmla="*/ 19 w 123"/>
                <a:gd name="T33" fmla="*/ 85 h 98"/>
                <a:gd name="T34" fmla="*/ 24 w 123"/>
                <a:gd name="T35" fmla="*/ 96 h 98"/>
                <a:gd name="T36" fmla="*/ 34 w 123"/>
                <a:gd name="T37" fmla="*/ 98 h 98"/>
                <a:gd name="T38" fmla="*/ 45 w 123"/>
                <a:gd name="T39" fmla="*/ 95 h 98"/>
                <a:gd name="T40" fmla="*/ 50 w 123"/>
                <a:gd name="T41" fmla="*/ 85 h 98"/>
                <a:gd name="T42" fmla="*/ 61 w 123"/>
                <a:gd name="T43" fmla="*/ 28 h 98"/>
                <a:gd name="T44" fmla="*/ 74 w 123"/>
                <a:gd name="T45" fmla="*/ 85 h 98"/>
                <a:gd name="T46" fmla="*/ 79 w 123"/>
                <a:gd name="T47" fmla="*/ 95 h 98"/>
                <a:gd name="T48" fmla="*/ 89 w 123"/>
                <a:gd name="T49" fmla="*/ 98 h 98"/>
                <a:gd name="T50" fmla="*/ 99 w 123"/>
                <a:gd name="T51" fmla="*/ 95 h 98"/>
                <a:gd name="T52" fmla="*/ 104 w 123"/>
                <a:gd name="T53" fmla="*/ 85 h 98"/>
                <a:gd name="T54" fmla="*/ 122 w 123"/>
                <a:gd name="T55" fmla="*/ 18 h 98"/>
                <a:gd name="T56" fmla="*/ 123 w 123"/>
                <a:gd name="T57" fmla="*/ 14 h 98"/>
                <a:gd name="T58" fmla="*/ 123 w 123"/>
                <a:gd name="T59" fmla="*/ 11 h 98"/>
                <a:gd name="T60" fmla="*/ 120 w 123"/>
                <a:gd name="T61" fmla="*/ 2 h 98"/>
                <a:gd name="T62" fmla="*/ 112 w 123"/>
                <a:gd name="T63" fmla="*/ 0 h 98"/>
                <a:gd name="T64" fmla="*/ 105 w 123"/>
                <a:gd name="T65" fmla="*/ 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3" h="98">
                  <a:moveTo>
                    <a:pt x="105" y="2"/>
                  </a:moveTo>
                  <a:cubicBezTo>
                    <a:pt x="103" y="4"/>
                    <a:pt x="101" y="7"/>
                    <a:pt x="100" y="11"/>
                  </a:cubicBezTo>
                  <a:cubicBezTo>
                    <a:pt x="88" y="67"/>
                    <a:pt x="88" y="67"/>
                    <a:pt x="88" y="67"/>
                  </a:cubicBezTo>
                  <a:cubicBezTo>
                    <a:pt x="76" y="13"/>
                    <a:pt x="76" y="13"/>
                    <a:pt x="76" y="13"/>
                  </a:cubicBezTo>
                  <a:cubicBezTo>
                    <a:pt x="75" y="8"/>
                    <a:pt x="74" y="4"/>
                    <a:pt x="72" y="2"/>
                  </a:cubicBezTo>
                  <a:cubicBezTo>
                    <a:pt x="70" y="0"/>
                    <a:pt x="66" y="0"/>
                    <a:pt x="61" y="0"/>
                  </a:cubicBezTo>
                  <a:cubicBezTo>
                    <a:pt x="57" y="0"/>
                    <a:pt x="53" y="0"/>
                    <a:pt x="51" y="2"/>
                  </a:cubicBezTo>
                  <a:cubicBezTo>
                    <a:pt x="49" y="4"/>
                    <a:pt x="48" y="8"/>
                    <a:pt x="47" y="13"/>
                  </a:cubicBezTo>
                  <a:cubicBezTo>
                    <a:pt x="36" y="67"/>
                    <a:pt x="36" y="67"/>
                    <a:pt x="36" y="67"/>
                  </a:cubicBezTo>
                  <a:cubicBezTo>
                    <a:pt x="23" y="11"/>
                    <a:pt x="23" y="11"/>
                    <a:pt x="23" y="11"/>
                  </a:cubicBezTo>
                  <a:cubicBezTo>
                    <a:pt x="23" y="7"/>
                    <a:pt x="21" y="4"/>
                    <a:pt x="19" y="2"/>
                  </a:cubicBezTo>
                  <a:cubicBezTo>
                    <a:pt x="17" y="1"/>
                    <a:pt x="15" y="0"/>
                    <a:pt x="12" y="0"/>
                  </a:cubicBezTo>
                  <a:cubicBezTo>
                    <a:pt x="8" y="0"/>
                    <a:pt x="5" y="1"/>
                    <a:pt x="3" y="3"/>
                  </a:cubicBezTo>
                  <a:cubicBezTo>
                    <a:pt x="1" y="5"/>
                    <a:pt x="0" y="8"/>
                    <a:pt x="0" y="12"/>
                  </a:cubicBezTo>
                  <a:cubicBezTo>
                    <a:pt x="0" y="13"/>
                    <a:pt x="0" y="14"/>
                    <a:pt x="0" y="15"/>
                  </a:cubicBezTo>
                  <a:cubicBezTo>
                    <a:pt x="0" y="16"/>
                    <a:pt x="1" y="17"/>
                    <a:pt x="1" y="19"/>
                  </a:cubicBezTo>
                  <a:cubicBezTo>
                    <a:pt x="19" y="85"/>
                    <a:pt x="19" y="85"/>
                    <a:pt x="19" y="85"/>
                  </a:cubicBezTo>
                  <a:cubicBezTo>
                    <a:pt x="20" y="90"/>
                    <a:pt x="22" y="94"/>
                    <a:pt x="24" y="96"/>
                  </a:cubicBezTo>
                  <a:cubicBezTo>
                    <a:pt x="26" y="97"/>
                    <a:pt x="29" y="98"/>
                    <a:pt x="34" y="98"/>
                  </a:cubicBezTo>
                  <a:cubicBezTo>
                    <a:pt x="39" y="98"/>
                    <a:pt x="43" y="97"/>
                    <a:pt x="45" y="95"/>
                  </a:cubicBezTo>
                  <a:cubicBezTo>
                    <a:pt x="47" y="94"/>
                    <a:pt x="48" y="90"/>
                    <a:pt x="50" y="85"/>
                  </a:cubicBezTo>
                  <a:cubicBezTo>
                    <a:pt x="61" y="28"/>
                    <a:pt x="61" y="28"/>
                    <a:pt x="61" y="28"/>
                  </a:cubicBezTo>
                  <a:cubicBezTo>
                    <a:pt x="74" y="85"/>
                    <a:pt x="74" y="85"/>
                    <a:pt x="74" y="85"/>
                  </a:cubicBezTo>
                  <a:cubicBezTo>
                    <a:pt x="75" y="90"/>
                    <a:pt x="77" y="94"/>
                    <a:pt x="79" y="95"/>
                  </a:cubicBezTo>
                  <a:cubicBezTo>
                    <a:pt x="81" y="97"/>
                    <a:pt x="84" y="98"/>
                    <a:pt x="89" y="98"/>
                  </a:cubicBezTo>
                  <a:cubicBezTo>
                    <a:pt x="94" y="98"/>
                    <a:pt x="97" y="97"/>
                    <a:pt x="99" y="95"/>
                  </a:cubicBezTo>
                  <a:cubicBezTo>
                    <a:pt x="101" y="94"/>
                    <a:pt x="102" y="90"/>
                    <a:pt x="104" y="85"/>
                  </a:cubicBezTo>
                  <a:cubicBezTo>
                    <a:pt x="122" y="18"/>
                    <a:pt x="122" y="18"/>
                    <a:pt x="122" y="18"/>
                  </a:cubicBezTo>
                  <a:cubicBezTo>
                    <a:pt x="122" y="16"/>
                    <a:pt x="123" y="15"/>
                    <a:pt x="123" y="14"/>
                  </a:cubicBezTo>
                  <a:cubicBezTo>
                    <a:pt x="123" y="13"/>
                    <a:pt x="123" y="12"/>
                    <a:pt x="123" y="11"/>
                  </a:cubicBezTo>
                  <a:cubicBezTo>
                    <a:pt x="123" y="7"/>
                    <a:pt x="122" y="4"/>
                    <a:pt x="120" y="2"/>
                  </a:cubicBezTo>
                  <a:cubicBezTo>
                    <a:pt x="118" y="0"/>
                    <a:pt x="116" y="0"/>
                    <a:pt x="112" y="0"/>
                  </a:cubicBezTo>
                  <a:cubicBezTo>
                    <a:pt x="109" y="0"/>
                    <a:pt x="107" y="0"/>
                    <a:pt x="105" y="2"/>
                  </a:cubicBezTo>
                </a:path>
              </a:pathLst>
            </a:custGeom>
            <a:solidFill>
              <a:srgbClr val="1D5D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61"/>
            <p:cNvSpPr>
              <a:spLocks noEditPoints="1"/>
            </p:cNvSpPr>
            <p:nvPr/>
          </p:nvSpPr>
          <p:spPr bwMode="auto">
            <a:xfrm>
              <a:off x="4515" y="1391"/>
              <a:ext cx="88" cy="100"/>
            </a:xfrm>
            <a:custGeom>
              <a:avLst/>
              <a:gdLst>
                <a:gd name="T0" fmla="*/ 31 w 87"/>
                <a:gd name="T1" fmla="*/ 25 h 98"/>
                <a:gd name="T2" fmla="*/ 44 w 87"/>
                <a:gd name="T3" fmla="*/ 20 h 98"/>
                <a:gd name="T4" fmla="*/ 57 w 87"/>
                <a:gd name="T5" fmla="*/ 25 h 98"/>
                <a:gd name="T6" fmla="*/ 62 w 87"/>
                <a:gd name="T7" fmla="*/ 39 h 98"/>
                <a:gd name="T8" fmla="*/ 26 w 87"/>
                <a:gd name="T9" fmla="*/ 39 h 98"/>
                <a:gd name="T10" fmla="*/ 31 w 87"/>
                <a:gd name="T11" fmla="*/ 25 h 98"/>
                <a:gd name="T12" fmla="*/ 12 w 87"/>
                <a:gd name="T13" fmla="*/ 13 h 98"/>
                <a:gd name="T14" fmla="*/ 0 w 87"/>
                <a:gd name="T15" fmla="*/ 48 h 98"/>
                <a:gd name="T16" fmla="*/ 12 w 87"/>
                <a:gd name="T17" fmla="*/ 85 h 98"/>
                <a:gd name="T18" fmla="*/ 43 w 87"/>
                <a:gd name="T19" fmla="*/ 98 h 98"/>
                <a:gd name="T20" fmla="*/ 62 w 87"/>
                <a:gd name="T21" fmla="*/ 95 h 98"/>
                <a:gd name="T22" fmla="*/ 76 w 87"/>
                <a:gd name="T23" fmla="*/ 86 h 98"/>
                <a:gd name="T24" fmla="*/ 80 w 87"/>
                <a:gd name="T25" fmla="*/ 81 h 98"/>
                <a:gd name="T26" fmla="*/ 82 w 87"/>
                <a:gd name="T27" fmla="*/ 75 h 98"/>
                <a:gd name="T28" fmla="*/ 79 w 87"/>
                <a:gd name="T29" fmla="*/ 68 h 98"/>
                <a:gd name="T30" fmla="*/ 72 w 87"/>
                <a:gd name="T31" fmla="*/ 66 h 98"/>
                <a:gd name="T32" fmla="*/ 61 w 87"/>
                <a:gd name="T33" fmla="*/ 71 h 98"/>
                <a:gd name="T34" fmla="*/ 60 w 87"/>
                <a:gd name="T35" fmla="*/ 73 h 98"/>
                <a:gd name="T36" fmla="*/ 53 w 87"/>
                <a:gd name="T37" fmla="*/ 76 h 98"/>
                <a:gd name="T38" fmla="*/ 45 w 87"/>
                <a:gd name="T39" fmla="*/ 78 h 98"/>
                <a:gd name="T40" fmla="*/ 31 w 87"/>
                <a:gd name="T41" fmla="*/ 72 h 98"/>
                <a:gd name="T42" fmla="*/ 26 w 87"/>
                <a:gd name="T43" fmla="*/ 55 h 98"/>
                <a:gd name="T44" fmla="*/ 71 w 87"/>
                <a:gd name="T45" fmla="*/ 55 h 98"/>
                <a:gd name="T46" fmla="*/ 74 w 87"/>
                <a:gd name="T47" fmla="*/ 55 h 98"/>
                <a:gd name="T48" fmla="*/ 85 w 87"/>
                <a:gd name="T49" fmla="*/ 53 h 98"/>
                <a:gd name="T50" fmla="*/ 87 w 87"/>
                <a:gd name="T51" fmla="*/ 45 h 98"/>
                <a:gd name="T52" fmla="*/ 75 w 87"/>
                <a:gd name="T53" fmla="*/ 12 h 98"/>
                <a:gd name="T54" fmla="*/ 43 w 87"/>
                <a:gd name="T55" fmla="*/ 0 h 98"/>
                <a:gd name="T56" fmla="*/ 12 w 87"/>
                <a:gd name="T57" fmla="*/ 1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7" h="98">
                  <a:moveTo>
                    <a:pt x="31" y="25"/>
                  </a:moveTo>
                  <a:cubicBezTo>
                    <a:pt x="34" y="22"/>
                    <a:pt x="38" y="20"/>
                    <a:pt x="44" y="20"/>
                  </a:cubicBezTo>
                  <a:cubicBezTo>
                    <a:pt x="49" y="20"/>
                    <a:pt x="54" y="22"/>
                    <a:pt x="57" y="25"/>
                  </a:cubicBezTo>
                  <a:cubicBezTo>
                    <a:pt x="60" y="28"/>
                    <a:pt x="62" y="33"/>
                    <a:pt x="62" y="39"/>
                  </a:cubicBezTo>
                  <a:cubicBezTo>
                    <a:pt x="26" y="39"/>
                    <a:pt x="26" y="39"/>
                    <a:pt x="26" y="39"/>
                  </a:cubicBezTo>
                  <a:cubicBezTo>
                    <a:pt x="26" y="33"/>
                    <a:pt x="28" y="28"/>
                    <a:pt x="31" y="25"/>
                  </a:cubicBezTo>
                  <a:moveTo>
                    <a:pt x="12" y="13"/>
                  </a:moveTo>
                  <a:cubicBezTo>
                    <a:pt x="4" y="21"/>
                    <a:pt x="0" y="33"/>
                    <a:pt x="0" y="48"/>
                  </a:cubicBezTo>
                  <a:cubicBezTo>
                    <a:pt x="0" y="64"/>
                    <a:pt x="4" y="76"/>
                    <a:pt x="12" y="85"/>
                  </a:cubicBezTo>
                  <a:cubicBezTo>
                    <a:pt x="20" y="94"/>
                    <a:pt x="30" y="98"/>
                    <a:pt x="43" y="98"/>
                  </a:cubicBezTo>
                  <a:cubicBezTo>
                    <a:pt x="50" y="98"/>
                    <a:pt x="56" y="97"/>
                    <a:pt x="62" y="95"/>
                  </a:cubicBezTo>
                  <a:cubicBezTo>
                    <a:pt x="67" y="93"/>
                    <a:pt x="72" y="90"/>
                    <a:pt x="76" y="86"/>
                  </a:cubicBezTo>
                  <a:cubicBezTo>
                    <a:pt x="78" y="84"/>
                    <a:pt x="79" y="82"/>
                    <a:pt x="80" y="81"/>
                  </a:cubicBezTo>
                  <a:cubicBezTo>
                    <a:pt x="81" y="79"/>
                    <a:pt x="82" y="77"/>
                    <a:pt x="82" y="75"/>
                  </a:cubicBezTo>
                  <a:cubicBezTo>
                    <a:pt x="82" y="72"/>
                    <a:pt x="81" y="70"/>
                    <a:pt x="79" y="68"/>
                  </a:cubicBezTo>
                  <a:cubicBezTo>
                    <a:pt x="77" y="66"/>
                    <a:pt x="75" y="66"/>
                    <a:pt x="72" y="66"/>
                  </a:cubicBezTo>
                  <a:cubicBezTo>
                    <a:pt x="69" y="66"/>
                    <a:pt x="65" y="67"/>
                    <a:pt x="61" y="71"/>
                  </a:cubicBezTo>
                  <a:cubicBezTo>
                    <a:pt x="61" y="72"/>
                    <a:pt x="60" y="72"/>
                    <a:pt x="60" y="73"/>
                  </a:cubicBezTo>
                  <a:cubicBezTo>
                    <a:pt x="58" y="74"/>
                    <a:pt x="56" y="76"/>
                    <a:pt x="53" y="76"/>
                  </a:cubicBezTo>
                  <a:cubicBezTo>
                    <a:pt x="51" y="77"/>
                    <a:pt x="48" y="78"/>
                    <a:pt x="45" y="78"/>
                  </a:cubicBezTo>
                  <a:cubicBezTo>
                    <a:pt x="39" y="78"/>
                    <a:pt x="35" y="76"/>
                    <a:pt x="31" y="72"/>
                  </a:cubicBezTo>
                  <a:cubicBezTo>
                    <a:pt x="28" y="68"/>
                    <a:pt x="26" y="63"/>
                    <a:pt x="26" y="55"/>
                  </a:cubicBezTo>
                  <a:cubicBezTo>
                    <a:pt x="71" y="55"/>
                    <a:pt x="71" y="55"/>
                    <a:pt x="71" y="55"/>
                  </a:cubicBezTo>
                  <a:cubicBezTo>
                    <a:pt x="74" y="55"/>
                    <a:pt x="74" y="55"/>
                    <a:pt x="74" y="55"/>
                  </a:cubicBezTo>
                  <a:cubicBezTo>
                    <a:pt x="80" y="55"/>
                    <a:pt x="83" y="55"/>
                    <a:pt x="85" y="53"/>
                  </a:cubicBezTo>
                  <a:cubicBezTo>
                    <a:pt x="86" y="52"/>
                    <a:pt x="87" y="49"/>
                    <a:pt x="87" y="45"/>
                  </a:cubicBezTo>
                  <a:cubicBezTo>
                    <a:pt x="87" y="31"/>
                    <a:pt x="83" y="20"/>
                    <a:pt x="75" y="12"/>
                  </a:cubicBezTo>
                  <a:cubicBezTo>
                    <a:pt x="67" y="4"/>
                    <a:pt x="56" y="0"/>
                    <a:pt x="43" y="0"/>
                  </a:cubicBezTo>
                  <a:cubicBezTo>
                    <a:pt x="30" y="0"/>
                    <a:pt x="19" y="4"/>
                    <a:pt x="12" y="13"/>
                  </a:cubicBezTo>
                </a:path>
              </a:pathLst>
            </a:custGeom>
            <a:solidFill>
              <a:srgbClr val="1D5D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62"/>
            <p:cNvSpPr>
              <a:spLocks/>
            </p:cNvSpPr>
            <p:nvPr/>
          </p:nvSpPr>
          <p:spPr bwMode="auto">
            <a:xfrm>
              <a:off x="4619" y="1391"/>
              <a:ext cx="60" cy="100"/>
            </a:xfrm>
            <a:custGeom>
              <a:avLst/>
              <a:gdLst>
                <a:gd name="T0" fmla="*/ 33 w 59"/>
                <a:gd name="T1" fmla="*/ 5 h 98"/>
                <a:gd name="T2" fmla="*/ 24 w 59"/>
                <a:gd name="T3" fmla="*/ 19 h 98"/>
                <a:gd name="T4" fmla="*/ 24 w 59"/>
                <a:gd name="T5" fmla="*/ 11 h 98"/>
                <a:gd name="T6" fmla="*/ 24 w 59"/>
                <a:gd name="T7" fmla="*/ 11 h 98"/>
                <a:gd name="T8" fmla="*/ 21 w 59"/>
                <a:gd name="T9" fmla="*/ 3 h 98"/>
                <a:gd name="T10" fmla="*/ 12 w 59"/>
                <a:gd name="T11" fmla="*/ 0 h 98"/>
                <a:gd name="T12" fmla="*/ 3 w 59"/>
                <a:gd name="T13" fmla="*/ 3 h 98"/>
                <a:gd name="T14" fmla="*/ 0 w 59"/>
                <a:gd name="T15" fmla="*/ 14 h 98"/>
                <a:gd name="T16" fmla="*/ 0 w 59"/>
                <a:gd name="T17" fmla="*/ 84 h 98"/>
                <a:gd name="T18" fmla="*/ 3 w 59"/>
                <a:gd name="T19" fmla="*/ 94 h 98"/>
                <a:gd name="T20" fmla="*/ 13 w 59"/>
                <a:gd name="T21" fmla="*/ 98 h 98"/>
                <a:gd name="T22" fmla="*/ 22 w 59"/>
                <a:gd name="T23" fmla="*/ 94 h 98"/>
                <a:gd name="T24" fmla="*/ 26 w 59"/>
                <a:gd name="T25" fmla="*/ 84 h 98"/>
                <a:gd name="T26" fmla="*/ 26 w 59"/>
                <a:gd name="T27" fmla="*/ 46 h 98"/>
                <a:gd name="T28" fmla="*/ 29 w 59"/>
                <a:gd name="T29" fmla="*/ 32 h 98"/>
                <a:gd name="T30" fmla="*/ 41 w 59"/>
                <a:gd name="T31" fmla="*/ 25 h 98"/>
                <a:gd name="T32" fmla="*/ 46 w 59"/>
                <a:gd name="T33" fmla="*/ 25 h 98"/>
                <a:gd name="T34" fmla="*/ 55 w 59"/>
                <a:gd name="T35" fmla="*/ 22 h 98"/>
                <a:gd name="T36" fmla="*/ 58 w 59"/>
                <a:gd name="T37" fmla="*/ 18 h 98"/>
                <a:gd name="T38" fmla="*/ 59 w 59"/>
                <a:gd name="T39" fmla="*/ 13 h 98"/>
                <a:gd name="T40" fmla="*/ 55 w 59"/>
                <a:gd name="T41" fmla="*/ 3 h 98"/>
                <a:gd name="T42" fmla="*/ 46 w 59"/>
                <a:gd name="T43" fmla="*/ 0 h 98"/>
                <a:gd name="T44" fmla="*/ 33 w 59"/>
                <a:gd name="T45" fmla="*/ 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 h="98">
                  <a:moveTo>
                    <a:pt x="33" y="5"/>
                  </a:moveTo>
                  <a:cubicBezTo>
                    <a:pt x="29" y="8"/>
                    <a:pt x="26" y="13"/>
                    <a:pt x="24" y="19"/>
                  </a:cubicBezTo>
                  <a:cubicBezTo>
                    <a:pt x="24" y="11"/>
                    <a:pt x="24" y="11"/>
                    <a:pt x="24" y="11"/>
                  </a:cubicBezTo>
                  <a:cubicBezTo>
                    <a:pt x="24" y="11"/>
                    <a:pt x="24" y="11"/>
                    <a:pt x="24" y="11"/>
                  </a:cubicBezTo>
                  <a:cubicBezTo>
                    <a:pt x="24" y="7"/>
                    <a:pt x="23" y="5"/>
                    <a:pt x="21" y="3"/>
                  </a:cubicBezTo>
                  <a:cubicBezTo>
                    <a:pt x="19" y="1"/>
                    <a:pt x="16" y="0"/>
                    <a:pt x="12" y="0"/>
                  </a:cubicBezTo>
                  <a:cubicBezTo>
                    <a:pt x="8" y="0"/>
                    <a:pt x="5" y="1"/>
                    <a:pt x="3" y="3"/>
                  </a:cubicBezTo>
                  <a:cubicBezTo>
                    <a:pt x="1" y="6"/>
                    <a:pt x="0" y="9"/>
                    <a:pt x="0" y="14"/>
                  </a:cubicBezTo>
                  <a:cubicBezTo>
                    <a:pt x="0" y="84"/>
                    <a:pt x="0" y="84"/>
                    <a:pt x="0" y="84"/>
                  </a:cubicBezTo>
                  <a:cubicBezTo>
                    <a:pt x="0" y="89"/>
                    <a:pt x="1" y="92"/>
                    <a:pt x="3" y="94"/>
                  </a:cubicBezTo>
                  <a:cubicBezTo>
                    <a:pt x="5" y="97"/>
                    <a:pt x="9" y="98"/>
                    <a:pt x="13" y="98"/>
                  </a:cubicBezTo>
                  <a:cubicBezTo>
                    <a:pt x="17" y="98"/>
                    <a:pt x="20" y="97"/>
                    <a:pt x="22" y="94"/>
                  </a:cubicBezTo>
                  <a:cubicBezTo>
                    <a:pt x="25" y="92"/>
                    <a:pt x="26" y="89"/>
                    <a:pt x="26" y="84"/>
                  </a:cubicBezTo>
                  <a:cubicBezTo>
                    <a:pt x="26" y="46"/>
                    <a:pt x="26" y="46"/>
                    <a:pt x="26" y="46"/>
                  </a:cubicBezTo>
                  <a:cubicBezTo>
                    <a:pt x="26" y="40"/>
                    <a:pt x="27" y="35"/>
                    <a:pt x="29" y="32"/>
                  </a:cubicBezTo>
                  <a:cubicBezTo>
                    <a:pt x="32" y="28"/>
                    <a:pt x="36" y="26"/>
                    <a:pt x="41" y="25"/>
                  </a:cubicBezTo>
                  <a:cubicBezTo>
                    <a:pt x="42" y="25"/>
                    <a:pt x="44" y="25"/>
                    <a:pt x="46" y="25"/>
                  </a:cubicBezTo>
                  <a:cubicBezTo>
                    <a:pt x="50" y="24"/>
                    <a:pt x="53" y="24"/>
                    <a:pt x="55" y="22"/>
                  </a:cubicBezTo>
                  <a:cubicBezTo>
                    <a:pt x="56" y="21"/>
                    <a:pt x="57" y="20"/>
                    <a:pt x="58" y="18"/>
                  </a:cubicBezTo>
                  <a:cubicBezTo>
                    <a:pt x="59" y="17"/>
                    <a:pt x="59" y="15"/>
                    <a:pt x="59" y="13"/>
                  </a:cubicBezTo>
                  <a:cubicBezTo>
                    <a:pt x="59" y="9"/>
                    <a:pt x="58" y="5"/>
                    <a:pt x="55" y="3"/>
                  </a:cubicBezTo>
                  <a:cubicBezTo>
                    <a:pt x="53" y="1"/>
                    <a:pt x="50" y="0"/>
                    <a:pt x="46" y="0"/>
                  </a:cubicBezTo>
                  <a:cubicBezTo>
                    <a:pt x="41" y="0"/>
                    <a:pt x="37" y="1"/>
                    <a:pt x="33" y="5"/>
                  </a:cubicBezTo>
                </a:path>
              </a:pathLst>
            </a:custGeom>
            <a:solidFill>
              <a:srgbClr val="1D5D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63"/>
            <p:cNvSpPr>
              <a:spLocks/>
            </p:cNvSpPr>
            <p:nvPr/>
          </p:nvSpPr>
          <p:spPr bwMode="auto">
            <a:xfrm>
              <a:off x="3891" y="1358"/>
              <a:ext cx="25" cy="25"/>
            </a:xfrm>
            <a:custGeom>
              <a:avLst/>
              <a:gdLst>
                <a:gd name="T0" fmla="*/ 4 w 24"/>
                <a:gd name="T1" fmla="*/ 4 h 24"/>
                <a:gd name="T2" fmla="*/ 0 w 24"/>
                <a:gd name="T3" fmla="*/ 12 h 24"/>
                <a:gd name="T4" fmla="*/ 4 w 24"/>
                <a:gd name="T5" fmla="*/ 20 h 24"/>
                <a:gd name="T6" fmla="*/ 12 w 24"/>
                <a:gd name="T7" fmla="*/ 24 h 24"/>
                <a:gd name="T8" fmla="*/ 20 w 24"/>
                <a:gd name="T9" fmla="*/ 20 h 24"/>
                <a:gd name="T10" fmla="*/ 24 w 24"/>
                <a:gd name="T11" fmla="*/ 12 h 24"/>
                <a:gd name="T12" fmla="*/ 20 w 24"/>
                <a:gd name="T13" fmla="*/ 4 h 24"/>
                <a:gd name="T14" fmla="*/ 12 w 24"/>
                <a:gd name="T15" fmla="*/ 0 h 24"/>
                <a:gd name="T16" fmla="*/ 4 w 24"/>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4" y="4"/>
                  </a:moveTo>
                  <a:cubicBezTo>
                    <a:pt x="1" y="6"/>
                    <a:pt x="0" y="9"/>
                    <a:pt x="0" y="12"/>
                  </a:cubicBezTo>
                  <a:cubicBezTo>
                    <a:pt x="0" y="15"/>
                    <a:pt x="1" y="18"/>
                    <a:pt x="4" y="20"/>
                  </a:cubicBezTo>
                  <a:cubicBezTo>
                    <a:pt x="6" y="23"/>
                    <a:pt x="9" y="24"/>
                    <a:pt x="12" y="24"/>
                  </a:cubicBezTo>
                  <a:cubicBezTo>
                    <a:pt x="15" y="24"/>
                    <a:pt x="18" y="23"/>
                    <a:pt x="20" y="20"/>
                  </a:cubicBezTo>
                  <a:cubicBezTo>
                    <a:pt x="22" y="18"/>
                    <a:pt x="24" y="15"/>
                    <a:pt x="24" y="12"/>
                  </a:cubicBezTo>
                  <a:cubicBezTo>
                    <a:pt x="24" y="9"/>
                    <a:pt x="22" y="6"/>
                    <a:pt x="20" y="4"/>
                  </a:cubicBezTo>
                  <a:cubicBezTo>
                    <a:pt x="18" y="2"/>
                    <a:pt x="15" y="0"/>
                    <a:pt x="12" y="0"/>
                  </a:cubicBezTo>
                  <a:cubicBezTo>
                    <a:pt x="9" y="0"/>
                    <a:pt x="6" y="2"/>
                    <a:pt x="4" y="4"/>
                  </a:cubicBezTo>
                </a:path>
              </a:pathLst>
            </a:custGeom>
            <a:solidFill>
              <a:srgbClr val="1D5D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64"/>
            <p:cNvSpPr>
              <a:spLocks/>
            </p:cNvSpPr>
            <p:nvPr/>
          </p:nvSpPr>
          <p:spPr bwMode="auto">
            <a:xfrm>
              <a:off x="4144" y="1358"/>
              <a:ext cx="25" cy="58"/>
            </a:xfrm>
            <a:custGeom>
              <a:avLst/>
              <a:gdLst>
                <a:gd name="T0" fmla="*/ 3 w 24"/>
                <a:gd name="T1" fmla="*/ 4 h 57"/>
                <a:gd name="T2" fmla="*/ 0 w 24"/>
                <a:gd name="T3" fmla="*/ 14 h 57"/>
                <a:gd name="T4" fmla="*/ 0 w 24"/>
                <a:gd name="T5" fmla="*/ 31 h 57"/>
                <a:gd name="T6" fmla="*/ 8 w 24"/>
                <a:gd name="T7" fmla="*/ 40 h 57"/>
                <a:gd name="T8" fmla="*/ 24 w 24"/>
                <a:gd name="T9" fmla="*/ 57 h 57"/>
                <a:gd name="T10" fmla="*/ 24 w 24"/>
                <a:gd name="T11" fmla="*/ 46 h 57"/>
                <a:gd name="T12" fmla="*/ 24 w 24"/>
                <a:gd name="T13" fmla="*/ 14 h 57"/>
                <a:gd name="T14" fmla="*/ 21 w 24"/>
                <a:gd name="T15" fmla="*/ 4 h 57"/>
                <a:gd name="T16" fmla="*/ 12 w 24"/>
                <a:gd name="T17" fmla="*/ 0 h 57"/>
                <a:gd name="T18" fmla="*/ 3 w 24"/>
                <a:gd name="T19" fmla="*/ 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57">
                  <a:moveTo>
                    <a:pt x="3" y="4"/>
                  </a:moveTo>
                  <a:cubicBezTo>
                    <a:pt x="1" y="6"/>
                    <a:pt x="0" y="10"/>
                    <a:pt x="0" y="14"/>
                  </a:cubicBezTo>
                  <a:cubicBezTo>
                    <a:pt x="0" y="31"/>
                    <a:pt x="0" y="31"/>
                    <a:pt x="0" y="31"/>
                  </a:cubicBezTo>
                  <a:cubicBezTo>
                    <a:pt x="8" y="40"/>
                    <a:pt x="8" y="40"/>
                    <a:pt x="8" y="40"/>
                  </a:cubicBezTo>
                  <a:cubicBezTo>
                    <a:pt x="24" y="57"/>
                    <a:pt x="24" y="57"/>
                    <a:pt x="24" y="57"/>
                  </a:cubicBezTo>
                  <a:cubicBezTo>
                    <a:pt x="24" y="46"/>
                    <a:pt x="24" y="46"/>
                    <a:pt x="24" y="46"/>
                  </a:cubicBezTo>
                  <a:cubicBezTo>
                    <a:pt x="24" y="14"/>
                    <a:pt x="24" y="14"/>
                    <a:pt x="24" y="14"/>
                  </a:cubicBezTo>
                  <a:cubicBezTo>
                    <a:pt x="24" y="10"/>
                    <a:pt x="23" y="6"/>
                    <a:pt x="21" y="4"/>
                  </a:cubicBezTo>
                  <a:cubicBezTo>
                    <a:pt x="19" y="2"/>
                    <a:pt x="16" y="0"/>
                    <a:pt x="12" y="0"/>
                  </a:cubicBezTo>
                  <a:cubicBezTo>
                    <a:pt x="8" y="0"/>
                    <a:pt x="5" y="2"/>
                    <a:pt x="3" y="4"/>
                  </a:cubicBezTo>
                </a:path>
              </a:pathLst>
            </a:custGeom>
            <a:solidFill>
              <a:srgbClr val="009B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65"/>
            <p:cNvSpPr>
              <a:spLocks/>
            </p:cNvSpPr>
            <p:nvPr/>
          </p:nvSpPr>
          <p:spPr bwMode="auto">
            <a:xfrm>
              <a:off x="4078" y="1390"/>
              <a:ext cx="187" cy="102"/>
            </a:xfrm>
            <a:custGeom>
              <a:avLst/>
              <a:gdLst>
                <a:gd name="T0" fmla="*/ 39 w 183"/>
                <a:gd name="T1" fmla="*/ 1 h 100"/>
                <a:gd name="T2" fmla="*/ 11 w 183"/>
                <a:gd name="T3" fmla="*/ 14 h 100"/>
                <a:gd name="T4" fmla="*/ 0 w 183"/>
                <a:gd name="T5" fmla="*/ 50 h 100"/>
                <a:gd name="T6" fmla="*/ 11 w 183"/>
                <a:gd name="T7" fmla="*/ 85 h 100"/>
                <a:gd name="T8" fmla="*/ 25 w 183"/>
                <a:gd name="T9" fmla="*/ 96 h 100"/>
                <a:gd name="T10" fmla="*/ 37 w 183"/>
                <a:gd name="T11" fmla="*/ 99 h 100"/>
                <a:gd name="T12" fmla="*/ 61 w 183"/>
                <a:gd name="T13" fmla="*/ 93 h 100"/>
                <a:gd name="T14" fmla="*/ 86 w 183"/>
                <a:gd name="T15" fmla="*/ 68 h 100"/>
                <a:gd name="T16" fmla="*/ 76 w 183"/>
                <a:gd name="T17" fmla="*/ 58 h 100"/>
                <a:gd name="T18" fmla="*/ 42 w 183"/>
                <a:gd name="T19" fmla="*/ 79 h 100"/>
                <a:gd name="T20" fmla="*/ 27 w 183"/>
                <a:gd name="T21" fmla="*/ 70 h 100"/>
                <a:gd name="T22" fmla="*/ 23 w 183"/>
                <a:gd name="T23" fmla="*/ 35 h 100"/>
                <a:gd name="T24" fmla="*/ 47 w 183"/>
                <a:gd name="T25" fmla="*/ 24 h 100"/>
                <a:gd name="T26" fmla="*/ 85 w 183"/>
                <a:gd name="T27" fmla="*/ 54 h 100"/>
                <a:gd name="T28" fmla="*/ 111 w 183"/>
                <a:gd name="T29" fmla="*/ 80 h 100"/>
                <a:gd name="T30" fmla="*/ 135 w 183"/>
                <a:gd name="T31" fmla="*/ 98 h 100"/>
                <a:gd name="T32" fmla="*/ 144 w 183"/>
                <a:gd name="T33" fmla="*/ 99 h 100"/>
                <a:gd name="T34" fmla="*/ 172 w 183"/>
                <a:gd name="T35" fmla="*/ 85 h 100"/>
                <a:gd name="T36" fmla="*/ 183 w 183"/>
                <a:gd name="T37" fmla="*/ 50 h 100"/>
                <a:gd name="T38" fmla="*/ 172 w 183"/>
                <a:gd name="T39" fmla="*/ 14 h 100"/>
                <a:gd name="T40" fmla="*/ 157 w 183"/>
                <a:gd name="T41" fmla="*/ 4 h 100"/>
                <a:gd name="T42" fmla="*/ 146 w 183"/>
                <a:gd name="T43" fmla="*/ 1 h 100"/>
                <a:gd name="T44" fmla="*/ 121 w 183"/>
                <a:gd name="T45" fmla="*/ 6 h 100"/>
                <a:gd name="T46" fmla="*/ 95 w 183"/>
                <a:gd name="T47" fmla="*/ 32 h 100"/>
                <a:gd name="T48" fmla="*/ 106 w 183"/>
                <a:gd name="T49" fmla="*/ 42 h 100"/>
                <a:gd name="T50" fmla="*/ 148 w 183"/>
                <a:gd name="T51" fmla="*/ 23 h 100"/>
                <a:gd name="T52" fmla="*/ 161 w 183"/>
                <a:gd name="T53" fmla="*/ 59 h 100"/>
                <a:gd name="T54" fmla="*/ 156 w 183"/>
                <a:gd name="T55" fmla="*/ 70 h 100"/>
                <a:gd name="T56" fmla="*/ 124 w 183"/>
                <a:gd name="T57" fmla="*/ 69 h 100"/>
                <a:gd name="T58" fmla="*/ 89 w 183"/>
                <a:gd name="T59" fmla="*/ 35 h 100"/>
                <a:gd name="T60" fmla="*/ 72 w 183"/>
                <a:gd name="T61" fmla="*/ 18 h 100"/>
                <a:gd name="T62" fmla="*/ 43 w 183"/>
                <a:gd name="T63" fmla="*/ 1 h 100"/>
                <a:gd name="T64" fmla="*/ 40 w 183"/>
                <a:gd name="T65" fmla="*/ 0 h 100"/>
                <a:gd name="T66" fmla="*/ 39 w 183"/>
                <a:gd name="T67" fmla="*/ 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3" h="100">
                  <a:moveTo>
                    <a:pt x="39" y="1"/>
                  </a:moveTo>
                  <a:cubicBezTo>
                    <a:pt x="27" y="1"/>
                    <a:pt x="18" y="5"/>
                    <a:pt x="11" y="14"/>
                  </a:cubicBezTo>
                  <a:cubicBezTo>
                    <a:pt x="3" y="23"/>
                    <a:pt x="0" y="35"/>
                    <a:pt x="0" y="50"/>
                  </a:cubicBezTo>
                  <a:cubicBezTo>
                    <a:pt x="0" y="64"/>
                    <a:pt x="3" y="76"/>
                    <a:pt x="11" y="85"/>
                  </a:cubicBezTo>
                  <a:cubicBezTo>
                    <a:pt x="14" y="89"/>
                    <a:pt x="20" y="93"/>
                    <a:pt x="25" y="96"/>
                  </a:cubicBezTo>
                  <a:cubicBezTo>
                    <a:pt x="29" y="97"/>
                    <a:pt x="33" y="98"/>
                    <a:pt x="37" y="99"/>
                  </a:cubicBezTo>
                  <a:cubicBezTo>
                    <a:pt x="45" y="100"/>
                    <a:pt x="54" y="97"/>
                    <a:pt x="61" y="93"/>
                  </a:cubicBezTo>
                  <a:cubicBezTo>
                    <a:pt x="68" y="89"/>
                    <a:pt x="78" y="81"/>
                    <a:pt x="86" y="68"/>
                  </a:cubicBezTo>
                  <a:cubicBezTo>
                    <a:pt x="76" y="58"/>
                    <a:pt x="76" y="58"/>
                    <a:pt x="76" y="58"/>
                  </a:cubicBezTo>
                  <a:cubicBezTo>
                    <a:pt x="60" y="78"/>
                    <a:pt x="48" y="79"/>
                    <a:pt x="42" y="79"/>
                  </a:cubicBezTo>
                  <a:cubicBezTo>
                    <a:pt x="35" y="79"/>
                    <a:pt x="30" y="75"/>
                    <a:pt x="27" y="70"/>
                  </a:cubicBezTo>
                  <a:cubicBezTo>
                    <a:pt x="20" y="61"/>
                    <a:pt x="19" y="46"/>
                    <a:pt x="23" y="35"/>
                  </a:cubicBezTo>
                  <a:cubicBezTo>
                    <a:pt x="27" y="25"/>
                    <a:pt x="37" y="21"/>
                    <a:pt x="47" y="24"/>
                  </a:cubicBezTo>
                  <a:cubicBezTo>
                    <a:pt x="47" y="24"/>
                    <a:pt x="57" y="27"/>
                    <a:pt x="85" y="54"/>
                  </a:cubicBezTo>
                  <a:cubicBezTo>
                    <a:pt x="85" y="54"/>
                    <a:pt x="103" y="72"/>
                    <a:pt x="111" y="80"/>
                  </a:cubicBezTo>
                  <a:cubicBezTo>
                    <a:pt x="118" y="87"/>
                    <a:pt x="125" y="95"/>
                    <a:pt x="135" y="98"/>
                  </a:cubicBezTo>
                  <a:cubicBezTo>
                    <a:pt x="138" y="98"/>
                    <a:pt x="141" y="99"/>
                    <a:pt x="144" y="99"/>
                  </a:cubicBezTo>
                  <a:cubicBezTo>
                    <a:pt x="156" y="99"/>
                    <a:pt x="165" y="94"/>
                    <a:pt x="172" y="85"/>
                  </a:cubicBezTo>
                  <a:cubicBezTo>
                    <a:pt x="179" y="76"/>
                    <a:pt x="183" y="64"/>
                    <a:pt x="183" y="50"/>
                  </a:cubicBezTo>
                  <a:cubicBezTo>
                    <a:pt x="183" y="35"/>
                    <a:pt x="179" y="23"/>
                    <a:pt x="172" y="14"/>
                  </a:cubicBezTo>
                  <a:cubicBezTo>
                    <a:pt x="168" y="10"/>
                    <a:pt x="163" y="6"/>
                    <a:pt x="157" y="4"/>
                  </a:cubicBezTo>
                  <a:cubicBezTo>
                    <a:pt x="154" y="2"/>
                    <a:pt x="149" y="1"/>
                    <a:pt x="146" y="1"/>
                  </a:cubicBezTo>
                  <a:cubicBezTo>
                    <a:pt x="137" y="0"/>
                    <a:pt x="129" y="2"/>
                    <a:pt x="121" y="6"/>
                  </a:cubicBezTo>
                  <a:cubicBezTo>
                    <a:pt x="114" y="10"/>
                    <a:pt x="103" y="19"/>
                    <a:pt x="95" y="32"/>
                  </a:cubicBezTo>
                  <a:cubicBezTo>
                    <a:pt x="106" y="42"/>
                    <a:pt x="106" y="42"/>
                    <a:pt x="106" y="42"/>
                  </a:cubicBezTo>
                  <a:cubicBezTo>
                    <a:pt x="116" y="29"/>
                    <a:pt x="130" y="14"/>
                    <a:pt x="148" y="23"/>
                  </a:cubicBezTo>
                  <a:cubicBezTo>
                    <a:pt x="161" y="30"/>
                    <a:pt x="163" y="46"/>
                    <a:pt x="161" y="59"/>
                  </a:cubicBezTo>
                  <a:cubicBezTo>
                    <a:pt x="160" y="63"/>
                    <a:pt x="158" y="67"/>
                    <a:pt x="156" y="70"/>
                  </a:cubicBezTo>
                  <a:cubicBezTo>
                    <a:pt x="147" y="81"/>
                    <a:pt x="133" y="76"/>
                    <a:pt x="124" y="69"/>
                  </a:cubicBezTo>
                  <a:cubicBezTo>
                    <a:pt x="111" y="59"/>
                    <a:pt x="100" y="47"/>
                    <a:pt x="89" y="35"/>
                  </a:cubicBezTo>
                  <a:cubicBezTo>
                    <a:pt x="83" y="30"/>
                    <a:pt x="78" y="23"/>
                    <a:pt x="72" y="18"/>
                  </a:cubicBezTo>
                  <a:cubicBezTo>
                    <a:pt x="64" y="10"/>
                    <a:pt x="55" y="2"/>
                    <a:pt x="43" y="1"/>
                  </a:cubicBezTo>
                  <a:cubicBezTo>
                    <a:pt x="42" y="1"/>
                    <a:pt x="41" y="0"/>
                    <a:pt x="40" y="0"/>
                  </a:cubicBezTo>
                  <a:cubicBezTo>
                    <a:pt x="39" y="0"/>
                    <a:pt x="39" y="0"/>
                    <a:pt x="39" y="1"/>
                  </a:cubicBezTo>
                </a:path>
              </a:pathLst>
            </a:custGeom>
            <a:solidFill>
              <a:srgbClr val="009B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Freeform 66"/>
            <p:cNvSpPr>
              <a:spLocks/>
            </p:cNvSpPr>
            <p:nvPr/>
          </p:nvSpPr>
          <p:spPr bwMode="auto">
            <a:xfrm>
              <a:off x="4174" y="1465"/>
              <a:ext cx="24" cy="58"/>
            </a:xfrm>
            <a:custGeom>
              <a:avLst/>
              <a:gdLst>
                <a:gd name="T0" fmla="*/ 0 w 24"/>
                <a:gd name="T1" fmla="*/ 11 h 56"/>
                <a:gd name="T2" fmla="*/ 0 w 24"/>
                <a:gd name="T3" fmla="*/ 42 h 56"/>
                <a:gd name="T4" fmla="*/ 3 w 24"/>
                <a:gd name="T5" fmla="*/ 53 h 56"/>
                <a:gd name="T6" fmla="*/ 12 w 24"/>
                <a:gd name="T7" fmla="*/ 56 h 56"/>
                <a:gd name="T8" fmla="*/ 21 w 24"/>
                <a:gd name="T9" fmla="*/ 53 h 56"/>
                <a:gd name="T10" fmla="*/ 24 w 24"/>
                <a:gd name="T11" fmla="*/ 42 h 56"/>
                <a:gd name="T12" fmla="*/ 24 w 24"/>
                <a:gd name="T13" fmla="*/ 25 h 56"/>
                <a:gd name="T14" fmla="*/ 0 w 24"/>
                <a:gd name="T15" fmla="*/ 0 h 56"/>
                <a:gd name="T16" fmla="*/ 0 w 24"/>
                <a:gd name="T17" fmla="*/ 1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56">
                  <a:moveTo>
                    <a:pt x="0" y="11"/>
                  </a:moveTo>
                  <a:cubicBezTo>
                    <a:pt x="0" y="42"/>
                    <a:pt x="0" y="42"/>
                    <a:pt x="0" y="42"/>
                  </a:cubicBezTo>
                  <a:cubicBezTo>
                    <a:pt x="0" y="47"/>
                    <a:pt x="1" y="50"/>
                    <a:pt x="3" y="53"/>
                  </a:cubicBezTo>
                  <a:cubicBezTo>
                    <a:pt x="5" y="55"/>
                    <a:pt x="8" y="56"/>
                    <a:pt x="12" y="56"/>
                  </a:cubicBezTo>
                  <a:cubicBezTo>
                    <a:pt x="16" y="56"/>
                    <a:pt x="19" y="55"/>
                    <a:pt x="21" y="53"/>
                  </a:cubicBezTo>
                  <a:cubicBezTo>
                    <a:pt x="23" y="50"/>
                    <a:pt x="24" y="47"/>
                    <a:pt x="24" y="42"/>
                  </a:cubicBezTo>
                  <a:cubicBezTo>
                    <a:pt x="24" y="25"/>
                    <a:pt x="24" y="25"/>
                    <a:pt x="24" y="25"/>
                  </a:cubicBezTo>
                  <a:cubicBezTo>
                    <a:pt x="0" y="0"/>
                    <a:pt x="0" y="0"/>
                    <a:pt x="0" y="0"/>
                  </a:cubicBezTo>
                  <a:lnTo>
                    <a:pt x="0" y="11"/>
                  </a:lnTo>
                  <a:close/>
                </a:path>
              </a:pathLst>
            </a:custGeom>
            <a:solidFill>
              <a:srgbClr val="009B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67"/>
            <p:cNvSpPr>
              <a:spLocks/>
            </p:cNvSpPr>
            <p:nvPr/>
          </p:nvSpPr>
          <p:spPr bwMode="auto">
            <a:xfrm>
              <a:off x="3876" y="1546"/>
              <a:ext cx="15" cy="25"/>
            </a:xfrm>
            <a:custGeom>
              <a:avLst/>
              <a:gdLst>
                <a:gd name="T0" fmla="*/ 0 w 15"/>
                <a:gd name="T1" fmla="*/ 0 h 25"/>
                <a:gd name="T2" fmla="*/ 15 w 15"/>
                <a:gd name="T3" fmla="*/ 0 h 25"/>
                <a:gd name="T4" fmla="*/ 15 w 15"/>
                <a:gd name="T5" fmla="*/ 4 h 25"/>
                <a:gd name="T6" fmla="*/ 4 w 15"/>
                <a:gd name="T7" fmla="*/ 4 h 25"/>
                <a:gd name="T8" fmla="*/ 4 w 15"/>
                <a:gd name="T9" fmla="*/ 11 h 25"/>
                <a:gd name="T10" fmla="*/ 13 w 15"/>
                <a:gd name="T11" fmla="*/ 11 h 25"/>
                <a:gd name="T12" fmla="*/ 13 w 15"/>
                <a:gd name="T13" fmla="*/ 14 h 25"/>
                <a:gd name="T14" fmla="*/ 4 w 15"/>
                <a:gd name="T15" fmla="*/ 14 h 25"/>
                <a:gd name="T16" fmla="*/ 4 w 15"/>
                <a:gd name="T17" fmla="*/ 25 h 25"/>
                <a:gd name="T18" fmla="*/ 0 w 15"/>
                <a:gd name="T19" fmla="*/ 25 h 25"/>
                <a:gd name="T20" fmla="*/ 0 w 15"/>
                <a:gd name="T21"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25">
                  <a:moveTo>
                    <a:pt x="0" y="0"/>
                  </a:moveTo>
                  <a:lnTo>
                    <a:pt x="15" y="0"/>
                  </a:lnTo>
                  <a:lnTo>
                    <a:pt x="15" y="4"/>
                  </a:lnTo>
                  <a:lnTo>
                    <a:pt x="4" y="4"/>
                  </a:lnTo>
                  <a:lnTo>
                    <a:pt x="4" y="11"/>
                  </a:lnTo>
                  <a:lnTo>
                    <a:pt x="13" y="11"/>
                  </a:lnTo>
                  <a:lnTo>
                    <a:pt x="13" y="14"/>
                  </a:lnTo>
                  <a:lnTo>
                    <a:pt x="4" y="14"/>
                  </a:lnTo>
                  <a:lnTo>
                    <a:pt x="4" y="25"/>
                  </a:lnTo>
                  <a:lnTo>
                    <a:pt x="0" y="25"/>
                  </a:lnTo>
                  <a:lnTo>
                    <a:pt x="0"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Rectangle 68"/>
            <p:cNvSpPr>
              <a:spLocks noChangeArrowheads="1"/>
            </p:cNvSpPr>
            <p:nvPr/>
          </p:nvSpPr>
          <p:spPr bwMode="auto">
            <a:xfrm>
              <a:off x="3906" y="1546"/>
              <a:ext cx="4" cy="25"/>
            </a:xfrm>
            <a:prstGeom prst="rect">
              <a:avLst/>
            </a:prstGeom>
            <a:solidFill>
              <a:srgbClr val="5859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69"/>
            <p:cNvSpPr>
              <a:spLocks/>
            </p:cNvSpPr>
            <p:nvPr/>
          </p:nvSpPr>
          <p:spPr bwMode="auto">
            <a:xfrm>
              <a:off x="3926" y="1546"/>
              <a:ext cx="15" cy="25"/>
            </a:xfrm>
            <a:custGeom>
              <a:avLst/>
              <a:gdLst>
                <a:gd name="T0" fmla="*/ 0 w 15"/>
                <a:gd name="T1" fmla="*/ 0 h 25"/>
                <a:gd name="T2" fmla="*/ 14 w 15"/>
                <a:gd name="T3" fmla="*/ 0 h 25"/>
                <a:gd name="T4" fmla="*/ 14 w 15"/>
                <a:gd name="T5" fmla="*/ 4 h 25"/>
                <a:gd name="T6" fmla="*/ 4 w 15"/>
                <a:gd name="T7" fmla="*/ 4 h 25"/>
                <a:gd name="T8" fmla="*/ 4 w 15"/>
                <a:gd name="T9" fmla="*/ 10 h 25"/>
                <a:gd name="T10" fmla="*/ 13 w 15"/>
                <a:gd name="T11" fmla="*/ 10 h 25"/>
                <a:gd name="T12" fmla="*/ 13 w 15"/>
                <a:gd name="T13" fmla="*/ 14 h 25"/>
                <a:gd name="T14" fmla="*/ 4 w 15"/>
                <a:gd name="T15" fmla="*/ 14 h 25"/>
                <a:gd name="T16" fmla="*/ 4 w 15"/>
                <a:gd name="T17" fmla="*/ 21 h 25"/>
                <a:gd name="T18" fmla="*/ 15 w 15"/>
                <a:gd name="T19" fmla="*/ 21 h 25"/>
                <a:gd name="T20" fmla="*/ 15 w 15"/>
                <a:gd name="T21" fmla="*/ 25 h 25"/>
                <a:gd name="T22" fmla="*/ 0 w 15"/>
                <a:gd name="T23" fmla="*/ 25 h 25"/>
                <a:gd name="T24" fmla="*/ 0 w 15"/>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25">
                  <a:moveTo>
                    <a:pt x="0" y="0"/>
                  </a:moveTo>
                  <a:lnTo>
                    <a:pt x="14" y="0"/>
                  </a:lnTo>
                  <a:lnTo>
                    <a:pt x="14" y="4"/>
                  </a:lnTo>
                  <a:lnTo>
                    <a:pt x="4" y="4"/>
                  </a:lnTo>
                  <a:lnTo>
                    <a:pt x="4" y="10"/>
                  </a:lnTo>
                  <a:lnTo>
                    <a:pt x="13" y="10"/>
                  </a:lnTo>
                  <a:lnTo>
                    <a:pt x="13" y="14"/>
                  </a:lnTo>
                  <a:lnTo>
                    <a:pt x="4" y="14"/>
                  </a:lnTo>
                  <a:lnTo>
                    <a:pt x="4" y="21"/>
                  </a:lnTo>
                  <a:lnTo>
                    <a:pt x="15" y="21"/>
                  </a:lnTo>
                  <a:lnTo>
                    <a:pt x="15" y="25"/>
                  </a:lnTo>
                  <a:lnTo>
                    <a:pt x="0" y="25"/>
                  </a:lnTo>
                  <a:lnTo>
                    <a:pt x="0"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70"/>
            <p:cNvSpPr>
              <a:spLocks/>
            </p:cNvSpPr>
            <p:nvPr/>
          </p:nvSpPr>
          <p:spPr bwMode="auto">
            <a:xfrm>
              <a:off x="3957" y="1546"/>
              <a:ext cx="15" cy="25"/>
            </a:xfrm>
            <a:custGeom>
              <a:avLst/>
              <a:gdLst>
                <a:gd name="T0" fmla="*/ 0 w 15"/>
                <a:gd name="T1" fmla="*/ 0 h 25"/>
                <a:gd name="T2" fmla="*/ 4 w 15"/>
                <a:gd name="T3" fmla="*/ 0 h 25"/>
                <a:gd name="T4" fmla="*/ 4 w 15"/>
                <a:gd name="T5" fmla="*/ 21 h 25"/>
                <a:gd name="T6" fmla="*/ 15 w 15"/>
                <a:gd name="T7" fmla="*/ 21 h 25"/>
                <a:gd name="T8" fmla="*/ 15 w 15"/>
                <a:gd name="T9" fmla="*/ 25 h 25"/>
                <a:gd name="T10" fmla="*/ 0 w 15"/>
                <a:gd name="T11" fmla="*/ 25 h 25"/>
                <a:gd name="T12" fmla="*/ 0 w 15"/>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15" h="25">
                  <a:moveTo>
                    <a:pt x="0" y="0"/>
                  </a:moveTo>
                  <a:lnTo>
                    <a:pt x="4" y="0"/>
                  </a:lnTo>
                  <a:lnTo>
                    <a:pt x="4" y="21"/>
                  </a:lnTo>
                  <a:lnTo>
                    <a:pt x="15" y="21"/>
                  </a:lnTo>
                  <a:lnTo>
                    <a:pt x="15" y="25"/>
                  </a:lnTo>
                  <a:lnTo>
                    <a:pt x="0" y="25"/>
                  </a:lnTo>
                  <a:lnTo>
                    <a:pt x="0"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71"/>
            <p:cNvSpPr>
              <a:spLocks noEditPoints="1"/>
            </p:cNvSpPr>
            <p:nvPr/>
          </p:nvSpPr>
          <p:spPr bwMode="auto">
            <a:xfrm>
              <a:off x="3986" y="1546"/>
              <a:ext cx="21" cy="25"/>
            </a:xfrm>
            <a:custGeom>
              <a:avLst/>
              <a:gdLst>
                <a:gd name="T0" fmla="*/ 0 w 20"/>
                <a:gd name="T1" fmla="*/ 0 h 24"/>
                <a:gd name="T2" fmla="*/ 6 w 20"/>
                <a:gd name="T3" fmla="*/ 0 h 24"/>
                <a:gd name="T4" fmla="*/ 15 w 20"/>
                <a:gd name="T5" fmla="*/ 2 h 24"/>
                <a:gd name="T6" fmla="*/ 20 w 20"/>
                <a:gd name="T7" fmla="*/ 12 h 24"/>
                <a:gd name="T8" fmla="*/ 16 w 20"/>
                <a:gd name="T9" fmla="*/ 21 h 24"/>
                <a:gd name="T10" fmla="*/ 6 w 20"/>
                <a:gd name="T11" fmla="*/ 24 h 24"/>
                <a:gd name="T12" fmla="*/ 0 w 20"/>
                <a:gd name="T13" fmla="*/ 24 h 24"/>
                <a:gd name="T14" fmla="*/ 0 w 20"/>
                <a:gd name="T15" fmla="*/ 0 h 24"/>
                <a:gd name="T16" fmla="*/ 6 w 20"/>
                <a:gd name="T17" fmla="*/ 20 h 24"/>
                <a:gd name="T18" fmla="*/ 13 w 20"/>
                <a:gd name="T19" fmla="*/ 18 h 24"/>
                <a:gd name="T20" fmla="*/ 16 w 20"/>
                <a:gd name="T21" fmla="*/ 12 h 24"/>
                <a:gd name="T22" fmla="*/ 13 w 20"/>
                <a:gd name="T23" fmla="*/ 5 h 24"/>
                <a:gd name="T24" fmla="*/ 6 w 20"/>
                <a:gd name="T25" fmla="*/ 4 h 24"/>
                <a:gd name="T26" fmla="*/ 4 w 20"/>
                <a:gd name="T27" fmla="*/ 4 h 24"/>
                <a:gd name="T28" fmla="*/ 4 w 20"/>
                <a:gd name="T29" fmla="*/ 20 h 24"/>
                <a:gd name="T30" fmla="*/ 6 w 20"/>
                <a:gd name="T3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4">
                  <a:moveTo>
                    <a:pt x="0" y="0"/>
                  </a:moveTo>
                  <a:cubicBezTo>
                    <a:pt x="6" y="0"/>
                    <a:pt x="6" y="0"/>
                    <a:pt x="6" y="0"/>
                  </a:cubicBezTo>
                  <a:cubicBezTo>
                    <a:pt x="10" y="0"/>
                    <a:pt x="13" y="0"/>
                    <a:pt x="15" y="2"/>
                  </a:cubicBezTo>
                  <a:cubicBezTo>
                    <a:pt x="19" y="4"/>
                    <a:pt x="20" y="8"/>
                    <a:pt x="20" y="12"/>
                  </a:cubicBezTo>
                  <a:cubicBezTo>
                    <a:pt x="20" y="15"/>
                    <a:pt x="19" y="19"/>
                    <a:pt x="16" y="21"/>
                  </a:cubicBezTo>
                  <a:cubicBezTo>
                    <a:pt x="14" y="23"/>
                    <a:pt x="10" y="24"/>
                    <a:pt x="6" y="24"/>
                  </a:cubicBezTo>
                  <a:cubicBezTo>
                    <a:pt x="0" y="24"/>
                    <a:pt x="0" y="24"/>
                    <a:pt x="0" y="24"/>
                  </a:cubicBezTo>
                  <a:lnTo>
                    <a:pt x="0" y="0"/>
                  </a:lnTo>
                  <a:close/>
                  <a:moveTo>
                    <a:pt x="6" y="20"/>
                  </a:moveTo>
                  <a:cubicBezTo>
                    <a:pt x="9" y="20"/>
                    <a:pt x="11" y="19"/>
                    <a:pt x="13" y="18"/>
                  </a:cubicBezTo>
                  <a:cubicBezTo>
                    <a:pt x="15" y="17"/>
                    <a:pt x="16" y="15"/>
                    <a:pt x="16" y="12"/>
                  </a:cubicBezTo>
                  <a:cubicBezTo>
                    <a:pt x="16" y="9"/>
                    <a:pt x="15" y="6"/>
                    <a:pt x="13" y="5"/>
                  </a:cubicBezTo>
                  <a:cubicBezTo>
                    <a:pt x="11" y="4"/>
                    <a:pt x="9" y="4"/>
                    <a:pt x="6" y="4"/>
                  </a:cubicBezTo>
                  <a:cubicBezTo>
                    <a:pt x="4" y="4"/>
                    <a:pt x="4" y="4"/>
                    <a:pt x="4" y="4"/>
                  </a:cubicBezTo>
                  <a:cubicBezTo>
                    <a:pt x="4" y="20"/>
                    <a:pt x="4" y="20"/>
                    <a:pt x="4" y="20"/>
                  </a:cubicBezTo>
                  <a:lnTo>
                    <a:pt x="6" y="2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72"/>
            <p:cNvSpPr>
              <a:spLocks/>
            </p:cNvSpPr>
            <p:nvPr/>
          </p:nvSpPr>
          <p:spPr bwMode="auto">
            <a:xfrm>
              <a:off x="4043" y="1546"/>
              <a:ext cx="18" cy="25"/>
            </a:xfrm>
            <a:custGeom>
              <a:avLst/>
              <a:gdLst>
                <a:gd name="T0" fmla="*/ 1 w 17"/>
                <a:gd name="T1" fmla="*/ 18 h 24"/>
                <a:gd name="T2" fmla="*/ 8 w 17"/>
                <a:gd name="T3" fmla="*/ 20 h 24"/>
                <a:gd name="T4" fmla="*/ 12 w 17"/>
                <a:gd name="T5" fmla="*/ 17 h 24"/>
                <a:gd name="T6" fmla="*/ 7 w 17"/>
                <a:gd name="T7" fmla="*/ 13 h 24"/>
                <a:gd name="T8" fmla="*/ 0 w 17"/>
                <a:gd name="T9" fmla="*/ 7 h 24"/>
                <a:gd name="T10" fmla="*/ 8 w 17"/>
                <a:gd name="T11" fmla="*/ 0 h 24"/>
                <a:gd name="T12" fmla="*/ 15 w 17"/>
                <a:gd name="T13" fmla="*/ 2 h 24"/>
                <a:gd name="T14" fmla="*/ 15 w 17"/>
                <a:gd name="T15" fmla="*/ 6 h 24"/>
                <a:gd name="T16" fmla="*/ 8 w 17"/>
                <a:gd name="T17" fmla="*/ 3 h 24"/>
                <a:gd name="T18" fmla="*/ 5 w 17"/>
                <a:gd name="T19" fmla="*/ 6 h 24"/>
                <a:gd name="T20" fmla="*/ 10 w 17"/>
                <a:gd name="T21" fmla="*/ 10 h 24"/>
                <a:gd name="T22" fmla="*/ 17 w 17"/>
                <a:gd name="T23" fmla="*/ 17 h 24"/>
                <a:gd name="T24" fmla="*/ 8 w 17"/>
                <a:gd name="T25" fmla="*/ 24 h 24"/>
                <a:gd name="T26" fmla="*/ 1 w 17"/>
                <a:gd name="T27" fmla="*/ 22 h 24"/>
                <a:gd name="T28" fmla="*/ 1 w 17"/>
                <a:gd name="T29"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4">
                  <a:moveTo>
                    <a:pt x="1" y="18"/>
                  </a:moveTo>
                  <a:cubicBezTo>
                    <a:pt x="3" y="19"/>
                    <a:pt x="6" y="20"/>
                    <a:pt x="8" y="20"/>
                  </a:cubicBezTo>
                  <a:cubicBezTo>
                    <a:pt x="11" y="20"/>
                    <a:pt x="12" y="19"/>
                    <a:pt x="12" y="17"/>
                  </a:cubicBezTo>
                  <a:cubicBezTo>
                    <a:pt x="12" y="14"/>
                    <a:pt x="10" y="14"/>
                    <a:pt x="7" y="13"/>
                  </a:cubicBezTo>
                  <a:cubicBezTo>
                    <a:pt x="3" y="12"/>
                    <a:pt x="0" y="11"/>
                    <a:pt x="0" y="7"/>
                  </a:cubicBezTo>
                  <a:cubicBezTo>
                    <a:pt x="0" y="2"/>
                    <a:pt x="4" y="0"/>
                    <a:pt x="8" y="0"/>
                  </a:cubicBezTo>
                  <a:cubicBezTo>
                    <a:pt x="11" y="0"/>
                    <a:pt x="13" y="0"/>
                    <a:pt x="15" y="2"/>
                  </a:cubicBezTo>
                  <a:cubicBezTo>
                    <a:pt x="15" y="6"/>
                    <a:pt x="15" y="6"/>
                    <a:pt x="15" y="6"/>
                  </a:cubicBezTo>
                  <a:cubicBezTo>
                    <a:pt x="13" y="4"/>
                    <a:pt x="10" y="3"/>
                    <a:pt x="8" y="3"/>
                  </a:cubicBezTo>
                  <a:cubicBezTo>
                    <a:pt x="6" y="3"/>
                    <a:pt x="5" y="4"/>
                    <a:pt x="5" y="6"/>
                  </a:cubicBezTo>
                  <a:cubicBezTo>
                    <a:pt x="5" y="9"/>
                    <a:pt x="7" y="9"/>
                    <a:pt x="10" y="10"/>
                  </a:cubicBezTo>
                  <a:cubicBezTo>
                    <a:pt x="13" y="11"/>
                    <a:pt x="17" y="12"/>
                    <a:pt x="17" y="17"/>
                  </a:cubicBezTo>
                  <a:cubicBezTo>
                    <a:pt x="17" y="21"/>
                    <a:pt x="13" y="24"/>
                    <a:pt x="8" y="24"/>
                  </a:cubicBezTo>
                  <a:cubicBezTo>
                    <a:pt x="6" y="24"/>
                    <a:pt x="3" y="23"/>
                    <a:pt x="1" y="22"/>
                  </a:cubicBezTo>
                  <a:lnTo>
                    <a:pt x="1" y="18"/>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73"/>
            <p:cNvSpPr>
              <a:spLocks/>
            </p:cNvSpPr>
            <p:nvPr/>
          </p:nvSpPr>
          <p:spPr bwMode="auto">
            <a:xfrm>
              <a:off x="4076" y="1546"/>
              <a:ext cx="14" cy="25"/>
            </a:xfrm>
            <a:custGeom>
              <a:avLst/>
              <a:gdLst>
                <a:gd name="T0" fmla="*/ 0 w 14"/>
                <a:gd name="T1" fmla="*/ 0 h 25"/>
                <a:gd name="T2" fmla="*/ 14 w 14"/>
                <a:gd name="T3" fmla="*/ 0 h 25"/>
                <a:gd name="T4" fmla="*/ 14 w 14"/>
                <a:gd name="T5" fmla="*/ 4 h 25"/>
                <a:gd name="T6" fmla="*/ 4 w 14"/>
                <a:gd name="T7" fmla="*/ 4 h 25"/>
                <a:gd name="T8" fmla="*/ 4 w 14"/>
                <a:gd name="T9" fmla="*/ 10 h 25"/>
                <a:gd name="T10" fmla="*/ 12 w 14"/>
                <a:gd name="T11" fmla="*/ 10 h 25"/>
                <a:gd name="T12" fmla="*/ 12 w 14"/>
                <a:gd name="T13" fmla="*/ 14 h 25"/>
                <a:gd name="T14" fmla="*/ 4 w 14"/>
                <a:gd name="T15" fmla="*/ 14 h 25"/>
                <a:gd name="T16" fmla="*/ 4 w 14"/>
                <a:gd name="T17" fmla="*/ 21 h 25"/>
                <a:gd name="T18" fmla="*/ 14 w 14"/>
                <a:gd name="T19" fmla="*/ 21 h 25"/>
                <a:gd name="T20" fmla="*/ 14 w 14"/>
                <a:gd name="T21" fmla="*/ 25 h 25"/>
                <a:gd name="T22" fmla="*/ 0 w 14"/>
                <a:gd name="T23" fmla="*/ 25 h 25"/>
                <a:gd name="T24" fmla="*/ 0 w 14"/>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5">
                  <a:moveTo>
                    <a:pt x="0" y="0"/>
                  </a:moveTo>
                  <a:lnTo>
                    <a:pt x="14" y="0"/>
                  </a:lnTo>
                  <a:lnTo>
                    <a:pt x="14" y="4"/>
                  </a:lnTo>
                  <a:lnTo>
                    <a:pt x="4" y="4"/>
                  </a:lnTo>
                  <a:lnTo>
                    <a:pt x="4" y="10"/>
                  </a:lnTo>
                  <a:lnTo>
                    <a:pt x="12" y="10"/>
                  </a:lnTo>
                  <a:lnTo>
                    <a:pt x="12" y="14"/>
                  </a:lnTo>
                  <a:lnTo>
                    <a:pt x="4" y="14"/>
                  </a:lnTo>
                  <a:lnTo>
                    <a:pt x="4" y="21"/>
                  </a:lnTo>
                  <a:lnTo>
                    <a:pt x="14" y="21"/>
                  </a:lnTo>
                  <a:lnTo>
                    <a:pt x="14" y="25"/>
                  </a:lnTo>
                  <a:lnTo>
                    <a:pt x="0" y="25"/>
                  </a:lnTo>
                  <a:lnTo>
                    <a:pt x="0"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74"/>
            <p:cNvSpPr>
              <a:spLocks noEditPoints="1"/>
            </p:cNvSpPr>
            <p:nvPr/>
          </p:nvSpPr>
          <p:spPr bwMode="auto">
            <a:xfrm>
              <a:off x="4106" y="1546"/>
              <a:ext cx="19" cy="25"/>
            </a:xfrm>
            <a:custGeom>
              <a:avLst/>
              <a:gdLst>
                <a:gd name="T0" fmla="*/ 0 w 19"/>
                <a:gd name="T1" fmla="*/ 0 h 24"/>
                <a:gd name="T2" fmla="*/ 7 w 19"/>
                <a:gd name="T3" fmla="*/ 0 h 24"/>
                <a:gd name="T4" fmla="*/ 14 w 19"/>
                <a:gd name="T5" fmla="*/ 1 h 24"/>
                <a:gd name="T6" fmla="*/ 17 w 19"/>
                <a:gd name="T7" fmla="*/ 7 h 24"/>
                <a:gd name="T8" fmla="*/ 12 w 19"/>
                <a:gd name="T9" fmla="*/ 13 h 24"/>
                <a:gd name="T10" fmla="*/ 19 w 19"/>
                <a:gd name="T11" fmla="*/ 24 h 24"/>
                <a:gd name="T12" fmla="*/ 14 w 19"/>
                <a:gd name="T13" fmla="*/ 24 h 24"/>
                <a:gd name="T14" fmla="*/ 7 w 19"/>
                <a:gd name="T15" fmla="*/ 14 h 24"/>
                <a:gd name="T16" fmla="*/ 4 w 19"/>
                <a:gd name="T17" fmla="*/ 14 h 24"/>
                <a:gd name="T18" fmla="*/ 4 w 19"/>
                <a:gd name="T19" fmla="*/ 24 h 24"/>
                <a:gd name="T20" fmla="*/ 0 w 19"/>
                <a:gd name="T21" fmla="*/ 24 h 24"/>
                <a:gd name="T22" fmla="*/ 0 w 19"/>
                <a:gd name="T23" fmla="*/ 0 h 24"/>
                <a:gd name="T24" fmla="*/ 7 w 19"/>
                <a:gd name="T25" fmla="*/ 11 h 24"/>
                <a:gd name="T26" fmla="*/ 12 w 19"/>
                <a:gd name="T27" fmla="*/ 10 h 24"/>
                <a:gd name="T28" fmla="*/ 13 w 19"/>
                <a:gd name="T29" fmla="*/ 7 h 24"/>
                <a:gd name="T30" fmla="*/ 11 w 19"/>
                <a:gd name="T31" fmla="*/ 4 h 24"/>
                <a:gd name="T32" fmla="*/ 7 w 19"/>
                <a:gd name="T33" fmla="*/ 4 h 24"/>
                <a:gd name="T34" fmla="*/ 4 w 19"/>
                <a:gd name="T35" fmla="*/ 4 h 24"/>
                <a:gd name="T36" fmla="*/ 4 w 19"/>
                <a:gd name="T37" fmla="*/ 11 h 24"/>
                <a:gd name="T38" fmla="*/ 7 w 19"/>
                <a:gd name="T3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24">
                  <a:moveTo>
                    <a:pt x="0" y="0"/>
                  </a:moveTo>
                  <a:cubicBezTo>
                    <a:pt x="7" y="0"/>
                    <a:pt x="7" y="0"/>
                    <a:pt x="7" y="0"/>
                  </a:cubicBezTo>
                  <a:cubicBezTo>
                    <a:pt x="9" y="0"/>
                    <a:pt x="12" y="0"/>
                    <a:pt x="14" y="1"/>
                  </a:cubicBezTo>
                  <a:cubicBezTo>
                    <a:pt x="16" y="2"/>
                    <a:pt x="17" y="4"/>
                    <a:pt x="17" y="7"/>
                  </a:cubicBezTo>
                  <a:cubicBezTo>
                    <a:pt x="17" y="10"/>
                    <a:pt x="15" y="12"/>
                    <a:pt x="12" y="13"/>
                  </a:cubicBezTo>
                  <a:cubicBezTo>
                    <a:pt x="19" y="24"/>
                    <a:pt x="19" y="24"/>
                    <a:pt x="19" y="24"/>
                  </a:cubicBezTo>
                  <a:cubicBezTo>
                    <a:pt x="14" y="24"/>
                    <a:pt x="14" y="24"/>
                    <a:pt x="14" y="24"/>
                  </a:cubicBezTo>
                  <a:cubicBezTo>
                    <a:pt x="7" y="14"/>
                    <a:pt x="7" y="14"/>
                    <a:pt x="7" y="14"/>
                  </a:cubicBezTo>
                  <a:cubicBezTo>
                    <a:pt x="4" y="14"/>
                    <a:pt x="4" y="14"/>
                    <a:pt x="4" y="14"/>
                  </a:cubicBezTo>
                  <a:cubicBezTo>
                    <a:pt x="4" y="24"/>
                    <a:pt x="4" y="24"/>
                    <a:pt x="4" y="24"/>
                  </a:cubicBezTo>
                  <a:cubicBezTo>
                    <a:pt x="0" y="24"/>
                    <a:pt x="0" y="24"/>
                    <a:pt x="0" y="24"/>
                  </a:cubicBezTo>
                  <a:lnTo>
                    <a:pt x="0" y="0"/>
                  </a:lnTo>
                  <a:close/>
                  <a:moveTo>
                    <a:pt x="7" y="11"/>
                  </a:moveTo>
                  <a:cubicBezTo>
                    <a:pt x="9" y="11"/>
                    <a:pt x="11" y="10"/>
                    <a:pt x="12" y="10"/>
                  </a:cubicBezTo>
                  <a:cubicBezTo>
                    <a:pt x="12" y="9"/>
                    <a:pt x="13" y="8"/>
                    <a:pt x="13" y="7"/>
                  </a:cubicBezTo>
                  <a:cubicBezTo>
                    <a:pt x="13" y="6"/>
                    <a:pt x="12" y="5"/>
                    <a:pt x="11" y="4"/>
                  </a:cubicBezTo>
                  <a:cubicBezTo>
                    <a:pt x="10" y="4"/>
                    <a:pt x="9" y="4"/>
                    <a:pt x="7" y="4"/>
                  </a:cubicBezTo>
                  <a:cubicBezTo>
                    <a:pt x="4" y="4"/>
                    <a:pt x="4" y="4"/>
                    <a:pt x="4" y="4"/>
                  </a:cubicBezTo>
                  <a:cubicBezTo>
                    <a:pt x="4" y="11"/>
                    <a:pt x="4" y="11"/>
                    <a:pt x="4" y="11"/>
                  </a:cubicBezTo>
                  <a:lnTo>
                    <a:pt x="7" y="11"/>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75"/>
            <p:cNvSpPr>
              <a:spLocks/>
            </p:cNvSpPr>
            <p:nvPr/>
          </p:nvSpPr>
          <p:spPr bwMode="auto">
            <a:xfrm>
              <a:off x="4135" y="1546"/>
              <a:ext cx="24" cy="25"/>
            </a:xfrm>
            <a:custGeom>
              <a:avLst/>
              <a:gdLst>
                <a:gd name="T0" fmla="*/ 0 w 23"/>
                <a:gd name="T1" fmla="*/ 0 h 24"/>
                <a:gd name="T2" fmla="*/ 5 w 23"/>
                <a:gd name="T3" fmla="*/ 0 h 24"/>
                <a:gd name="T4" fmla="*/ 9 w 23"/>
                <a:gd name="T5" fmla="*/ 11 h 24"/>
                <a:gd name="T6" fmla="*/ 12 w 23"/>
                <a:gd name="T7" fmla="*/ 18 h 24"/>
                <a:gd name="T8" fmla="*/ 12 w 23"/>
                <a:gd name="T9" fmla="*/ 18 h 24"/>
                <a:gd name="T10" fmla="*/ 14 w 23"/>
                <a:gd name="T11" fmla="*/ 11 h 24"/>
                <a:gd name="T12" fmla="*/ 19 w 23"/>
                <a:gd name="T13" fmla="*/ 0 h 24"/>
                <a:gd name="T14" fmla="*/ 23 w 23"/>
                <a:gd name="T15" fmla="*/ 0 h 24"/>
                <a:gd name="T16" fmla="*/ 14 w 23"/>
                <a:gd name="T17" fmla="*/ 24 h 24"/>
                <a:gd name="T18" fmla="*/ 9 w 23"/>
                <a:gd name="T19" fmla="*/ 24 h 24"/>
                <a:gd name="T20" fmla="*/ 0 w 23"/>
                <a:gd name="T2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4">
                  <a:moveTo>
                    <a:pt x="0" y="0"/>
                  </a:moveTo>
                  <a:cubicBezTo>
                    <a:pt x="5" y="0"/>
                    <a:pt x="5" y="0"/>
                    <a:pt x="5" y="0"/>
                  </a:cubicBezTo>
                  <a:cubicBezTo>
                    <a:pt x="9" y="11"/>
                    <a:pt x="9" y="11"/>
                    <a:pt x="9" y="11"/>
                  </a:cubicBezTo>
                  <a:cubicBezTo>
                    <a:pt x="10" y="14"/>
                    <a:pt x="11" y="16"/>
                    <a:pt x="12" y="18"/>
                  </a:cubicBezTo>
                  <a:cubicBezTo>
                    <a:pt x="12" y="18"/>
                    <a:pt x="12" y="18"/>
                    <a:pt x="12" y="18"/>
                  </a:cubicBezTo>
                  <a:cubicBezTo>
                    <a:pt x="12" y="16"/>
                    <a:pt x="13" y="14"/>
                    <a:pt x="14" y="11"/>
                  </a:cubicBezTo>
                  <a:cubicBezTo>
                    <a:pt x="19" y="0"/>
                    <a:pt x="19" y="0"/>
                    <a:pt x="19" y="0"/>
                  </a:cubicBezTo>
                  <a:cubicBezTo>
                    <a:pt x="23" y="0"/>
                    <a:pt x="23" y="0"/>
                    <a:pt x="23" y="0"/>
                  </a:cubicBezTo>
                  <a:cubicBezTo>
                    <a:pt x="14" y="24"/>
                    <a:pt x="14" y="24"/>
                    <a:pt x="14" y="24"/>
                  </a:cubicBezTo>
                  <a:cubicBezTo>
                    <a:pt x="9" y="24"/>
                    <a:pt x="9" y="24"/>
                    <a:pt x="9" y="24"/>
                  </a:cubicBezTo>
                  <a:lnTo>
                    <a:pt x="0"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Rectangle 76"/>
            <p:cNvSpPr>
              <a:spLocks noChangeArrowheads="1"/>
            </p:cNvSpPr>
            <p:nvPr/>
          </p:nvSpPr>
          <p:spPr bwMode="auto">
            <a:xfrm>
              <a:off x="4172" y="1546"/>
              <a:ext cx="5" cy="25"/>
            </a:xfrm>
            <a:prstGeom prst="rect">
              <a:avLst/>
            </a:prstGeom>
            <a:solidFill>
              <a:srgbClr val="5859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77"/>
            <p:cNvSpPr>
              <a:spLocks/>
            </p:cNvSpPr>
            <p:nvPr/>
          </p:nvSpPr>
          <p:spPr bwMode="auto">
            <a:xfrm>
              <a:off x="4191" y="1546"/>
              <a:ext cx="21" cy="25"/>
            </a:xfrm>
            <a:custGeom>
              <a:avLst/>
              <a:gdLst>
                <a:gd name="T0" fmla="*/ 13 w 20"/>
                <a:gd name="T1" fmla="*/ 0 h 24"/>
                <a:gd name="T2" fmla="*/ 20 w 20"/>
                <a:gd name="T3" fmla="*/ 1 h 24"/>
                <a:gd name="T4" fmla="*/ 20 w 20"/>
                <a:gd name="T5" fmla="*/ 6 h 24"/>
                <a:gd name="T6" fmla="*/ 13 w 20"/>
                <a:gd name="T7" fmla="*/ 4 h 24"/>
                <a:gd name="T8" fmla="*/ 5 w 20"/>
                <a:gd name="T9" fmla="*/ 12 h 24"/>
                <a:gd name="T10" fmla="*/ 13 w 20"/>
                <a:gd name="T11" fmla="*/ 20 h 24"/>
                <a:gd name="T12" fmla="*/ 20 w 20"/>
                <a:gd name="T13" fmla="*/ 18 h 24"/>
                <a:gd name="T14" fmla="*/ 20 w 20"/>
                <a:gd name="T15" fmla="*/ 22 h 24"/>
                <a:gd name="T16" fmla="*/ 13 w 20"/>
                <a:gd name="T17" fmla="*/ 24 h 24"/>
                <a:gd name="T18" fmla="*/ 0 w 20"/>
                <a:gd name="T19" fmla="*/ 12 h 24"/>
                <a:gd name="T20" fmla="*/ 13 w 20"/>
                <a:gd name="T2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4">
                  <a:moveTo>
                    <a:pt x="13" y="0"/>
                  </a:moveTo>
                  <a:cubicBezTo>
                    <a:pt x="16" y="0"/>
                    <a:pt x="18" y="0"/>
                    <a:pt x="20" y="1"/>
                  </a:cubicBezTo>
                  <a:cubicBezTo>
                    <a:pt x="20" y="6"/>
                    <a:pt x="20" y="6"/>
                    <a:pt x="20" y="6"/>
                  </a:cubicBezTo>
                  <a:cubicBezTo>
                    <a:pt x="18" y="4"/>
                    <a:pt x="16" y="4"/>
                    <a:pt x="13" y="4"/>
                  </a:cubicBezTo>
                  <a:cubicBezTo>
                    <a:pt x="8" y="4"/>
                    <a:pt x="5" y="7"/>
                    <a:pt x="5" y="12"/>
                  </a:cubicBezTo>
                  <a:cubicBezTo>
                    <a:pt x="5" y="16"/>
                    <a:pt x="8" y="20"/>
                    <a:pt x="13" y="20"/>
                  </a:cubicBezTo>
                  <a:cubicBezTo>
                    <a:pt x="16" y="20"/>
                    <a:pt x="18" y="19"/>
                    <a:pt x="20" y="18"/>
                  </a:cubicBezTo>
                  <a:cubicBezTo>
                    <a:pt x="20" y="22"/>
                    <a:pt x="20" y="22"/>
                    <a:pt x="20" y="22"/>
                  </a:cubicBezTo>
                  <a:cubicBezTo>
                    <a:pt x="18" y="23"/>
                    <a:pt x="16" y="24"/>
                    <a:pt x="13" y="24"/>
                  </a:cubicBezTo>
                  <a:cubicBezTo>
                    <a:pt x="6" y="24"/>
                    <a:pt x="0" y="18"/>
                    <a:pt x="0" y="12"/>
                  </a:cubicBezTo>
                  <a:cubicBezTo>
                    <a:pt x="0" y="5"/>
                    <a:pt x="6" y="0"/>
                    <a:pt x="13" y="0"/>
                  </a:cubicBezTo>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78"/>
            <p:cNvSpPr>
              <a:spLocks/>
            </p:cNvSpPr>
            <p:nvPr/>
          </p:nvSpPr>
          <p:spPr bwMode="auto">
            <a:xfrm>
              <a:off x="4227" y="1546"/>
              <a:ext cx="15" cy="25"/>
            </a:xfrm>
            <a:custGeom>
              <a:avLst/>
              <a:gdLst>
                <a:gd name="T0" fmla="*/ 0 w 15"/>
                <a:gd name="T1" fmla="*/ 0 h 25"/>
                <a:gd name="T2" fmla="*/ 15 w 15"/>
                <a:gd name="T3" fmla="*/ 0 h 25"/>
                <a:gd name="T4" fmla="*/ 15 w 15"/>
                <a:gd name="T5" fmla="*/ 4 h 25"/>
                <a:gd name="T6" fmla="*/ 4 w 15"/>
                <a:gd name="T7" fmla="*/ 4 h 25"/>
                <a:gd name="T8" fmla="*/ 4 w 15"/>
                <a:gd name="T9" fmla="*/ 10 h 25"/>
                <a:gd name="T10" fmla="*/ 13 w 15"/>
                <a:gd name="T11" fmla="*/ 10 h 25"/>
                <a:gd name="T12" fmla="*/ 13 w 15"/>
                <a:gd name="T13" fmla="*/ 14 h 25"/>
                <a:gd name="T14" fmla="*/ 4 w 15"/>
                <a:gd name="T15" fmla="*/ 14 h 25"/>
                <a:gd name="T16" fmla="*/ 4 w 15"/>
                <a:gd name="T17" fmla="*/ 21 h 25"/>
                <a:gd name="T18" fmla="*/ 15 w 15"/>
                <a:gd name="T19" fmla="*/ 21 h 25"/>
                <a:gd name="T20" fmla="*/ 15 w 15"/>
                <a:gd name="T21" fmla="*/ 25 h 25"/>
                <a:gd name="T22" fmla="*/ 0 w 15"/>
                <a:gd name="T23" fmla="*/ 25 h 25"/>
                <a:gd name="T24" fmla="*/ 0 w 15"/>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25">
                  <a:moveTo>
                    <a:pt x="0" y="0"/>
                  </a:moveTo>
                  <a:lnTo>
                    <a:pt x="15" y="0"/>
                  </a:lnTo>
                  <a:lnTo>
                    <a:pt x="15" y="4"/>
                  </a:lnTo>
                  <a:lnTo>
                    <a:pt x="4" y="4"/>
                  </a:lnTo>
                  <a:lnTo>
                    <a:pt x="4" y="10"/>
                  </a:lnTo>
                  <a:lnTo>
                    <a:pt x="13" y="10"/>
                  </a:lnTo>
                  <a:lnTo>
                    <a:pt x="13" y="14"/>
                  </a:lnTo>
                  <a:lnTo>
                    <a:pt x="4" y="14"/>
                  </a:lnTo>
                  <a:lnTo>
                    <a:pt x="4" y="21"/>
                  </a:lnTo>
                  <a:lnTo>
                    <a:pt x="15" y="21"/>
                  </a:lnTo>
                  <a:lnTo>
                    <a:pt x="15" y="25"/>
                  </a:lnTo>
                  <a:lnTo>
                    <a:pt x="0" y="25"/>
                  </a:lnTo>
                  <a:lnTo>
                    <a:pt x="0"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79"/>
            <p:cNvSpPr>
              <a:spLocks/>
            </p:cNvSpPr>
            <p:nvPr/>
          </p:nvSpPr>
          <p:spPr bwMode="auto">
            <a:xfrm>
              <a:off x="4280" y="1546"/>
              <a:ext cx="25" cy="25"/>
            </a:xfrm>
            <a:custGeom>
              <a:avLst/>
              <a:gdLst>
                <a:gd name="T0" fmla="*/ 0 w 24"/>
                <a:gd name="T1" fmla="*/ 0 h 24"/>
                <a:gd name="T2" fmla="*/ 4 w 24"/>
                <a:gd name="T3" fmla="*/ 0 h 24"/>
                <a:gd name="T4" fmla="*/ 12 w 24"/>
                <a:gd name="T5" fmla="*/ 11 h 24"/>
                <a:gd name="T6" fmla="*/ 20 w 24"/>
                <a:gd name="T7" fmla="*/ 0 h 24"/>
                <a:gd name="T8" fmla="*/ 24 w 24"/>
                <a:gd name="T9" fmla="*/ 0 h 24"/>
                <a:gd name="T10" fmla="*/ 24 w 24"/>
                <a:gd name="T11" fmla="*/ 24 h 24"/>
                <a:gd name="T12" fmla="*/ 19 w 24"/>
                <a:gd name="T13" fmla="*/ 24 h 24"/>
                <a:gd name="T14" fmla="*/ 19 w 24"/>
                <a:gd name="T15" fmla="*/ 12 h 24"/>
                <a:gd name="T16" fmla="*/ 19 w 24"/>
                <a:gd name="T17" fmla="*/ 7 h 24"/>
                <a:gd name="T18" fmla="*/ 19 w 24"/>
                <a:gd name="T19" fmla="*/ 7 h 24"/>
                <a:gd name="T20" fmla="*/ 16 w 24"/>
                <a:gd name="T21" fmla="*/ 11 h 24"/>
                <a:gd name="T22" fmla="*/ 12 w 24"/>
                <a:gd name="T23" fmla="*/ 18 h 24"/>
                <a:gd name="T24" fmla="*/ 7 w 24"/>
                <a:gd name="T25" fmla="*/ 11 h 24"/>
                <a:gd name="T26" fmla="*/ 4 w 24"/>
                <a:gd name="T27" fmla="*/ 7 h 24"/>
                <a:gd name="T28" fmla="*/ 4 w 24"/>
                <a:gd name="T29" fmla="*/ 7 h 24"/>
                <a:gd name="T30" fmla="*/ 4 w 24"/>
                <a:gd name="T31" fmla="*/ 12 h 24"/>
                <a:gd name="T32" fmla="*/ 4 w 24"/>
                <a:gd name="T33" fmla="*/ 24 h 24"/>
                <a:gd name="T34" fmla="*/ 0 w 24"/>
                <a:gd name="T35" fmla="*/ 24 h 24"/>
                <a:gd name="T36" fmla="*/ 0 w 24"/>
                <a:gd name="T3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4">
                  <a:moveTo>
                    <a:pt x="0" y="0"/>
                  </a:moveTo>
                  <a:cubicBezTo>
                    <a:pt x="4" y="0"/>
                    <a:pt x="4" y="0"/>
                    <a:pt x="4" y="0"/>
                  </a:cubicBezTo>
                  <a:cubicBezTo>
                    <a:pt x="12" y="11"/>
                    <a:pt x="12" y="11"/>
                    <a:pt x="12" y="11"/>
                  </a:cubicBezTo>
                  <a:cubicBezTo>
                    <a:pt x="20" y="0"/>
                    <a:pt x="20" y="0"/>
                    <a:pt x="20" y="0"/>
                  </a:cubicBezTo>
                  <a:cubicBezTo>
                    <a:pt x="24" y="0"/>
                    <a:pt x="24" y="0"/>
                    <a:pt x="24" y="0"/>
                  </a:cubicBezTo>
                  <a:cubicBezTo>
                    <a:pt x="24" y="24"/>
                    <a:pt x="24" y="24"/>
                    <a:pt x="24" y="24"/>
                  </a:cubicBezTo>
                  <a:cubicBezTo>
                    <a:pt x="19" y="24"/>
                    <a:pt x="19" y="24"/>
                    <a:pt x="19" y="24"/>
                  </a:cubicBezTo>
                  <a:cubicBezTo>
                    <a:pt x="19" y="12"/>
                    <a:pt x="19" y="12"/>
                    <a:pt x="19" y="12"/>
                  </a:cubicBezTo>
                  <a:cubicBezTo>
                    <a:pt x="19" y="10"/>
                    <a:pt x="19" y="8"/>
                    <a:pt x="19" y="7"/>
                  </a:cubicBezTo>
                  <a:cubicBezTo>
                    <a:pt x="19" y="7"/>
                    <a:pt x="19" y="7"/>
                    <a:pt x="19" y="7"/>
                  </a:cubicBezTo>
                  <a:cubicBezTo>
                    <a:pt x="18" y="8"/>
                    <a:pt x="17" y="10"/>
                    <a:pt x="16" y="11"/>
                  </a:cubicBezTo>
                  <a:cubicBezTo>
                    <a:pt x="12" y="18"/>
                    <a:pt x="12" y="18"/>
                    <a:pt x="12" y="18"/>
                  </a:cubicBezTo>
                  <a:cubicBezTo>
                    <a:pt x="7" y="11"/>
                    <a:pt x="7" y="11"/>
                    <a:pt x="7" y="11"/>
                  </a:cubicBezTo>
                  <a:cubicBezTo>
                    <a:pt x="6" y="10"/>
                    <a:pt x="5" y="8"/>
                    <a:pt x="4" y="7"/>
                  </a:cubicBezTo>
                  <a:cubicBezTo>
                    <a:pt x="4" y="7"/>
                    <a:pt x="4" y="7"/>
                    <a:pt x="4" y="7"/>
                  </a:cubicBezTo>
                  <a:cubicBezTo>
                    <a:pt x="4" y="8"/>
                    <a:pt x="4" y="10"/>
                    <a:pt x="4" y="12"/>
                  </a:cubicBezTo>
                  <a:cubicBezTo>
                    <a:pt x="4" y="24"/>
                    <a:pt x="4" y="24"/>
                    <a:pt x="4" y="24"/>
                  </a:cubicBezTo>
                  <a:cubicBezTo>
                    <a:pt x="0" y="24"/>
                    <a:pt x="0" y="24"/>
                    <a:pt x="0" y="24"/>
                  </a:cubicBezTo>
                  <a:lnTo>
                    <a:pt x="0"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80"/>
            <p:cNvSpPr>
              <a:spLocks noEditPoints="1"/>
            </p:cNvSpPr>
            <p:nvPr/>
          </p:nvSpPr>
          <p:spPr bwMode="auto">
            <a:xfrm>
              <a:off x="4318" y="1546"/>
              <a:ext cx="24" cy="25"/>
            </a:xfrm>
            <a:custGeom>
              <a:avLst/>
              <a:gdLst>
                <a:gd name="T0" fmla="*/ 24 w 24"/>
                <a:gd name="T1" fmla="*/ 24 h 24"/>
                <a:gd name="T2" fmla="*/ 19 w 24"/>
                <a:gd name="T3" fmla="*/ 24 h 24"/>
                <a:gd name="T4" fmla="*/ 17 w 24"/>
                <a:gd name="T5" fmla="*/ 18 h 24"/>
                <a:gd name="T6" fmla="*/ 7 w 24"/>
                <a:gd name="T7" fmla="*/ 18 h 24"/>
                <a:gd name="T8" fmla="*/ 5 w 24"/>
                <a:gd name="T9" fmla="*/ 24 h 24"/>
                <a:gd name="T10" fmla="*/ 0 w 24"/>
                <a:gd name="T11" fmla="*/ 24 h 24"/>
                <a:gd name="T12" fmla="*/ 10 w 24"/>
                <a:gd name="T13" fmla="*/ 0 h 24"/>
                <a:gd name="T14" fmla="*/ 14 w 24"/>
                <a:gd name="T15" fmla="*/ 0 h 24"/>
                <a:gd name="T16" fmla="*/ 24 w 24"/>
                <a:gd name="T17" fmla="*/ 24 h 24"/>
                <a:gd name="T18" fmla="*/ 8 w 24"/>
                <a:gd name="T19" fmla="*/ 14 h 24"/>
                <a:gd name="T20" fmla="*/ 16 w 24"/>
                <a:gd name="T21" fmla="*/ 14 h 24"/>
                <a:gd name="T22" fmla="*/ 14 w 24"/>
                <a:gd name="T23" fmla="*/ 11 h 24"/>
                <a:gd name="T24" fmla="*/ 12 w 24"/>
                <a:gd name="T25" fmla="*/ 4 h 24"/>
                <a:gd name="T26" fmla="*/ 12 w 24"/>
                <a:gd name="T27" fmla="*/ 4 h 24"/>
                <a:gd name="T28" fmla="*/ 10 w 24"/>
                <a:gd name="T29" fmla="*/ 11 h 24"/>
                <a:gd name="T30" fmla="*/ 8 w 24"/>
                <a:gd name="T31"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4">
                  <a:moveTo>
                    <a:pt x="24" y="24"/>
                  </a:moveTo>
                  <a:cubicBezTo>
                    <a:pt x="19" y="24"/>
                    <a:pt x="19" y="24"/>
                    <a:pt x="19" y="24"/>
                  </a:cubicBezTo>
                  <a:cubicBezTo>
                    <a:pt x="17" y="18"/>
                    <a:pt x="17" y="18"/>
                    <a:pt x="17" y="18"/>
                  </a:cubicBezTo>
                  <a:cubicBezTo>
                    <a:pt x="7" y="18"/>
                    <a:pt x="7" y="18"/>
                    <a:pt x="7" y="18"/>
                  </a:cubicBezTo>
                  <a:cubicBezTo>
                    <a:pt x="5" y="24"/>
                    <a:pt x="5" y="24"/>
                    <a:pt x="5" y="24"/>
                  </a:cubicBezTo>
                  <a:cubicBezTo>
                    <a:pt x="0" y="24"/>
                    <a:pt x="0" y="24"/>
                    <a:pt x="0" y="24"/>
                  </a:cubicBezTo>
                  <a:cubicBezTo>
                    <a:pt x="10" y="0"/>
                    <a:pt x="10" y="0"/>
                    <a:pt x="10" y="0"/>
                  </a:cubicBezTo>
                  <a:cubicBezTo>
                    <a:pt x="14" y="0"/>
                    <a:pt x="14" y="0"/>
                    <a:pt x="14" y="0"/>
                  </a:cubicBezTo>
                  <a:lnTo>
                    <a:pt x="24" y="24"/>
                  </a:lnTo>
                  <a:close/>
                  <a:moveTo>
                    <a:pt x="8" y="14"/>
                  </a:moveTo>
                  <a:cubicBezTo>
                    <a:pt x="16" y="14"/>
                    <a:pt x="16" y="14"/>
                    <a:pt x="16" y="14"/>
                  </a:cubicBezTo>
                  <a:cubicBezTo>
                    <a:pt x="14" y="11"/>
                    <a:pt x="14" y="11"/>
                    <a:pt x="14" y="11"/>
                  </a:cubicBezTo>
                  <a:cubicBezTo>
                    <a:pt x="14" y="9"/>
                    <a:pt x="13" y="7"/>
                    <a:pt x="12" y="4"/>
                  </a:cubicBezTo>
                  <a:cubicBezTo>
                    <a:pt x="12" y="4"/>
                    <a:pt x="12" y="4"/>
                    <a:pt x="12" y="4"/>
                  </a:cubicBezTo>
                  <a:cubicBezTo>
                    <a:pt x="11" y="7"/>
                    <a:pt x="10" y="9"/>
                    <a:pt x="10" y="11"/>
                  </a:cubicBezTo>
                  <a:lnTo>
                    <a:pt x="8" y="14"/>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81"/>
            <p:cNvSpPr>
              <a:spLocks/>
            </p:cNvSpPr>
            <p:nvPr/>
          </p:nvSpPr>
          <p:spPr bwMode="auto">
            <a:xfrm>
              <a:off x="4357" y="1546"/>
              <a:ext cx="20" cy="25"/>
            </a:xfrm>
            <a:custGeom>
              <a:avLst/>
              <a:gdLst>
                <a:gd name="T0" fmla="*/ 0 w 20"/>
                <a:gd name="T1" fmla="*/ 24 h 24"/>
                <a:gd name="T2" fmla="*/ 0 w 20"/>
                <a:gd name="T3" fmla="*/ 0 h 24"/>
                <a:gd name="T4" fmla="*/ 3 w 20"/>
                <a:gd name="T5" fmla="*/ 0 h 24"/>
                <a:gd name="T6" fmla="*/ 12 w 20"/>
                <a:gd name="T7" fmla="*/ 11 h 24"/>
                <a:gd name="T8" fmla="*/ 16 w 20"/>
                <a:gd name="T9" fmla="*/ 17 h 24"/>
                <a:gd name="T10" fmla="*/ 16 w 20"/>
                <a:gd name="T11" fmla="*/ 17 h 24"/>
                <a:gd name="T12" fmla="*/ 16 w 20"/>
                <a:gd name="T13" fmla="*/ 10 h 24"/>
                <a:gd name="T14" fmla="*/ 16 w 20"/>
                <a:gd name="T15" fmla="*/ 0 h 24"/>
                <a:gd name="T16" fmla="*/ 20 w 20"/>
                <a:gd name="T17" fmla="*/ 0 h 24"/>
                <a:gd name="T18" fmla="*/ 20 w 20"/>
                <a:gd name="T19" fmla="*/ 24 h 24"/>
                <a:gd name="T20" fmla="*/ 16 w 20"/>
                <a:gd name="T21" fmla="*/ 24 h 24"/>
                <a:gd name="T22" fmla="*/ 8 w 20"/>
                <a:gd name="T23" fmla="*/ 12 h 24"/>
                <a:gd name="T24" fmla="*/ 4 w 20"/>
                <a:gd name="T25" fmla="*/ 6 h 24"/>
                <a:gd name="T26" fmla="*/ 3 w 20"/>
                <a:gd name="T27" fmla="*/ 6 h 24"/>
                <a:gd name="T28" fmla="*/ 4 w 20"/>
                <a:gd name="T29" fmla="*/ 14 h 24"/>
                <a:gd name="T30" fmla="*/ 4 w 20"/>
                <a:gd name="T31" fmla="*/ 24 h 24"/>
                <a:gd name="T32" fmla="*/ 0 w 20"/>
                <a:gd name="T3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4">
                  <a:moveTo>
                    <a:pt x="0" y="24"/>
                  </a:moveTo>
                  <a:cubicBezTo>
                    <a:pt x="0" y="0"/>
                    <a:pt x="0" y="0"/>
                    <a:pt x="0" y="0"/>
                  </a:cubicBezTo>
                  <a:cubicBezTo>
                    <a:pt x="3" y="0"/>
                    <a:pt x="3" y="0"/>
                    <a:pt x="3" y="0"/>
                  </a:cubicBezTo>
                  <a:cubicBezTo>
                    <a:pt x="12" y="11"/>
                    <a:pt x="12" y="11"/>
                    <a:pt x="12" y="11"/>
                  </a:cubicBezTo>
                  <a:cubicBezTo>
                    <a:pt x="14" y="13"/>
                    <a:pt x="15" y="15"/>
                    <a:pt x="16" y="17"/>
                  </a:cubicBezTo>
                  <a:cubicBezTo>
                    <a:pt x="16" y="17"/>
                    <a:pt x="16" y="17"/>
                    <a:pt x="16" y="17"/>
                  </a:cubicBezTo>
                  <a:cubicBezTo>
                    <a:pt x="16" y="15"/>
                    <a:pt x="16" y="12"/>
                    <a:pt x="16" y="10"/>
                  </a:cubicBezTo>
                  <a:cubicBezTo>
                    <a:pt x="16" y="0"/>
                    <a:pt x="16" y="0"/>
                    <a:pt x="16" y="0"/>
                  </a:cubicBezTo>
                  <a:cubicBezTo>
                    <a:pt x="20" y="0"/>
                    <a:pt x="20" y="0"/>
                    <a:pt x="20" y="0"/>
                  </a:cubicBezTo>
                  <a:cubicBezTo>
                    <a:pt x="20" y="24"/>
                    <a:pt x="20" y="24"/>
                    <a:pt x="20" y="24"/>
                  </a:cubicBezTo>
                  <a:cubicBezTo>
                    <a:pt x="16" y="24"/>
                    <a:pt x="16" y="24"/>
                    <a:pt x="16" y="24"/>
                  </a:cubicBezTo>
                  <a:cubicBezTo>
                    <a:pt x="8" y="12"/>
                    <a:pt x="8" y="12"/>
                    <a:pt x="8" y="12"/>
                  </a:cubicBezTo>
                  <a:cubicBezTo>
                    <a:pt x="6" y="10"/>
                    <a:pt x="5" y="8"/>
                    <a:pt x="4" y="6"/>
                  </a:cubicBezTo>
                  <a:cubicBezTo>
                    <a:pt x="3" y="6"/>
                    <a:pt x="3" y="6"/>
                    <a:pt x="3" y="6"/>
                  </a:cubicBezTo>
                  <a:cubicBezTo>
                    <a:pt x="4" y="9"/>
                    <a:pt x="4" y="11"/>
                    <a:pt x="4" y="14"/>
                  </a:cubicBezTo>
                  <a:cubicBezTo>
                    <a:pt x="4" y="24"/>
                    <a:pt x="4" y="24"/>
                    <a:pt x="4" y="24"/>
                  </a:cubicBezTo>
                  <a:lnTo>
                    <a:pt x="0" y="24"/>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82"/>
            <p:cNvSpPr>
              <a:spLocks noEditPoints="1"/>
            </p:cNvSpPr>
            <p:nvPr/>
          </p:nvSpPr>
          <p:spPr bwMode="auto">
            <a:xfrm>
              <a:off x="4391" y="1546"/>
              <a:ext cx="25" cy="25"/>
            </a:xfrm>
            <a:custGeom>
              <a:avLst/>
              <a:gdLst>
                <a:gd name="T0" fmla="*/ 24 w 24"/>
                <a:gd name="T1" fmla="*/ 24 h 24"/>
                <a:gd name="T2" fmla="*/ 19 w 24"/>
                <a:gd name="T3" fmla="*/ 24 h 24"/>
                <a:gd name="T4" fmla="*/ 17 w 24"/>
                <a:gd name="T5" fmla="*/ 18 h 24"/>
                <a:gd name="T6" fmla="*/ 7 w 24"/>
                <a:gd name="T7" fmla="*/ 18 h 24"/>
                <a:gd name="T8" fmla="*/ 4 w 24"/>
                <a:gd name="T9" fmla="*/ 24 h 24"/>
                <a:gd name="T10" fmla="*/ 0 w 24"/>
                <a:gd name="T11" fmla="*/ 24 h 24"/>
                <a:gd name="T12" fmla="*/ 10 w 24"/>
                <a:gd name="T13" fmla="*/ 0 h 24"/>
                <a:gd name="T14" fmla="*/ 14 w 24"/>
                <a:gd name="T15" fmla="*/ 0 h 24"/>
                <a:gd name="T16" fmla="*/ 24 w 24"/>
                <a:gd name="T17" fmla="*/ 24 h 24"/>
                <a:gd name="T18" fmla="*/ 8 w 24"/>
                <a:gd name="T19" fmla="*/ 14 h 24"/>
                <a:gd name="T20" fmla="*/ 16 w 24"/>
                <a:gd name="T21" fmla="*/ 14 h 24"/>
                <a:gd name="T22" fmla="*/ 14 w 24"/>
                <a:gd name="T23" fmla="*/ 11 h 24"/>
                <a:gd name="T24" fmla="*/ 12 w 24"/>
                <a:gd name="T25" fmla="*/ 4 h 24"/>
                <a:gd name="T26" fmla="*/ 12 w 24"/>
                <a:gd name="T27" fmla="*/ 4 h 24"/>
                <a:gd name="T28" fmla="*/ 9 w 24"/>
                <a:gd name="T29" fmla="*/ 11 h 24"/>
                <a:gd name="T30" fmla="*/ 8 w 24"/>
                <a:gd name="T31"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4">
                  <a:moveTo>
                    <a:pt x="24" y="24"/>
                  </a:moveTo>
                  <a:cubicBezTo>
                    <a:pt x="19" y="24"/>
                    <a:pt x="19" y="24"/>
                    <a:pt x="19" y="24"/>
                  </a:cubicBezTo>
                  <a:cubicBezTo>
                    <a:pt x="17" y="18"/>
                    <a:pt x="17" y="18"/>
                    <a:pt x="17" y="18"/>
                  </a:cubicBezTo>
                  <a:cubicBezTo>
                    <a:pt x="7" y="18"/>
                    <a:pt x="7" y="18"/>
                    <a:pt x="7" y="18"/>
                  </a:cubicBezTo>
                  <a:cubicBezTo>
                    <a:pt x="4" y="24"/>
                    <a:pt x="4" y="24"/>
                    <a:pt x="4" y="24"/>
                  </a:cubicBezTo>
                  <a:cubicBezTo>
                    <a:pt x="0" y="24"/>
                    <a:pt x="0" y="24"/>
                    <a:pt x="0" y="24"/>
                  </a:cubicBezTo>
                  <a:cubicBezTo>
                    <a:pt x="10" y="0"/>
                    <a:pt x="10" y="0"/>
                    <a:pt x="10" y="0"/>
                  </a:cubicBezTo>
                  <a:cubicBezTo>
                    <a:pt x="14" y="0"/>
                    <a:pt x="14" y="0"/>
                    <a:pt x="14" y="0"/>
                  </a:cubicBezTo>
                  <a:lnTo>
                    <a:pt x="24" y="24"/>
                  </a:lnTo>
                  <a:close/>
                  <a:moveTo>
                    <a:pt x="8" y="14"/>
                  </a:moveTo>
                  <a:cubicBezTo>
                    <a:pt x="16" y="14"/>
                    <a:pt x="16" y="14"/>
                    <a:pt x="16" y="14"/>
                  </a:cubicBezTo>
                  <a:cubicBezTo>
                    <a:pt x="14" y="11"/>
                    <a:pt x="14" y="11"/>
                    <a:pt x="14" y="11"/>
                  </a:cubicBezTo>
                  <a:cubicBezTo>
                    <a:pt x="13" y="9"/>
                    <a:pt x="13" y="7"/>
                    <a:pt x="12" y="4"/>
                  </a:cubicBezTo>
                  <a:cubicBezTo>
                    <a:pt x="12" y="4"/>
                    <a:pt x="12" y="4"/>
                    <a:pt x="12" y="4"/>
                  </a:cubicBezTo>
                  <a:cubicBezTo>
                    <a:pt x="11" y="7"/>
                    <a:pt x="10" y="9"/>
                    <a:pt x="9" y="11"/>
                  </a:cubicBezTo>
                  <a:lnTo>
                    <a:pt x="8" y="14"/>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83"/>
            <p:cNvSpPr>
              <a:spLocks/>
            </p:cNvSpPr>
            <p:nvPr/>
          </p:nvSpPr>
          <p:spPr bwMode="auto">
            <a:xfrm>
              <a:off x="4427" y="1546"/>
              <a:ext cx="21" cy="25"/>
            </a:xfrm>
            <a:custGeom>
              <a:avLst/>
              <a:gdLst>
                <a:gd name="T0" fmla="*/ 13 w 21"/>
                <a:gd name="T1" fmla="*/ 0 h 24"/>
                <a:gd name="T2" fmla="*/ 20 w 21"/>
                <a:gd name="T3" fmla="*/ 2 h 24"/>
                <a:gd name="T4" fmla="*/ 20 w 21"/>
                <a:gd name="T5" fmla="*/ 6 h 24"/>
                <a:gd name="T6" fmla="*/ 13 w 21"/>
                <a:gd name="T7" fmla="*/ 3 h 24"/>
                <a:gd name="T8" fmla="*/ 4 w 21"/>
                <a:gd name="T9" fmla="*/ 12 h 24"/>
                <a:gd name="T10" fmla="*/ 13 w 21"/>
                <a:gd name="T11" fmla="*/ 20 h 24"/>
                <a:gd name="T12" fmla="*/ 17 w 21"/>
                <a:gd name="T13" fmla="*/ 19 h 24"/>
                <a:gd name="T14" fmla="*/ 17 w 21"/>
                <a:gd name="T15" fmla="*/ 15 h 24"/>
                <a:gd name="T16" fmla="*/ 12 w 21"/>
                <a:gd name="T17" fmla="*/ 15 h 24"/>
                <a:gd name="T18" fmla="*/ 12 w 21"/>
                <a:gd name="T19" fmla="*/ 11 h 24"/>
                <a:gd name="T20" fmla="*/ 21 w 21"/>
                <a:gd name="T21" fmla="*/ 11 h 24"/>
                <a:gd name="T22" fmla="*/ 21 w 21"/>
                <a:gd name="T23" fmla="*/ 21 h 24"/>
                <a:gd name="T24" fmla="*/ 13 w 21"/>
                <a:gd name="T25" fmla="*/ 24 h 24"/>
                <a:gd name="T26" fmla="*/ 0 w 21"/>
                <a:gd name="T27" fmla="*/ 12 h 24"/>
                <a:gd name="T28" fmla="*/ 13 w 21"/>
                <a:gd name="T2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4">
                  <a:moveTo>
                    <a:pt x="13" y="0"/>
                  </a:moveTo>
                  <a:cubicBezTo>
                    <a:pt x="16" y="0"/>
                    <a:pt x="18" y="1"/>
                    <a:pt x="20" y="2"/>
                  </a:cubicBezTo>
                  <a:cubicBezTo>
                    <a:pt x="20" y="6"/>
                    <a:pt x="20" y="6"/>
                    <a:pt x="20" y="6"/>
                  </a:cubicBezTo>
                  <a:cubicBezTo>
                    <a:pt x="18" y="4"/>
                    <a:pt x="15" y="3"/>
                    <a:pt x="13" y="3"/>
                  </a:cubicBezTo>
                  <a:cubicBezTo>
                    <a:pt x="8" y="3"/>
                    <a:pt x="4" y="7"/>
                    <a:pt x="4" y="12"/>
                  </a:cubicBezTo>
                  <a:cubicBezTo>
                    <a:pt x="4" y="16"/>
                    <a:pt x="7" y="20"/>
                    <a:pt x="13" y="20"/>
                  </a:cubicBezTo>
                  <a:cubicBezTo>
                    <a:pt x="14" y="20"/>
                    <a:pt x="16" y="20"/>
                    <a:pt x="17" y="19"/>
                  </a:cubicBezTo>
                  <a:cubicBezTo>
                    <a:pt x="17" y="15"/>
                    <a:pt x="17" y="15"/>
                    <a:pt x="17" y="15"/>
                  </a:cubicBezTo>
                  <a:cubicBezTo>
                    <a:pt x="12" y="15"/>
                    <a:pt x="12" y="15"/>
                    <a:pt x="12" y="15"/>
                  </a:cubicBezTo>
                  <a:cubicBezTo>
                    <a:pt x="12" y="11"/>
                    <a:pt x="12" y="11"/>
                    <a:pt x="12" y="11"/>
                  </a:cubicBezTo>
                  <a:cubicBezTo>
                    <a:pt x="21" y="11"/>
                    <a:pt x="21" y="11"/>
                    <a:pt x="21" y="11"/>
                  </a:cubicBezTo>
                  <a:cubicBezTo>
                    <a:pt x="21" y="21"/>
                    <a:pt x="21" y="21"/>
                    <a:pt x="21" y="21"/>
                  </a:cubicBezTo>
                  <a:cubicBezTo>
                    <a:pt x="19" y="23"/>
                    <a:pt x="16" y="24"/>
                    <a:pt x="13" y="24"/>
                  </a:cubicBezTo>
                  <a:cubicBezTo>
                    <a:pt x="5" y="24"/>
                    <a:pt x="0" y="19"/>
                    <a:pt x="0" y="12"/>
                  </a:cubicBezTo>
                  <a:cubicBezTo>
                    <a:pt x="0" y="5"/>
                    <a:pt x="5" y="0"/>
                    <a:pt x="13" y="0"/>
                  </a:cubicBezTo>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84"/>
            <p:cNvSpPr>
              <a:spLocks/>
            </p:cNvSpPr>
            <p:nvPr/>
          </p:nvSpPr>
          <p:spPr bwMode="auto">
            <a:xfrm>
              <a:off x="4465" y="1546"/>
              <a:ext cx="14" cy="25"/>
            </a:xfrm>
            <a:custGeom>
              <a:avLst/>
              <a:gdLst>
                <a:gd name="T0" fmla="*/ 0 w 14"/>
                <a:gd name="T1" fmla="*/ 0 h 25"/>
                <a:gd name="T2" fmla="*/ 14 w 14"/>
                <a:gd name="T3" fmla="*/ 0 h 25"/>
                <a:gd name="T4" fmla="*/ 14 w 14"/>
                <a:gd name="T5" fmla="*/ 4 h 25"/>
                <a:gd name="T6" fmla="*/ 4 w 14"/>
                <a:gd name="T7" fmla="*/ 4 h 25"/>
                <a:gd name="T8" fmla="*/ 4 w 14"/>
                <a:gd name="T9" fmla="*/ 10 h 25"/>
                <a:gd name="T10" fmla="*/ 13 w 14"/>
                <a:gd name="T11" fmla="*/ 10 h 25"/>
                <a:gd name="T12" fmla="*/ 13 w 14"/>
                <a:gd name="T13" fmla="*/ 14 h 25"/>
                <a:gd name="T14" fmla="*/ 4 w 14"/>
                <a:gd name="T15" fmla="*/ 14 h 25"/>
                <a:gd name="T16" fmla="*/ 4 w 14"/>
                <a:gd name="T17" fmla="*/ 21 h 25"/>
                <a:gd name="T18" fmla="*/ 14 w 14"/>
                <a:gd name="T19" fmla="*/ 21 h 25"/>
                <a:gd name="T20" fmla="*/ 14 w 14"/>
                <a:gd name="T21" fmla="*/ 25 h 25"/>
                <a:gd name="T22" fmla="*/ 0 w 14"/>
                <a:gd name="T23" fmla="*/ 25 h 25"/>
                <a:gd name="T24" fmla="*/ 0 w 14"/>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5">
                  <a:moveTo>
                    <a:pt x="0" y="0"/>
                  </a:moveTo>
                  <a:lnTo>
                    <a:pt x="14" y="0"/>
                  </a:lnTo>
                  <a:lnTo>
                    <a:pt x="14" y="4"/>
                  </a:lnTo>
                  <a:lnTo>
                    <a:pt x="4" y="4"/>
                  </a:lnTo>
                  <a:lnTo>
                    <a:pt x="4" y="10"/>
                  </a:lnTo>
                  <a:lnTo>
                    <a:pt x="13" y="10"/>
                  </a:lnTo>
                  <a:lnTo>
                    <a:pt x="13" y="14"/>
                  </a:lnTo>
                  <a:lnTo>
                    <a:pt x="4" y="14"/>
                  </a:lnTo>
                  <a:lnTo>
                    <a:pt x="4" y="21"/>
                  </a:lnTo>
                  <a:lnTo>
                    <a:pt x="14" y="21"/>
                  </a:lnTo>
                  <a:lnTo>
                    <a:pt x="14" y="25"/>
                  </a:lnTo>
                  <a:lnTo>
                    <a:pt x="0" y="25"/>
                  </a:lnTo>
                  <a:lnTo>
                    <a:pt x="0"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85"/>
            <p:cNvSpPr>
              <a:spLocks/>
            </p:cNvSpPr>
            <p:nvPr/>
          </p:nvSpPr>
          <p:spPr bwMode="auto">
            <a:xfrm>
              <a:off x="4494" y="1546"/>
              <a:ext cx="25" cy="25"/>
            </a:xfrm>
            <a:custGeom>
              <a:avLst/>
              <a:gdLst>
                <a:gd name="T0" fmla="*/ 0 w 24"/>
                <a:gd name="T1" fmla="*/ 0 h 24"/>
                <a:gd name="T2" fmla="*/ 4 w 24"/>
                <a:gd name="T3" fmla="*/ 0 h 24"/>
                <a:gd name="T4" fmla="*/ 12 w 24"/>
                <a:gd name="T5" fmla="*/ 11 h 24"/>
                <a:gd name="T6" fmla="*/ 20 w 24"/>
                <a:gd name="T7" fmla="*/ 0 h 24"/>
                <a:gd name="T8" fmla="*/ 24 w 24"/>
                <a:gd name="T9" fmla="*/ 0 h 24"/>
                <a:gd name="T10" fmla="*/ 24 w 24"/>
                <a:gd name="T11" fmla="*/ 24 h 24"/>
                <a:gd name="T12" fmla="*/ 19 w 24"/>
                <a:gd name="T13" fmla="*/ 24 h 24"/>
                <a:gd name="T14" fmla="*/ 19 w 24"/>
                <a:gd name="T15" fmla="*/ 12 h 24"/>
                <a:gd name="T16" fmla="*/ 20 w 24"/>
                <a:gd name="T17" fmla="*/ 7 h 24"/>
                <a:gd name="T18" fmla="*/ 19 w 24"/>
                <a:gd name="T19" fmla="*/ 7 h 24"/>
                <a:gd name="T20" fmla="*/ 16 w 24"/>
                <a:gd name="T21" fmla="*/ 11 h 24"/>
                <a:gd name="T22" fmla="*/ 12 w 24"/>
                <a:gd name="T23" fmla="*/ 18 h 24"/>
                <a:gd name="T24" fmla="*/ 7 w 24"/>
                <a:gd name="T25" fmla="*/ 11 h 24"/>
                <a:gd name="T26" fmla="*/ 4 w 24"/>
                <a:gd name="T27" fmla="*/ 7 h 24"/>
                <a:gd name="T28" fmla="*/ 4 w 24"/>
                <a:gd name="T29" fmla="*/ 7 h 24"/>
                <a:gd name="T30" fmla="*/ 4 w 24"/>
                <a:gd name="T31" fmla="*/ 12 h 24"/>
                <a:gd name="T32" fmla="*/ 4 w 24"/>
                <a:gd name="T33" fmla="*/ 24 h 24"/>
                <a:gd name="T34" fmla="*/ 0 w 24"/>
                <a:gd name="T35" fmla="*/ 24 h 24"/>
                <a:gd name="T36" fmla="*/ 0 w 24"/>
                <a:gd name="T3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4">
                  <a:moveTo>
                    <a:pt x="0" y="0"/>
                  </a:moveTo>
                  <a:cubicBezTo>
                    <a:pt x="4" y="0"/>
                    <a:pt x="4" y="0"/>
                    <a:pt x="4" y="0"/>
                  </a:cubicBezTo>
                  <a:cubicBezTo>
                    <a:pt x="12" y="11"/>
                    <a:pt x="12" y="11"/>
                    <a:pt x="12" y="11"/>
                  </a:cubicBezTo>
                  <a:cubicBezTo>
                    <a:pt x="20" y="0"/>
                    <a:pt x="20" y="0"/>
                    <a:pt x="20" y="0"/>
                  </a:cubicBezTo>
                  <a:cubicBezTo>
                    <a:pt x="24" y="0"/>
                    <a:pt x="24" y="0"/>
                    <a:pt x="24" y="0"/>
                  </a:cubicBezTo>
                  <a:cubicBezTo>
                    <a:pt x="24" y="24"/>
                    <a:pt x="24" y="24"/>
                    <a:pt x="24" y="24"/>
                  </a:cubicBezTo>
                  <a:cubicBezTo>
                    <a:pt x="19" y="24"/>
                    <a:pt x="19" y="24"/>
                    <a:pt x="19" y="24"/>
                  </a:cubicBezTo>
                  <a:cubicBezTo>
                    <a:pt x="19" y="12"/>
                    <a:pt x="19" y="12"/>
                    <a:pt x="19" y="12"/>
                  </a:cubicBezTo>
                  <a:cubicBezTo>
                    <a:pt x="19" y="10"/>
                    <a:pt x="19" y="8"/>
                    <a:pt x="20" y="7"/>
                  </a:cubicBezTo>
                  <a:cubicBezTo>
                    <a:pt x="19" y="7"/>
                    <a:pt x="19" y="7"/>
                    <a:pt x="19" y="7"/>
                  </a:cubicBezTo>
                  <a:cubicBezTo>
                    <a:pt x="18" y="8"/>
                    <a:pt x="17" y="10"/>
                    <a:pt x="16" y="11"/>
                  </a:cubicBezTo>
                  <a:cubicBezTo>
                    <a:pt x="12" y="18"/>
                    <a:pt x="12" y="18"/>
                    <a:pt x="12" y="18"/>
                  </a:cubicBezTo>
                  <a:cubicBezTo>
                    <a:pt x="7" y="11"/>
                    <a:pt x="7" y="11"/>
                    <a:pt x="7" y="11"/>
                  </a:cubicBezTo>
                  <a:cubicBezTo>
                    <a:pt x="6" y="10"/>
                    <a:pt x="5" y="8"/>
                    <a:pt x="4" y="7"/>
                  </a:cubicBezTo>
                  <a:cubicBezTo>
                    <a:pt x="4" y="7"/>
                    <a:pt x="4" y="7"/>
                    <a:pt x="4" y="7"/>
                  </a:cubicBezTo>
                  <a:cubicBezTo>
                    <a:pt x="4" y="8"/>
                    <a:pt x="4" y="10"/>
                    <a:pt x="4" y="12"/>
                  </a:cubicBezTo>
                  <a:cubicBezTo>
                    <a:pt x="4" y="24"/>
                    <a:pt x="4" y="24"/>
                    <a:pt x="4" y="24"/>
                  </a:cubicBezTo>
                  <a:cubicBezTo>
                    <a:pt x="0" y="24"/>
                    <a:pt x="0" y="24"/>
                    <a:pt x="0" y="24"/>
                  </a:cubicBezTo>
                  <a:lnTo>
                    <a:pt x="0"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Freeform 86"/>
            <p:cNvSpPr>
              <a:spLocks/>
            </p:cNvSpPr>
            <p:nvPr/>
          </p:nvSpPr>
          <p:spPr bwMode="auto">
            <a:xfrm>
              <a:off x="4535" y="1546"/>
              <a:ext cx="14" cy="25"/>
            </a:xfrm>
            <a:custGeom>
              <a:avLst/>
              <a:gdLst>
                <a:gd name="T0" fmla="*/ 0 w 14"/>
                <a:gd name="T1" fmla="*/ 0 h 25"/>
                <a:gd name="T2" fmla="*/ 14 w 14"/>
                <a:gd name="T3" fmla="*/ 0 h 25"/>
                <a:gd name="T4" fmla="*/ 14 w 14"/>
                <a:gd name="T5" fmla="*/ 4 h 25"/>
                <a:gd name="T6" fmla="*/ 4 w 14"/>
                <a:gd name="T7" fmla="*/ 4 h 25"/>
                <a:gd name="T8" fmla="*/ 4 w 14"/>
                <a:gd name="T9" fmla="*/ 10 h 25"/>
                <a:gd name="T10" fmla="*/ 13 w 14"/>
                <a:gd name="T11" fmla="*/ 10 h 25"/>
                <a:gd name="T12" fmla="*/ 13 w 14"/>
                <a:gd name="T13" fmla="*/ 14 h 25"/>
                <a:gd name="T14" fmla="*/ 4 w 14"/>
                <a:gd name="T15" fmla="*/ 14 h 25"/>
                <a:gd name="T16" fmla="*/ 4 w 14"/>
                <a:gd name="T17" fmla="*/ 21 h 25"/>
                <a:gd name="T18" fmla="*/ 14 w 14"/>
                <a:gd name="T19" fmla="*/ 21 h 25"/>
                <a:gd name="T20" fmla="*/ 14 w 14"/>
                <a:gd name="T21" fmla="*/ 25 h 25"/>
                <a:gd name="T22" fmla="*/ 0 w 14"/>
                <a:gd name="T23" fmla="*/ 25 h 25"/>
                <a:gd name="T24" fmla="*/ 0 w 14"/>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5">
                  <a:moveTo>
                    <a:pt x="0" y="0"/>
                  </a:moveTo>
                  <a:lnTo>
                    <a:pt x="14" y="0"/>
                  </a:lnTo>
                  <a:lnTo>
                    <a:pt x="14" y="4"/>
                  </a:lnTo>
                  <a:lnTo>
                    <a:pt x="4" y="4"/>
                  </a:lnTo>
                  <a:lnTo>
                    <a:pt x="4" y="10"/>
                  </a:lnTo>
                  <a:lnTo>
                    <a:pt x="13" y="10"/>
                  </a:lnTo>
                  <a:lnTo>
                    <a:pt x="13" y="14"/>
                  </a:lnTo>
                  <a:lnTo>
                    <a:pt x="4" y="14"/>
                  </a:lnTo>
                  <a:lnTo>
                    <a:pt x="4" y="21"/>
                  </a:lnTo>
                  <a:lnTo>
                    <a:pt x="14" y="21"/>
                  </a:lnTo>
                  <a:lnTo>
                    <a:pt x="14" y="25"/>
                  </a:lnTo>
                  <a:lnTo>
                    <a:pt x="0" y="25"/>
                  </a:lnTo>
                  <a:lnTo>
                    <a:pt x="0"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87"/>
            <p:cNvSpPr>
              <a:spLocks/>
            </p:cNvSpPr>
            <p:nvPr/>
          </p:nvSpPr>
          <p:spPr bwMode="auto">
            <a:xfrm>
              <a:off x="4565" y="1546"/>
              <a:ext cx="21" cy="25"/>
            </a:xfrm>
            <a:custGeom>
              <a:avLst/>
              <a:gdLst>
                <a:gd name="T0" fmla="*/ 0 w 21"/>
                <a:gd name="T1" fmla="*/ 24 h 24"/>
                <a:gd name="T2" fmla="*/ 0 w 21"/>
                <a:gd name="T3" fmla="*/ 0 h 24"/>
                <a:gd name="T4" fmla="*/ 4 w 21"/>
                <a:gd name="T5" fmla="*/ 0 h 24"/>
                <a:gd name="T6" fmla="*/ 13 w 21"/>
                <a:gd name="T7" fmla="*/ 11 h 24"/>
                <a:gd name="T8" fmla="*/ 17 w 21"/>
                <a:gd name="T9" fmla="*/ 17 h 24"/>
                <a:gd name="T10" fmla="*/ 17 w 21"/>
                <a:gd name="T11" fmla="*/ 17 h 24"/>
                <a:gd name="T12" fmla="*/ 17 w 21"/>
                <a:gd name="T13" fmla="*/ 10 h 24"/>
                <a:gd name="T14" fmla="*/ 17 w 21"/>
                <a:gd name="T15" fmla="*/ 0 h 24"/>
                <a:gd name="T16" fmla="*/ 21 w 21"/>
                <a:gd name="T17" fmla="*/ 0 h 24"/>
                <a:gd name="T18" fmla="*/ 21 w 21"/>
                <a:gd name="T19" fmla="*/ 24 h 24"/>
                <a:gd name="T20" fmla="*/ 17 w 21"/>
                <a:gd name="T21" fmla="*/ 24 h 24"/>
                <a:gd name="T22" fmla="*/ 9 w 21"/>
                <a:gd name="T23" fmla="*/ 12 h 24"/>
                <a:gd name="T24" fmla="*/ 4 w 21"/>
                <a:gd name="T25" fmla="*/ 6 h 24"/>
                <a:gd name="T26" fmla="*/ 4 w 21"/>
                <a:gd name="T27" fmla="*/ 6 h 24"/>
                <a:gd name="T28" fmla="*/ 4 w 21"/>
                <a:gd name="T29" fmla="*/ 14 h 24"/>
                <a:gd name="T30" fmla="*/ 4 w 21"/>
                <a:gd name="T31" fmla="*/ 24 h 24"/>
                <a:gd name="T32" fmla="*/ 0 w 21"/>
                <a:gd name="T3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24">
                  <a:moveTo>
                    <a:pt x="0" y="24"/>
                  </a:moveTo>
                  <a:cubicBezTo>
                    <a:pt x="0" y="0"/>
                    <a:pt x="0" y="0"/>
                    <a:pt x="0" y="0"/>
                  </a:cubicBezTo>
                  <a:cubicBezTo>
                    <a:pt x="4" y="0"/>
                    <a:pt x="4" y="0"/>
                    <a:pt x="4" y="0"/>
                  </a:cubicBezTo>
                  <a:cubicBezTo>
                    <a:pt x="13" y="11"/>
                    <a:pt x="13" y="11"/>
                    <a:pt x="13" y="11"/>
                  </a:cubicBezTo>
                  <a:cubicBezTo>
                    <a:pt x="14" y="13"/>
                    <a:pt x="16" y="15"/>
                    <a:pt x="17" y="17"/>
                  </a:cubicBezTo>
                  <a:cubicBezTo>
                    <a:pt x="17" y="17"/>
                    <a:pt x="17" y="17"/>
                    <a:pt x="17" y="17"/>
                  </a:cubicBezTo>
                  <a:cubicBezTo>
                    <a:pt x="17" y="15"/>
                    <a:pt x="17" y="12"/>
                    <a:pt x="17" y="10"/>
                  </a:cubicBezTo>
                  <a:cubicBezTo>
                    <a:pt x="17" y="0"/>
                    <a:pt x="17" y="0"/>
                    <a:pt x="17" y="0"/>
                  </a:cubicBezTo>
                  <a:cubicBezTo>
                    <a:pt x="21" y="0"/>
                    <a:pt x="21" y="0"/>
                    <a:pt x="21" y="0"/>
                  </a:cubicBezTo>
                  <a:cubicBezTo>
                    <a:pt x="21" y="24"/>
                    <a:pt x="21" y="24"/>
                    <a:pt x="21" y="24"/>
                  </a:cubicBezTo>
                  <a:cubicBezTo>
                    <a:pt x="17" y="24"/>
                    <a:pt x="17" y="24"/>
                    <a:pt x="17" y="24"/>
                  </a:cubicBezTo>
                  <a:cubicBezTo>
                    <a:pt x="9" y="12"/>
                    <a:pt x="9" y="12"/>
                    <a:pt x="9" y="12"/>
                  </a:cubicBezTo>
                  <a:cubicBezTo>
                    <a:pt x="7" y="10"/>
                    <a:pt x="6" y="8"/>
                    <a:pt x="4" y="6"/>
                  </a:cubicBezTo>
                  <a:cubicBezTo>
                    <a:pt x="4" y="6"/>
                    <a:pt x="4" y="6"/>
                    <a:pt x="4" y="6"/>
                  </a:cubicBezTo>
                  <a:cubicBezTo>
                    <a:pt x="4" y="9"/>
                    <a:pt x="4" y="11"/>
                    <a:pt x="4" y="14"/>
                  </a:cubicBezTo>
                  <a:cubicBezTo>
                    <a:pt x="4" y="24"/>
                    <a:pt x="4" y="24"/>
                    <a:pt x="4" y="24"/>
                  </a:cubicBezTo>
                  <a:lnTo>
                    <a:pt x="0" y="24"/>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88"/>
            <p:cNvSpPr>
              <a:spLocks/>
            </p:cNvSpPr>
            <p:nvPr/>
          </p:nvSpPr>
          <p:spPr bwMode="auto">
            <a:xfrm>
              <a:off x="4600" y="1546"/>
              <a:ext cx="21" cy="25"/>
            </a:xfrm>
            <a:custGeom>
              <a:avLst/>
              <a:gdLst>
                <a:gd name="T0" fmla="*/ 9 w 21"/>
                <a:gd name="T1" fmla="*/ 4 h 25"/>
                <a:gd name="T2" fmla="*/ 0 w 21"/>
                <a:gd name="T3" fmla="*/ 4 h 25"/>
                <a:gd name="T4" fmla="*/ 0 w 21"/>
                <a:gd name="T5" fmla="*/ 0 h 25"/>
                <a:gd name="T6" fmla="*/ 21 w 21"/>
                <a:gd name="T7" fmla="*/ 0 h 25"/>
                <a:gd name="T8" fmla="*/ 21 w 21"/>
                <a:gd name="T9" fmla="*/ 4 h 25"/>
                <a:gd name="T10" fmla="*/ 13 w 21"/>
                <a:gd name="T11" fmla="*/ 4 h 25"/>
                <a:gd name="T12" fmla="*/ 13 w 21"/>
                <a:gd name="T13" fmla="*/ 25 h 25"/>
                <a:gd name="T14" fmla="*/ 9 w 21"/>
                <a:gd name="T15" fmla="*/ 25 h 25"/>
                <a:gd name="T16" fmla="*/ 9 w 21"/>
                <a:gd name="T17"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5">
                  <a:moveTo>
                    <a:pt x="9" y="4"/>
                  </a:moveTo>
                  <a:lnTo>
                    <a:pt x="0" y="4"/>
                  </a:lnTo>
                  <a:lnTo>
                    <a:pt x="0" y="0"/>
                  </a:lnTo>
                  <a:lnTo>
                    <a:pt x="21" y="0"/>
                  </a:lnTo>
                  <a:lnTo>
                    <a:pt x="21" y="4"/>
                  </a:lnTo>
                  <a:lnTo>
                    <a:pt x="13" y="4"/>
                  </a:lnTo>
                  <a:lnTo>
                    <a:pt x="13" y="25"/>
                  </a:lnTo>
                  <a:lnTo>
                    <a:pt x="9" y="25"/>
                  </a:lnTo>
                  <a:lnTo>
                    <a:pt x="9" y="4"/>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5" name="Group 294"/>
          <p:cNvGrpSpPr/>
          <p:nvPr/>
        </p:nvGrpSpPr>
        <p:grpSpPr>
          <a:xfrm>
            <a:off x="4377559" y="1242391"/>
            <a:ext cx="388656" cy="3190461"/>
            <a:chOff x="2280235" y="1242391"/>
            <a:chExt cx="388656" cy="3190461"/>
          </a:xfrm>
        </p:grpSpPr>
        <p:cxnSp>
          <p:nvCxnSpPr>
            <p:cNvPr id="296" name="Straight Connector 295"/>
            <p:cNvCxnSpPr/>
            <p:nvPr/>
          </p:nvCxnSpPr>
          <p:spPr>
            <a:xfrm>
              <a:off x="2474563" y="1242391"/>
              <a:ext cx="0" cy="3190461"/>
            </a:xfrm>
            <a:prstGeom prst="line">
              <a:avLst/>
            </a:prstGeom>
            <a:ln w="15875">
              <a:gradFill>
                <a:gsLst>
                  <a:gs pos="72000">
                    <a:schemeClr val="tx1"/>
                  </a:gs>
                  <a:gs pos="0">
                    <a:schemeClr val="bg1"/>
                  </a:gs>
                </a:gsLst>
                <a:lin ang="5400000" scaled="0"/>
              </a:gradFill>
              <a:prstDash val="dash"/>
            </a:ln>
          </p:spPr>
          <p:style>
            <a:lnRef idx="1">
              <a:schemeClr val="dk1"/>
            </a:lnRef>
            <a:fillRef idx="0">
              <a:schemeClr val="dk1"/>
            </a:fillRef>
            <a:effectRef idx="0">
              <a:schemeClr val="dk1"/>
            </a:effectRef>
            <a:fontRef idx="minor">
              <a:schemeClr val="tx1"/>
            </a:fontRef>
          </p:style>
        </p:cxnSp>
        <p:sp>
          <p:nvSpPr>
            <p:cNvPr id="297" name="Oval 296"/>
            <p:cNvSpPr/>
            <p:nvPr/>
          </p:nvSpPr>
          <p:spPr>
            <a:xfrm>
              <a:off x="2280235" y="2085512"/>
              <a:ext cx="388656" cy="388656"/>
            </a:xfrm>
            <a:prstGeom prst="ellipse">
              <a:avLst/>
            </a:prstGeom>
            <a:solidFill>
              <a:schemeClr val="bg1"/>
            </a:solidFill>
            <a:ln w="12700">
              <a:solidFill>
                <a:schemeClr val="tx1">
                  <a:lumMod val="65000"/>
                  <a:lumOff val="3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8" name="Freeform 17"/>
            <p:cNvSpPr>
              <a:spLocks/>
            </p:cNvSpPr>
            <p:nvPr/>
          </p:nvSpPr>
          <p:spPr bwMode="auto">
            <a:xfrm>
              <a:off x="2432051" y="2194997"/>
              <a:ext cx="98424" cy="172244"/>
            </a:xfrm>
            <a:custGeom>
              <a:avLst/>
              <a:gdLst>
                <a:gd name="T0" fmla="*/ 1005 w 1042"/>
                <a:gd name="T1" fmla="*/ 1005 h 1832"/>
                <a:gd name="T2" fmla="*/ 228 w 1042"/>
                <a:gd name="T3" fmla="*/ 1783 h 1832"/>
                <a:gd name="T4" fmla="*/ 49 w 1042"/>
                <a:gd name="T5" fmla="*/ 1783 h 1832"/>
                <a:gd name="T6" fmla="*/ 49 w 1042"/>
                <a:gd name="T7" fmla="*/ 1604 h 1832"/>
                <a:gd name="T8" fmla="*/ 737 w 1042"/>
                <a:gd name="T9" fmla="*/ 916 h 1832"/>
                <a:gd name="T10" fmla="*/ 49 w 1042"/>
                <a:gd name="T11" fmla="*/ 228 h 1832"/>
                <a:gd name="T12" fmla="*/ 49 w 1042"/>
                <a:gd name="T13" fmla="*/ 49 h 1832"/>
                <a:gd name="T14" fmla="*/ 228 w 1042"/>
                <a:gd name="T15" fmla="*/ 49 h 1832"/>
                <a:gd name="T16" fmla="*/ 1005 w 1042"/>
                <a:gd name="T17" fmla="*/ 827 h 1832"/>
                <a:gd name="T18" fmla="*/ 1042 w 1042"/>
                <a:gd name="T19" fmla="*/ 916 h 1832"/>
                <a:gd name="T20" fmla="*/ 1005 w 1042"/>
                <a:gd name="T21" fmla="*/ 1005 h 1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2" h="1832">
                  <a:moveTo>
                    <a:pt x="1005" y="1005"/>
                  </a:moveTo>
                  <a:cubicBezTo>
                    <a:pt x="228" y="1783"/>
                    <a:pt x="228" y="1783"/>
                    <a:pt x="228" y="1783"/>
                  </a:cubicBezTo>
                  <a:cubicBezTo>
                    <a:pt x="178" y="1832"/>
                    <a:pt x="98" y="1832"/>
                    <a:pt x="49" y="1783"/>
                  </a:cubicBezTo>
                  <a:cubicBezTo>
                    <a:pt x="0" y="1733"/>
                    <a:pt x="0" y="1653"/>
                    <a:pt x="49" y="1604"/>
                  </a:cubicBezTo>
                  <a:cubicBezTo>
                    <a:pt x="737" y="916"/>
                    <a:pt x="737" y="916"/>
                    <a:pt x="737" y="916"/>
                  </a:cubicBezTo>
                  <a:cubicBezTo>
                    <a:pt x="49" y="228"/>
                    <a:pt x="49" y="228"/>
                    <a:pt x="49" y="228"/>
                  </a:cubicBezTo>
                  <a:cubicBezTo>
                    <a:pt x="0" y="179"/>
                    <a:pt x="0" y="99"/>
                    <a:pt x="49" y="49"/>
                  </a:cubicBezTo>
                  <a:cubicBezTo>
                    <a:pt x="98" y="0"/>
                    <a:pt x="179" y="0"/>
                    <a:pt x="228" y="49"/>
                  </a:cubicBezTo>
                  <a:cubicBezTo>
                    <a:pt x="1005" y="827"/>
                    <a:pt x="1005" y="827"/>
                    <a:pt x="1005" y="827"/>
                  </a:cubicBezTo>
                  <a:cubicBezTo>
                    <a:pt x="1030" y="851"/>
                    <a:pt x="1042" y="884"/>
                    <a:pt x="1042" y="916"/>
                  </a:cubicBezTo>
                  <a:cubicBezTo>
                    <a:pt x="1042" y="948"/>
                    <a:pt x="1030" y="981"/>
                    <a:pt x="1005" y="1005"/>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99" name="Group 298"/>
          <p:cNvGrpSpPr/>
          <p:nvPr/>
        </p:nvGrpSpPr>
        <p:grpSpPr>
          <a:xfrm>
            <a:off x="6323476" y="1200150"/>
            <a:ext cx="388656" cy="3190461"/>
            <a:chOff x="2280235" y="1242391"/>
            <a:chExt cx="388656" cy="3190461"/>
          </a:xfrm>
        </p:grpSpPr>
        <p:cxnSp>
          <p:nvCxnSpPr>
            <p:cNvPr id="300" name="Straight Connector 299"/>
            <p:cNvCxnSpPr/>
            <p:nvPr/>
          </p:nvCxnSpPr>
          <p:spPr>
            <a:xfrm>
              <a:off x="2474563" y="1242391"/>
              <a:ext cx="0" cy="3190461"/>
            </a:xfrm>
            <a:prstGeom prst="line">
              <a:avLst/>
            </a:prstGeom>
            <a:ln w="15875">
              <a:gradFill>
                <a:gsLst>
                  <a:gs pos="72000">
                    <a:schemeClr val="tx1"/>
                  </a:gs>
                  <a:gs pos="0">
                    <a:schemeClr val="bg1"/>
                  </a:gs>
                </a:gsLst>
                <a:lin ang="5400000" scaled="0"/>
              </a:gradFill>
              <a:prstDash val="dash"/>
            </a:ln>
          </p:spPr>
          <p:style>
            <a:lnRef idx="1">
              <a:schemeClr val="dk1"/>
            </a:lnRef>
            <a:fillRef idx="0">
              <a:schemeClr val="dk1"/>
            </a:fillRef>
            <a:effectRef idx="0">
              <a:schemeClr val="dk1"/>
            </a:effectRef>
            <a:fontRef idx="minor">
              <a:schemeClr val="tx1"/>
            </a:fontRef>
          </p:style>
        </p:cxnSp>
        <p:sp>
          <p:nvSpPr>
            <p:cNvPr id="301" name="Oval 300"/>
            <p:cNvSpPr/>
            <p:nvPr/>
          </p:nvSpPr>
          <p:spPr>
            <a:xfrm>
              <a:off x="2280235" y="2085512"/>
              <a:ext cx="388656" cy="388656"/>
            </a:xfrm>
            <a:prstGeom prst="ellipse">
              <a:avLst/>
            </a:prstGeom>
            <a:solidFill>
              <a:schemeClr val="bg1"/>
            </a:solidFill>
            <a:ln w="12700">
              <a:solidFill>
                <a:schemeClr val="tx1">
                  <a:lumMod val="65000"/>
                  <a:lumOff val="3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2" name="Freeform 17"/>
            <p:cNvSpPr>
              <a:spLocks/>
            </p:cNvSpPr>
            <p:nvPr/>
          </p:nvSpPr>
          <p:spPr bwMode="auto">
            <a:xfrm>
              <a:off x="2432051" y="2194997"/>
              <a:ext cx="98424" cy="172244"/>
            </a:xfrm>
            <a:custGeom>
              <a:avLst/>
              <a:gdLst>
                <a:gd name="T0" fmla="*/ 1005 w 1042"/>
                <a:gd name="T1" fmla="*/ 1005 h 1832"/>
                <a:gd name="T2" fmla="*/ 228 w 1042"/>
                <a:gd name="T3" fmla="*/ 1783 h 1832"/>
                <a:gd name="T4" fmla="*/ 49 w 1042"/>
                <a:gd name="T5" fmla="*/ 1783 h 1832"/>
                <a:gd name="T6" fmla="*/ 49 w 1042"/>
                <a:gd name="T7" fmla="*/ 1604 h 1832"/>
                <a:gd name="T8" fmla="*/ 737 w 1042"/>
                <a:gd name="T9" fmla="*/ 916 h 1832"/>
                <a:gd name="T10" fmla="*/ 49 w 1042"/>
                <a:gd name="T11" fmla="*/ 228 h 1832"/>
                <a:gd name="T12" fmla="*/ 49 w 1042"/>
                <a:gd name="T13" fmla="*/ 49 h 1832"/>
                <a:gd name="T14" fmla="*/ 228 w 1042"/>
                <a:gd name="T15" fmla="*/ 49 h 1832"/>
                <a:gd name="T16" fmla="*/ 1005 w 1042"/>
                <a:gd name="T17" fmla="*/ 827 h 1832"/>
                <a:gd name="T18" fmla="*/ 1042 w 1042"/>
                <a:gd name="T19" fmla="*/ 916 h 1832"/>
                <a:gd name="T20" fmla="*/ 1005 w 1042"/>
                <a:gd name="T21" fmla="*/ 1005 h 1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2" h="1832">
                  <a:moveTo>
                    <a:pt x="1005" y="1005"/>
                  </a:moveTo>
                  <a:cubicBezTo>
                    <a:pt x="228" y="1783"/>
                    <a:pt x="228" y="1783"/>
                    <a:pt x="228" y="1783"/>
                  </a:cubicBezTo>
                  <a:cubicBezTo>
                    <a:pt x="178" y="1832"/>
                    <a:pt x="98" y="1832"/>
                    <a:pt x="49" y="1783"/>
                  </a:cubicBezTo>
                  <a:cubicBezTo>
                    <a:pt x="0" y="1733"/>
                    <a:pt x="0" y="1653"/>
                    <a:pt x="49" y="1604"/>
                  </a:cubicBezTo>
                  <a:cubicBezTo>
                    <a:pt x="737" y="916"/>
                    <a:pt x="737" y="916"/>
                    <a:pt x="737" y="916"/>
                  </a:cubicBezTo>
                  <a:cubicBezTo>
                    <a:pt x="49" y="228"/>
                    <a:pt x="49" y="228"/>
                    <a:pt x="49" y="228"/>
                  </a:cubicBezTo>
                  <a:cubicBezTo>
                    <a:pt x="0" y="179"/>
                    <a:pt x="0" y="99"/>
                    <a:pt x="49" y="49"/>
                  </a:cubicBezTo>
                  <a:cubicBezTo>
                    <a:pt x="98" y="0"/>
                    <a:pt x="179" y="0"/>
                    <a:pt x="228" y="49"/>
                  </a:cubicBezTo>
                  <a:cubicBezTo>
                    <a:pt x="1005" y="827"/>
                    <a:pt x="1005" y="827"/>
                    <a:pt x="1005" y="827"/>
                  </a:cubicBezTo>
                  <a:cubicBezTo>
                    <a:pt x="1030" y="851"/>
                    <a:pt x="1042" y="884"/>
                    <a:pt x="1042" y="916"/>
                  </a:cubicBezTo>
                  <a:cubicBezTo>
                    <a:pt x="1042" y="948"/>
                    <a:pt x="1030" y="981"/>
                    <a:pt x="1005" y="1005"/>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03" name="TextBox 302"/>
          <p:cNvSpPr txBox="1"/>
          <p:nvPr/>
        </p:nvSpPr>
        <p:spPr>
          <a:xfrm>
            <a:off x="891799" y="2565608"/>
            <a:ext cx="1495884" cy="2195473"/>
          </a:xfrm>
          <a:prstGeom prst="rect">
            <a:avLst/>
          </a:prstGeom>
          <a:noFill/>
        </p:spPr>
        <p:txBody>
          <a:bodyPr wrap="square" rtlCol="0">
            <a:spAutoFit/>
          </a:bodyPr>
          <a:lstStyle/>
          <a:p>
            <a:pPr marL="171450" indent="-171450">
              <a:spcBef>
                <a:spcPts val="400"/>
              </a:spcBef>
              <a:spcAft>
                <a:spcPts val="400"/>
              </a:spcAft>
              <a:buFont typeface="Arial" panose="020B0604020202020204" pitchFamily="34" charset="0"/>
              <a:buChar char="•"/>
            </a:pPr>
            <a:r>
              <a:rPr lang="en-US" sz="1000" dirty="0">
                <a:latin typeface="Calibri" panose="020F0502020204030204" pitchFamily="34" charset="0"/>
                <a:cs typeface="Calibri" panose="020F0502020204030204" pitchFamily="34" charset="0"/>
              </a:rPr>
              <a:t>Fuel</a:t>
            </a:r>
          </a:p>
          <a:p>
            <a:pPr marL="171450" indent="-171450">
              <a:spcBef>
                <a:spcPts val="400"/>
              </a:spcBef>
              <a:spcAft>
                <a:spcPts val="400"/>
              </a:spcAft>
              <a:buFont typeface="Arial" panose="020B0604020202020204" pitchFamily="34" charset="0"/>
              <a:buChar char="•"/>
            </a:pPr>
            <a:r>
              <a:rPr lang="en-US" sz="1000" dirty="0">
                <a:latin typeface="Calibri" panose="020F0502020204030204" pitchFamily="34" charset="0"/>
                <a:cs typeface="Calibri" panose="020F0502020204030204" pitchFamily="34" charset="0"/>
              </a:rPr>
              <a:t>Battery</a:t>
            </a:r>
          </a:p>
          <a:p>
            <a:pPr marL="171450" indent="-171450">
              <a:spcBef>
                <a:spcPts val="400"/>
              </a:spcBef>
              <a:spcAft>
                <a:spcPts val="400"/>
              </a:spcAft>
              <a:buFont typeface="Arial" panose="020B0604020202020204" pitchFamily="34" charset="0"/>
              <a:buChar char="•"/>
            </a:pPr>
            <a:r>
              <a:rPr lang="en-US" sz="1000" dirty="0">
                <a:latin typeface="Calibri" panose="020F0502020204030204" pitchFamily="34" charset="0"/>
                <a:cs typeface="Calibri" panose="020F0502020204030204" pitchFamily="34" charset="0"/>
              </a:rPr>
              <a:t>Fire / smoke Detector</a:t>
            </a:r>
          </a:p>
          <a:p>
            <a:pPr marL="171450" indent="-171450">
              <a:spcBef>
                <a:spcPts val="400"/>
              </a:spcBef>
              <a:spcAft>
                <a:spcPts val="400"/>
              </a:spcAft>
              <a:buFont typeface="Arial" panose="020B0604020202020204" pitchFamily="34" charset="0"/>
              <a:buChar char="•"/>
            </a:pPr>
            <a:r>
              <a:rPr lang="en-US" sz="1000" dirty="0">
                <a:latin typeface="Calibri" panose="020F0502020204030204" pitchFamily="34" charset="0"/>
                <a:cs typeface="Calibri" panose="020F0502020204030204" pitchFamily="34" charset="0"/>
              </a:rPr>
              <a:t>High/low AC/DC voltage</a:t>
            </a:r>
          </a:p>
          <a:p>
            <a:pPr marL="171450" indent="-171450">
              <a:spcBef>
                <a:spcPts val="400"/>
              </a:spcBef>
              <a:spcAft>
                <a:spcPts val="400"/>
              </a:spcAft>
              <a:buFont typeface="Arial" panose="020B0604020202020204" pitchFamily="34" charset="0"/>
              <a:buChar char="•"/>
            </a:pPr>
            <a:r>
              <a:rPr lang="en-US" sz="1000" dirty="0">
                <a:latin typeface="Calibri" panose="020F0502020204030204" pitchFamily="34" charset="0"/>
                <a:cs typeface="Calibri" panose="020F0502020204030204" pitchFamily="34" charset="0"/>
              </a:rPr>
              <a:t>Camera</a:t>
            </a:r>
          </a:p>
          <a:p>
            <a:pPr marL="171450" indent="-171450">
              <a:spcBef>
                <a:spcPts val="400"/>
              </a:spcBef>
              <a:spcAft>
                <a:spcPts val="400"/>
              </a:spcAft>
              <a:buFont typeface="Arial" panose="020B0604020202020204" pitchFamily="34" charset="0"/>
              <a:buChar char="•"/>
            </a:pPr>
            <a:r>
              <a:rPr lang="en-US" sz="1000" dirty="0">
                <a:latin typeface="Calibri" panose="020F0502020204030204" pitchFamily="34" charset="0"/>
                <a:cs typeface="Calibri" panose="020F0502020204030204" pitchFamily="34" charset="0"/>
              </a:rPr>
              <a:t>Temperature</a:t>
            </a:r>
          </a:p>
          <a:p>
            <a:pPr>
              <a:spcBef>
                <a:spcPts val="400"/>
              </a:spcBef>
              <a:spcAft>
                <a:spcPts val="400"/>
              </a:spcAft>
            </a:pPr>
            <a:endParaRPr lang="en-US" sz="1000" dirty="0">
              <a:latin typeface="Calibri" panose="020F0502020204030204" pitchFamily="34" charset="0"/>
              <a:cs typeface="Calibri" panose="020F0502020204030204" pitchFamily="34" charset="0"/>
            </a:endParaRPr>
          </a:p>
          <a:p>
            <a:pPr marL="171450" indent="-171450">
              <a:spcBef>
                <a:spcPts val="400"/>
              </a:spcBef>
              <a:spcAft>
                <a:spcPts val="400"/>
              </a:spcAft>
              <a:buFont typeface="Arial" panose="020B0604020202020204" pitchFamily="34" charset="0"/>
              <a:buChar char="•"/>
            </a:pPr>
            <a:endParaRPr lang="en-US" sz="1000" dirty="0">
              <a:latin typeface="Calibri" panose="020F0502020204030204" pitchFamily="34" charset="0"/>
              <a:cs typeface="Calibri" panose="020F0502020204030204" pitchFamily="34" charset="0"/>
            </a:endParaRPr>
          </a:p>
        </p:txBody>
      </p:sp>
      <p:sp>
        <p:nvSpPr>
          <p:cNvPr id="304" name="TextBox 303"/>
          <p:cNvSpPr txBox="1"/>
          <p:nvPr/>
        </p:nvSpPr>
        <p:spPr>
          <a:xfrm>
            <a:off x="2863996" y="2565608"/>
            <a:ext cx="1517301" cy="1015663"/>
          </a:xfrm>
          <a:prstGeom prst="rect">
            <a:avLst/>
          </a:prstGeom>
          <a:noFill/>
        </p:spPr>
        <p:txBody>
          <a:bodyPr wrap="square" rtlCol="0">
            <a:spAutoFit/>
          </a:bodyPr>
          <a:lstStyle/>
          <a:p>
            <a:pPr marL="171450" indent="-171450">
              <a:buFont typeface="Arial" panose="020B0604020202020204" pitchFamily="34" charset="0"/>
              <a:buChar char="•"/>
            </a:pPr>
            <a:r>
              <a:rPr lang="en-US" sz="1000" dirty="0">
                <a:latin typeface="Calibri" panose="020F0502020204030204" pitchFamily="34" charset="0"/>
                <a:cs typeface="Calibri" panose="020F0502020204030204" pitchFamily="34" charset="0"/>
              </a:rPr>
              <a:t>FieldPower can be integrated with Leading IoT platforms </a:t>
            </a:r>
            <a:r>
              <a:rPr lang="en-US" sz="1000" b="1" dirty="0">
                <a:latin typeface="Calibri" panose="020F0502020204030204" pitchFamily="34" charset="0"/>
                <a:cs typeface="Calibri" panose="020F0502020204030204" pitchFamily="34" charset="0"/>
              </a:rPr>
              <a:t>(Azure, AWS, IBM Watson etc.,) </a:t>
            </a:r>
            <a:r>
              <a:rPr lang="en-US" sz="1000" dirty="0">
                <a:latin typeface="Calibri" panose="020F0502020204030204" pitchFamily="34" charset="0"/>
                <a:cs typeface="Calibri" panose="020F0502020204030204" pitchFamily="34" charset="0"/>
              </a:rPr>
              <a:t>and 3</a:t>
            </a:r>
            <a:r>
              <a:rPr lang="en-US" sz="1000" baseline="30000" dirty="0">
                <a:latin typeface="Calibri" panose="020F0502020204030204" pitchFamily="34" charset="0"/>
                <a:cs typeface="Calibri" panose="020F0502020204030204" pitchFamily="34" charset="0"/>
              </a:rPr>
              <a:t>rd</a:t>
            </a:r>
            <a:r>
              <a:rPr lang="en-US" sz="1000" dirty="0">
                <a:latin typeface="Calibri" panose="020F0502020204030204" pitchFamily="34" charset="0"/>
                <a:cs typeface="Calibri" panose="020F0502020204030204" pitchFamily="34" charset="0"/>
              </a:rPr>
              <a:t> party IoT clouds</a:t>
            </a:r>
          </a:p>
        </p:txBody>
      </p:sp>
      <p:sp>
        <p:nvSpPr>
          <p:cNvPr id="305" name="TextBox 304"/>
          <p:cNvSpPr txBox="1"/>
          <p:nvPr/>
        </p:nvSpPr>
        <p:spPr>
          <a:xfrm>
            <a:off x="4761376" y="2565608"/>
            <a:ext cx="1562100" cy="1015663"/>
          </a:xfrm>
          <a:prstGeom prst="rect">
            <a:avLst/>
          </a:prstGeom>
          <a:noFill/>
        </p:spPr>
        <p:txBody>
          <a:bodyPr wrap="square" rtlCol="0">
            <a:spAutoFit/>
          </a:bodyPr>
          <a:lstStyle/>
          <a:p>
            <a:pPr marL="171450" indent="-171450">
              <a:spcBef>
                <a:spcPts val="600"/>
              </a:spcBef>
              <a:spcAft>
                <a:spcPts val="600"/>
              </a:spcAft>
              <a:buFont typeface="Arial" panose="020B0604020202020204" pitchFamily="34" charset="0"/>
              <a:buChar char="•"/>
            </a:pPr>
            <a:r>
              <a:rPr lang="en-US" sz="1000" dirty="0">
                <a:latin typeface="Calibri" panose="020F0502020204030204" pitchFamily="34" charset="0"/>
                <a:cs typeface="Calibri" panose="020F0502020204030204" pitchFamily="34" charset="0"/>
              </a:rPr>
              <a:t>System waits for Alarm to mature</a:t>
            </a:r>
          </a:p>
          <a:p>
            <a:pPr marL="171450" indent="-171450">
              <a:spcBef>
                <a:spcPts val="600"/>
              </a:spcBef>
              <a:spcAft>
                <a:spcPts val="600"/>
              </a:spcAft>
              <a:buFont typeface="Arial" panose="020B0604020202020204" pitchFamily="34" charset="0"/>
              <a:buChar char="•"/>
            </a:pPr>
            <a:r>
              <a:rPr lang="en-US" sz="1000" dirty="0">
                <a:latin typeface="Calibri" panose="020F0502020204030204" pitchFamily="34" charset="0"/>
                <a:cs typeface="Calibri" panose="020F0502020204030204" pitchFamily="34" charset="0"/>
              </a:rPr>
              <a:t>Once matured, it’s pushed to FP via API to create Ticket</a:t>
            </a:r>
          </a:p>
        </p:txBody>
      </p:sp>
      <p:sp>
        <p:nvSpPr>
          <p:cNvPr id="306" name="TextBox 305"/>
          <p:cNvSpPr txBox="1"/>
          <p:nvPr/>
        </p:nvSpPr>
        <p:spPr>
          <a:xfrm>
            <a:off x="6780676" y="2565608"/>
            <a:ext cx="1554480" cy="1118255"/>
          </a:xfrm>
          <a:prstGeom prst="rect">
            <a:avLst/>
          </a:prstGeom>
          <a:noFill/>
        </p:spPr>
        <p:txBody>
          <a:bodyPr wrap="square" rtlCol="0">
            <a:spAutoFit/>
          </a:bodyPr>
          <a:lstStyle/>
          <a:p>
            <a:pPr marL="171450" indent="-171450">
              <a:spcBef>
                <a:spcPts val="400"/>
              </a:spcBef>
              <a:spcAft>
                <a:spcPts val="400"/>
              </a:spcAft>
              <a:buFont typeface="Arial" panose="020B0604020202020204" pitchFamily="34" charset="0"/>
              <a:buChar char="•"/>
            </a:pPr>
            <a:r>
              <a:rPr lang="en-US" sz="1000" dirty="0">
                <a:latin typeface="Calibri" panose="020F0502020204030204" pitchFamily="34" charset="0"/>
                <a:cs typeface="Calibri" panose="020F0502020204030204" pitchFamily="34" charset="0"/>
              </a:rPr>
              <a:t>FieldPower Schedules to the Technician and tracks till completion</a:t>
            </a:r>
          </a:p>
          <a:p>
            <a:pPr marL="171450" indent="-171450">
              <a:spcBef>
                <a:spcPts val="400"/>
              </a:spcBef>
              <a:spcAft>
                <a:spcPts val="400"/>
              </a:spcAft>
              <a:buFont typeface="Arial" panose="020B0604020202020204" pitchFamily="34" charset="0"/>
              <a:buChar char="•"/>
            </a:pPr>
            <a:r>
              <a:rPr lang="en-US" sz="1000" dirty="0">
                <a:latin typeface="Calibri" panose="020F0502020204030204" pitchFamily="34" charset="0"/>
                <a:cs typeface="Calibri" panose="020F0502020204030204" pitchFamily="34" charset="0"/>
              </a:rPr>
              <a:t>Technician uses mobile FieldPower to complete tickets</a:t>
            </a:r>
          </a:p>
        </p:txBody>
      </p:sp>
      <p:sp>
        <p:nvSpPr>
          <p:cNvPr id="307" name="Oval 306"/>
          <p:cNvSpPr/>
          <p:nvPr/>
        </p:nvSpPr>
        <p:spPr>
          <a:xfrm>
            <a:off x="5295896" y="724896"/>
            <a:ext cx="472298" cy="472298"/>
          </a:xfrm>
          <a:prstGeom prst="ellipse">
            <a:avLst/>
          </a:prstGeom>
          <a:gradFill>
            <a:gsLst>
              <a:gs pos="0">
                <a:schemeClr val="bg1">
                  <a:lumMod val="85000"/>
                </a:schemeClr>
              </a:gs>
              <a:gs pos="100000">
                <a:schemeClr val="bg1"/>
              </a:gs>
            </a:gsLst>
            <a:lin ang="5400000" scaled="0"/>
          </a:gradFill>
          <a:ln w="6350">
            <a:solidFill>
              <a:schemeClr val="tx1">
                <a:lumMod val="50000"/>
                <a:lumOff val="50000"/>
              </a:schemeClr>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8" name="Picture 3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97541" y="806263"/>
            <a:ext cx="292894" cy="309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09" name="Group 54"/>
          <p:cNvGrpSpPr>
            <a:grpSpLocks noChangeAspect="1"/>
          </p:cNvGrpSpPr>
          <p:nvPr/>
        </p:nvGrpSpPr>
        <p:grpSpPr bwMode="auto">
          <a:xfrm>
            <a:off x="5397631" y="1401508"/>
            <a:ext cx="1036243" cy="260880"/>
            <a:chOff x="3826" y="1357"/>
            <a:chExt cx="854" cy="215"/>
          </a:xfrm>
        </p:grpSpPr>
        <p:sp>
          <p:nvSpPr>
            <p:cNvPr id="310" name="AutoShape 53"/>
            <p:cNvSpPr>
              <a:spLocks noChangeAspect="1" noChangeArrowheads="1" noTextEdit="1"/>
            </p:cNvSpPr>
            <p:nvPr/>
          </p:nvSpPr>
          <p:spPr bwMode="auto">
            <a:xfrm>
              <a:off x="3826" y="1357"/>
              <a:ext cx="854"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Freeform 55"/>
            <p:cNvSpPr>
              <a:spLocks/>
            </p:cNvSpPr>
            <p:nvPr/>
          </p:nvSpPr>
          <p:spPr bwMode="auto">
            <a:xfrm>
              <a:off x="3826" y="1358"/>
              <a:ext cx="49" cy="133"/>
            </a:xfrm>
            <a:custGeom>
              <a:avLst/>
              <a:gdLst>
                <a:gd name="T0" fmla="*/ 7 w 48"/>
                <a:gd name="T1" fmla="*/ 6 h 130"/>
                <a:gd name="T2" fmla="*/ 0 w 48"/>
                <a:gd name="T3" fmla="*/ 25 h 130"/>
                <a:gd name="T4" fmla="*/ 0 w 48"/>
                <a:gd name="T5" fmla="*/ 35 h 130"/>
                <a:gd name="T6" fmla="*/ 0 w 48"/>
                <a:gd name="T7" fmla="*/ 52 h 130"/>
                <a:gd name="T8" fmla="*/ 0 w 48"/>
                <a:gd name="T9" fmla="*/ 116 h 130"/>
                <a:gd name="T10" fmla="*/ 3 w 48"/>
                <a:gd name="T11" fmla="*/ 127 h 130"/>
                <a:gd name="T12" fmla="*/ 12 w 48"/>
                <a:gd name="T13" fmla="*/ 130 h 130"/>
                <a:gd name="T14" fmla="*/ 21 w 48"/>
                <a:gd name="T15" fmla="*/ 127 h 130"/>
                <a:gd name="T16" fmla="*/ 24 w 48"/>
                <a:gd name="T17" fmla="*/ 116 h 130"/>
                <a:gd name="T18" fmla="*/ 24 w 48"/>
                <a:gd name="T19" fmla="*/ 49 h 130"/>
                <a:gd name="T20" fmla="*/ 38 w 48"/>
                <a:gd name="T21" fmla="*/ 49 h 130"/>
                <a:gd name="T22" fmla="*/ 45 w 48"/>
                <a:gd name="T23" fmla="*/ 47 h 130"/>
                <a:gd name="T24" fmla="*/ 48 w 48"/>
                <a:gd name="T25" fmla="*/ 40 h 130"/>
                <a:gd name="T26" fmla="*/ 45 w 48"/>
                <a:gd name="T27" fmla="*/ 34 h 130"/>
                <a:gd name="T28" fmla="*/ 38 w 48"/>
                <a:gd name="T29" fmla="*/ 32 h 130"/>
                <a:gd name="T30" fmla="*/ 24 w 48"/>
                <a:gd name="T31" fmla="*/ 32 h 130"/>
                <a:gd name="T32" fmla="*/ 24 w 48"/>
                <a:gd name="T33" fmla="*/ 27 h 130"/>
                <a:gd name="T34" fmla="*/ 25 w 48"/>
                <a:gd name="T35" fmla="*/ 22 h 130"/>
                <a:gd name="T36" fmla="*/ 30 w 48"/>
                <a:gd name="T37" fmla="*/ 20 h 130"/>
                <a:gd name="T38" fmla="*/ 37 w 48"/>
                <a:gd name="T39" fmla="*/ 20 h 130"/>
                <a:gd name="T40" fmla="*/ 40 w 48"/>
                <a:gd name="T41" fmla="*/ 20 h 130"/>
                <a:gd name="T42" fmla="*/ 46 w 48"/>
                <a:gd name="T43" fmla="*/ 18 h 130"/>
                <a:gd name="T44" fmla="*/ 48 w 48"/>
                <a:gd name="T45" fmla="*/ 12 h 130"/>
                <a:gd name="T46" fmla="*/ 44 w 48"/>
                <a:gd name="T47" fmla="*/ 3 h 130"/>
                <a:gd name="T48" fmla="*/ 27 w 48"/>
                <a:gd name="T49" fmla="*/ 0 h 130"/>
                <a:gd name="T50" fmla="*/ 7 w 48"/>
                <a:gd name="T51" fmla="*/ 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130">
                  <a:moveTo>
                    <a:pt x="7" y="6"/>
                  </a:moveTo>
                  <a:cubicBezTo>
                    <a:pt x="2" y="10"/>
                    <a:pt x="0" y="17"/>
                    <a:pt x="0" y="25"/>
                  </a:cubicBezTo>
                  <a:cubicBezTo>
                    <a:pt x="0" y="35"/>
                    <a:pt x="0" y="35"/>
                    <a:pt x="0" y="35"/>
                  </a:cubicBezTo>
                  <a:cubicBezTo>
                    <a:pt x="0" y="52"/>
                    <a:pt x="0" y="52"/>
                    <a:pt x="0" y="52"/>
                  </a:cubicBezTo>
                  <a:cubicBezTo>
                    <a:pt x="0" y="116"/>
                    <a:pt x="0" y="116"/>
                    <a:pt x="0" y="116"/>
                  </a:cubicBezTo>
                  <a:cubicBezTo>
                    <a:pt x="0" y="121"/>
                    <a:pt x="1" y="124"/>
                    <a:pt x="3" y="127"/>
                  </a:cubicBezTo>
                  <a:cubicBezTo>
                    <a:pt x="5" y="129"/>
                    <a:pt x="8" y="130"/>
                    <a:pt x="12" y="130"/>
                  </a:cubicBezTo>
                  <a:cubicBezTo>
                    <a:pt x="16" y="130"/>
                    <a:pt x="19" y="129"/>
                    <a:pt x="21" y="127"/>
                  </a:cubicBezTo>
                  <a:cubicBezTo>
                    <a:pt x="23" y="124"/>
                    <a:pt x="24" y="121"/>
                    <a:pt x="24" y="116"/>
                  </a:cubicBezTo>
                  <a:cubicBezTo>
                    <a:pt x="24" y="49"/>
                    <a:pt x="24" y="49"/>
                    <a:pt x="24" y="49"/>
                  </a:cubicBezTo>
                  <a:cubicBezTo>
                    <a:pt x="38" y="49"/>
                    <a:pt x="38" y="49"/>
                    <a:pt x="38" y="49"/>
                  </a:cubicBezTo>
                  <a:cubicBezTo>
                    <a:pt x="41" y="49"/>
                    <a:pt x="44" y="48"/>
                    <a:pt x="45" y="47"/>
                  </a:cubicBezTo>
                  <a:cubicBezTo>
                    <a:pt x="47" y="45"/>
                    <a:pt x="48" y="43"/>
                    <a:pt x="48" y="40"/>
                  </a:cubicBezTo>
                  <a:cubicBezTo>
                    <a:pt x="48" y="37"/>
                    <a:pt x="47" y="35"/>
                    <a:pt x="45" y="34"/>
                  </a:cubicBezTo>
                  <a:cubicBezTo>
                    <a:pt x="44" y="32"/>
                    <a:pt x="41" y="32"/>
                    <a:pt x="38" y="32"/>
                  </a:cubicBezTo>
                  <a:cubicBezTo>
                    <a:pt x="24" y="32"/>
                    <a:pt x="24" y="32"/>
                    <a:pt x="24" y="32"/>
                  </a:cubicBezTo>
                  <a:cubicBezTo>
                    <a:pt x="24" y="27"/>
                    <a:pt x="24" y="27"/>
                    <a:pt x="24" y="27"/>
                  </a:cubicBezTo>
                  <a:cubicBezTo>
                    <a:pt x="24" y="25"/>
                    <a:pt x="25" y="23"/>
                    <a:pt x="25" y="22"/>
                  </a:cubicBezTo>
                  <a:cubicBezTo>
                    <a:pt x="26" y="21"/>
                    <a:pt x="28" y="20"/>
                    <a:pt x="30" y="20"/>
                  </a:cubicBezTo>
                  <a:cubicBezTo>
                    <a:pt x="30" y="20"/>
                    <a:pt x="36" y="20"/>
                    <a:pt x="37" y="20"/>
                  </a:cubicBezTo>
                  <a:cubicBezTo>
                    <a:pt x="38" y="20"/>
                    <a:pt x="39" y="20"/>
                    <a:pt x="40" y="20"/>
                  </a:cubicBezTo>
                  <a:cubicBezTo>
                    <a:pt x="42" y="20"/>
                    <a:pt x="44" y="20"/>
                    <a:pt x="46" y="18"/>
                  </a:cubicBezTo>
                  <a:cubicBezTo>
                    <a:pt x="47" y="17"/>
                    <a:pt x="48" y="14"/>
                    <a:pt x="48" y="12"/>
                  </a:cubicBezTo>
                  <a:cubicBezTo>
                    <a:pt x="48" y="8"/>
                    <a:pt x="46" y="5"/>
                    <a:pt x="44" y="3"/>
                  </a:cubicBezTo>
                  <a:cubicBezTo>
                    <a:pt x="41" y="1"/>
                    <a:pt x="33" y="0"/>
                    <a:pt x="27" y="0"/>
                  </a:cubicBezTo>
                  <a:cubicBezTo>
                    <a:pt x="18" y="0"/>
                    <a:pt x="11" y="2"/>
                    <a:pt x="7" y="6"/>
                  </a:cubicBezTo>
                </a:path>
              </a:pathLst>
            </a:custGeom>
            <a:solidFill>
              <a:srgbClr val="1D5D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56"/>
            <p:cNvSpPr>
              <a:spLocks/>
            </p:cNvSpPr>
            <p:nvPr/>
          </p:nvSpPr>
          <p:spPr bwMode="auto">
            <a:xfrm>
              <a:off x="3891" y="1391"/>
              <a:ext cx="25" cy="100"/>
            </a:xfrm>
            <a:custGeom>
              <a:avLst/>
              <a:gdLst>
                <a:gd name="T0" fmla="*/ 3 w 24"/>
                <a:gd name="T1" fmla="*/ 3 h 98"/>
                <a:gd name="T2" fmla="*/ 0 w 24"/>
                <a:gd name="T3" fmla="*/ 13 h 98"/>
                <a:gd name="T4" fmla="*/ 0 w 24"/>
                <a:gd name="T5" fmla="*/ 84 h 98"/>
                <a:gd name="T6" fmla="*/ 3 w 24"/>
                <a:gd name="T7" fmla="*/ 95 h 98"/>
                <a:gd name="T8" fmla="*/ 12 w 24"/>
                <a:gd name="T9" fmla="*/ 98 h 98"/>
                <a:gd name="T10" fmla="*/ 21 w 24"/>
                <a:gd name="T11" fmla="*/ 95 h 98"/>
                <a:gd name="T12" fmla="*/ 24 w 24"/>
                <a:gd name="T13" fmla="*/ 84 h 98"/>
                <a:gd name="T14" fmla="*/ 24 w 24"/>
                <a:gd name="T15" fmla="*/ 13 h 98"/>
                <a:gd name="T16" fmla="*/ 21 w 24"/>
                <a:gd name="T17" fmla="*/ 3 h 98"/>
                <a:gd name="T18" fmla="*/ 12 w 24"/>
                <a:gd name="T19" fmla="*/ 0 h 98"/>
                <a:gd name="T20" fmla="*/ 3 w 24"/>
                <a:gd name="T21" fmla="*/ 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98">
                  <a:moveTo>
                    <a:pt x="3" y="3"/>
                  </a:moveTo>
                  <a:cubicBezTo>
                    <a:pt x="1" y="5"/>
                    <a:pt x="0" y="9"/>
                    <a:pt x="0" y="13"/>
                  </a:cubicBezTo>
                  <a:cubicBezTo>
                    <a:pt x="0" y="84"/>
                    <a:pt x="0" y="84"/>
                    <a:pt x="0" y="84"/>
                  </a:cubicBezTo>
                  <a:cubicBezTo>
                    <a:pt x="0" y="89"/>
                    <a:pt x="1" y="92"/>
                    <a:pt x="3" y="95"/>
                  </a:cubicBezTo>
                  <a:cubicBezTo>
                    <a:pt x="5" y="97"/>
                    <a:pt x="8" y="98"/>
                    <a:pt x="12" y="98"/>
                  </a:cubicBezTo>
                  <a:cubicBezTo>
                    <a:pt x="16" y="98"/>
                    <a:pt x="19" y="97"/>
                    <a:pt x="21" y="95"/>
                  </a:cubicBezTo>
                  <a:cubicBezTo>
                    <a:pt x="23" y="92"/>
                    <a:pt x="24" y="89"/>
                    <a:pt x="24" y="84"/>
                  </a:cubicBezTo>
                  <a:cubicBezTo>
                    <a:pt x="24" y="13"/>
                    <a:pt x="24" y="13"/>
                    <a:pt x="24" y="13"/>
                  </a:cubicBezTo>
                  <a:cubicBezTo>
                    <a:pt x="24" y="9"/>
                    <a:pt x="23" y="5"/>
                    <a:pt x="21" y="3"/>
                  </a:cubicBezTo>
                  <a:cubicBezTo>
                    <a:pt x="19" y="1"/>
                    <a:pt x="16" y="0"/>
                    <a:pt x="12" y="0"/>
                  </a:cubicBezTo>
                  <a:cubicBezTo>
                    <a:pt x="8" y="0"/>
                    <a:pt x="5" y="1"/>
                    <a:pt x="3" y="3"/>
                  </a:cubicBezTo>
                </a:path>
              </a:pathLst>
            </a:custGeom>
            <a:solidFill>
              <a:srgbClr val="1D5D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Freeform 57"/>
            <p:cNvSpPr>
              <a:spLocks noEditPoints="1"/>
            </p:cNvSpPr>
            <p:nvPr/>
          </p:nvSpPr>
          <p:spPr bwMode="auto">
            <a:xfrm>
              <a:off x="3932" y="1391"/>
              <a:ext cx="89" cy="100"/>
            </a:xfrm>
            <a:custGeom>
              <a:avLst/>
              <a:gdLst>
                <a:gd name="T0" fmla="*/ 31 w 87"/>
                <a:gd name="T1" fmla="*/ 25 h 98"/>
                <a:gd name="T2" fmla="*/ 43 w 87"/>
                <a:gd name="T3" fmla="*/ 20 h 98"/>
                <a:gd name="T4" fmla="*/ 57 w 87"/>
                <a:gd name="T5" fmla="*/ 25 h 98"/>
                <a:gd name="T6" fmla="*/ 62 w 87"/>
                <a:gd name="T7" fmla="*/ 39 h 98"/>
                <a:gd name="T8" fmla="*/ 25 w 87"/>
                <a:gd name="T9" fmla="*/ 39 h 98"/>
                <a:gd name="T10" fmla="*/ 31 w 87"/>
                <a:gd name="T11" fmla="*/ 25 h 98"/>
                <a:gd name="T12" fmla="*/ 11 w 87"/>
                <a:gd name="T13" fmla="*/ 13 h 98"/>
                <a:gd name="T14" fmla="*/ 0 w 87"/>
                <a:gd name="T15" fmla="*/ 48 h 98"/>
                <a:gd name="T16" fmla="*/ 12 w 87"/>
                <a:gd name="T17" fmla="*/ 85 h 98"/>
                <a:gd name="T18" fmla="*/ 43 w 87"/>
                <a:gd name="T19" fmla="*/ 98 h 98"/>
                <a:gd name="T20" fmla="*/ 61 w 87"/>
                <a:gd name="T21" fmla="*/ 95 h 98"/>
                <a:gd name="T22" fmla="*/ 76 w 87"/>
                <a:gd name="T23" fmla="*/ 86 h 98"/>
                <a:gd name="T24" fmla="*/ 80 w 87"/>
                <a:gd name="T25" fmla="*/ 81 h 98"/>
                <a:gd name="T26" fmla="*/ 82 w 87"/>
                <a:gd name="T27" fmla="*/ 75 h 98"/>
                <a:gd name="T28" fmla="*/ 79 w 87"/>
                <a:gd name="T29" fmla="*/ 68 h 98"/>
                <a:gd name="T30" fmla="*/ 72 w 87"/>
                <a:gd name="T31" fmla="*/ 66 h 98"/>
                <a:gd name="T32" fmla="*/ 61 w 87"/>
                <a:gd name="T33" fmla="*/ 71 h 98"/>
                <a:gd name="T34" fmla="*/ 59 w 87"/>
                <a:gd name="T35" fmla="*/ 73 h 98"/>
                <a:gd name="T36" fmla="*/ 53 w 87"/>
                <a:gd name="T37" fmla="*/ 76 h 98"/>
                <a:gd name="T38" fmla="*/ 45 w 87"/>
                <a:gd name="T39" fmla="*/ 78 h 98"/>
                <a:gd name="T40" fmla="*/ 31 w 87"/>
                <a:gd name="T41" fmla="*/ 72 h 98"/>
                <a:gd name="T42" fmla="*/ 25 w 87"/>
                <a:gd name="T43" fmla="*/ 55 h 98"/>
                <a:gd name="T44" fmla="*/ 71 w 87"/>
                <a:gd name="T45" fmla="*/ 55 h 98"/>
                <a:gd name="T46" fmla="*/ 74 w 87"/>
                <a:gd name="T47" fmla="*/ 55 h 98"/>
                <a:gd name="T48" fmla="*/ 85 w 87"/>
                <a:gd name="T49" fmla="*/ 53 h 98"/>
                <a:gd name="T50" fmla="*/ 87 w 87"/>
                <a:gd name="T51" fmla="*/ 45 h 98"/>
                <a:gd name="T52" fmla="*/ 75 w 87"/>
                <a:gd name="T53" fmla="*/ 12 h 98"/>
                <a:gd name="T54" fmla="*/ 43 w 87"/>
                <a:gd name="T55" fmla="*/ 0 h 98"/>
                <a:gd name="T56" fmla="*/ 11 w 87"/>
                <a:gd name="T57" fmla="*/ 1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7" h="98">
                  <a:moveTo>
                    <a:pt x="31" y="25"/>
                  </a:moveTo>
                  <a:cubicBezTo>
                    <a:pt x="34" y="22"/>
                    <a:pt x="38" y="20"/>
                    <a:pt x="43" y="20"/>
                  </a:cubicBezTo>
                  <a:cubicBezTo>
                    <a:pt x="49" y="20"/>
                    <a:pt x="53" y="22"/>
                    <a:pt x="57" y="25"/>
                  </a:cubicBezTo>
                  <a:cubicBezTo>
                    <a:pt x="60" y="28"/>
                    <a:pt x="61" y="33"/>
                    <a:pt x="62" y="39"/>
                  </a:cubicBezTo>
                  <a:cubicBezTo>
                    <a:pt x="25" y="39"/>
                    <a:pt x="25" y="39"/>
                    <a:pt x="25" y="39"/>
                  </a:cubicBezTo>
                  <a:cubicBezTo>
                    <a:pt x="26" y="33"/>
                    <a:pt x="28" y="28"/>
                    <a:pt x="31" y="25"/>
                  </a:cubicBezTo>
                  <a:moveTo>
                    <a:pt x="11" y="13"/>
                  </a:moveTo>
                  <a:cubicBezTo>
                    <a:pt x="4" y="21"/>
                    <a:pt x="0" y="33"/>
                    <a:pt x="0" y="48"/>
                  </a:cubicBezTo>
                  <a:cubicBezTo>
                    <a:pt x="0" y="64"/>
                    <a:pt x="4" y="76"/>
                    <a:pt x="12" y="85"/>
                  </a:cubicBezTo>
                  <a:cubicBezTo>
                    <a:pt x="19" y="94"/>
                    <a:pt x="30" y="98"/>
                    <a:pt x="43" y="98"/>
                  </a:cubicBezTo>
                  <a:cubicBezTo>
                    <a:pt x="50" y="98"/>
                    <a:pt x="56" y="97"/>
                    <a:pt x="61" y="95"/>
                  </a:cubicBezTo>
                  <a:cubicBezTo>
                    <a:pt x="67" y="93"/>
                    <a:pt x="72" y="90"/>
                    <a:pt x="76" y="86"/>
                  </a:cubicBezTo>
                  <a:cubicBezTo>
                    <a:pt x="78" y="84"/>
                    <a:pt x="79" y="82"/>
                    <a:pt x="80" y="81"/>
                  </a:cubicBezTo>
                  <a:cubicBezTo>
                    <a:pt x="81" y="79"/>
                    <a:pt x="82" y="77"/>
                    <a:pt x="82" y="75"/>
                  </a:cubicBezTo>
                  <a:cubicBezTo>
                    <a:pt x="82" y="72"/>
                    <a:pt x="81" y="70"/>
                    <a:pt x="79" y="68"/>
                  </a:cubicBezTo>
                  <a:cubicBezTo>
                    <a:pt x="77" y="66"/>
                    <a:pt x="75" y="66"/>
                    <a:pt x="72" y="66"/>
                  </a:cubicBezTo>
                  <a:cubicBezTo>
                    <a:pt x="69" y="66"/>
                    <a:pt x="65" y="67"/>
                    <a:pt x="61" y="71"/>
                  </a:cubicBezTo>
                  <a:cubicBezTo>
                    <a:pt x="60" y="72"/>
                    <a:pt x="60" y="72"/>
                    <a:pt x="59" y="73"/>
                  </a:cubicBezTo>
                  <a:cubicBezTo>
                    <a:pt x="57" y="74"/>
                    <a:pt x="55" y="76"/>
                    <a:pt x="53" y="76"/>
                  </a:cubicBezTo>
                  <a:cubicBezTo>
                    <a:pt x="51" y="77"/>
                    <a:pt x="48" y="78"/>
                    <a:pt x="45" y="78"/>
                  </a:cubicBezTo>
                  <a:cubicBezTo>
                    <a:pt x="39" y="78"/>
                    <a:pt x="34" y="76"/>
                    <a:pt x="31" y="72"/>
                  </a:cubicBezTo>
                  <a:cubicBezTo>
                    <a:pt x="27" y="68"/>
                    <a:pt x="26" y="63"/>
                    <a:pt x="25" y="55"/>
                  </a:cubicBezTo>
                  <a:cubicBezTo>
                    <a:pt x="71" y="55"/>
                    <a:pt x="71" y="55"/>
                    <a:pt x="71" y="55"/>
                  </a:cubicBezTo>
                  <a:cubicBezTo>
                    <a:pt x="74" y="55"/>
                    <a:pt x="74" y="55"/>
                    <a:pt x="74" y="55"/>
                  </a:cubicBezTo>
                  <a:cubicBezTo>
                    <a:pt x="80" y="55"/>
                    <a:pt x="83" y="55"/>
                    <a:pt x="85" y="53"/>
                  </a:cubicBezTo>
                  <a:cubicBezTo>
                    <a:pt x="86" y="52"/>
                    <a:pt x="87" y="49"/>
                    <a:pt x="87" y="45"/>
                  </a:cubicBezTo>
                  <a:cubicBezTo>
                    <a:pt x="87" y="31"/>
                    <a:pt x="83" y="20"/>
                    <a:pt x="75" y="12"/>
                  </a:cubicBezTo>
                  <a:cubicBezTo>
                    <a:pt x="67" y="4"/>
                    <a:pt x="56" y="0"/>
                    <a:pt x="43" y="0"/>
                  </a:cubicBezTo>
                  <a:cubicBezTo>
                    <a:pt x="30" y="0"/>
                    <a:pt x="19" y="4"/>
                    <a:pt x="11" y="13"/>
                  </a:cubicBezTo>
                </a:path>
              </a:pathLst>
            </a:custGeom>
            <a:solidFill>
              <a:srgbClr val="1D5D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314" name="Picture 58"/>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033" y="1357"/>
              <a:ext cx="34"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5" name="Picture 59"/>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273" y="1388"/>
              <a:ext cx="105"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6" name="Freeform 60"/>
            <p:cNvSpPr>
              <a:spLocks/>
            </p:cNvSpPr>
            <p:nvPr/>
          </p:nvSpPr>
          <p:spPr bwMode="auto">
            <a:xfrm>
              <a:off x="4381" y="1391"/>
              <a:ext cx="126" cy="100"/>
            </a:xfrm>
            <a:custGeom>
              <a:avLst/>
              <a:gdLst>
                <a:gd name="T0" fmla="*/ 105 w 123"/>
                <a:gd name="T1" fmla="*/ 2 h 98"/>
                <a:gd name="T2" fmla="*/ 100 w 123"/>
                <a:gd name="T3" fmla="*/ 11 h 98"/>
                <a:gd name="T4" fmla="*/ 88 w 123"/>
                <a:gd name="T5" fmla="*/ 67 h 98"/>
                <a:gd name="T6" fmla="*/ 76 w 123"/>
                <a:gd name="T7" fmla="*/ 13 h 98"/>
                <a:gd name="T8" fmla="*/ 72 w 123"/>
                <a:gd name="T9" fmla="*/ 2 h 98"/>
                <a:gd name="T10" fmla="*/ 61 w 123"/>
                <a:gd name="T11" fmla="*/ 0 h 98"/>
                <a:gd name="T12" fmla="*/ 51 w 123"/>
                <a:gd name="T13" fmla="*/ 2 h 98"/>
                <a:gd name="T14" fmla="*/ 47 w 123"/>
                <a:gd name="T15" fmla="*/ 13 h 98"/>
                <a:gd name="T16" fmla="*/ 36 w 123"/>
                <a:gd name="T17" fmla="*/ 67 h 98"/>
                <a:gd name="T18" fmla="*/ 23 w 123"/>
                <a:gd name="T19" fmla="*/ 11 h 98"/>
                <a:gd name="T20" fmla="*/ 19 w 123"/>
                <a:gd name="T21" fmla="*/ 2 h 98"/>
                <a:gd name="T22" fmla="*/ 12 w 123"/>
                <a:gd name="T23" fmla="*/ 0 h 98"/>
                <a:gd name="T24" fmla="*/ 3 w 123"/>
                <a:gd name="T25" fmla="*/ 3 h 98"/>
                <a:gd name="T26" fmla="*/ 0 w 123"/>
                <a:gd name="T27" fmla="*/ 12 h 98"/>
                <a:gd name="T28" fmla="*/ 0 w 123"/>
                <a:gd name="T29" fmla="*/ 15 h 98"/>
                <a:gd name="T30" fmla="*/ 1 w 123"/>
                <a:gd name="T31" fmla="*/ 19 h 98"/>
                <a:gd name="T32" fmla="*/ 19 w 123"/>
                <a:gd name="T33" fmla="*/ 85 h 98"/>
                <a:gd name="T34" fmla="*/ 24 w 123"/>
                <a:gd name="T35" fmla="*/ 96 h 98"/>
                <a:gd name="T36" fmla="*/ 34 w 123"/>
                <a:gd name="T37" fmla="*/ 98 h 98"/>
                <a:gd name="T38" fmla="*/ 45 w 123"/>
                <a:gd name="T39" fmla="*/ 95 h 98"/>
                <a:gd name="T40" fmla="*/ 50 w 123"/>
                <a:gd name="T41" fmla="*/ 85 h 98"/>
                <a:gd name="T42" fmla="*/ 61 w 123"/>
                <a:gd name="T43" fmla="*/ 28 h 98"/>
                <a:gd name="T44" fmla="*/ 74 w 123"/>
                <a:gd name="T45" fmla="*/ 85 h 98"/>
                <a:gd name="T46" fmla="*/ 79 w 123"/>
                <a:gd name="T47" fmla="*/ 95 h 98"/>
                <a:gd name="T48" fmla="*/ 89 w 123"/>
                <a:gd name="T49" fmla="*/ 98 h 98"/>
                <a:gd name="T50" fmla="*/ 99 w 123"/>
                <a:gd name="T51" fmla="*/ 95 h 98"/>
                <a:gd name="T52" fmla="*/ 104 w 123"/>
                <a:gd name="T53" fmla="*/ 85 h 98"/>
                <a:gd name="T54" fmla="*/ 122 w 123"/>
                <a:gd name="T55" fmla="*/ 18 h 98"/>
                <a:gd name="T56" fmla="*/ 123 w 123"/>
                <a:gd name="T57" fmla="*/ 14 h 98"/>
                <a:gd name="T58" fmla="*/ 123 w 123"/>
                <a:gd name="T59" fmla="*/ 11 h 98"/>
                <a:gd name="T60" fmla="*/ 120 w 123"/>
                <a:gd name="T61" fmla="*/ 2 h 98"/>
                <a:gd name="T62" fmla="*/ 112 w 123"/>
                <a:gd name="T63" fmla="*/ 0 h 98"/>
                <a:gd name="T64" fmla="*/ 105 w 123"/>
                <a:gd name="T65" fmla="*/ 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3" h="98">
                  <a:moveTo>
                    <a:pt x="105" y="2"/>
                  </a:moveTo>
                  <a:cubicBezTo>
                    <a:pt x="103" y="4"/>
                    <a:pt x="101" y="7"/>
                    <a:pt x="100" y="11"/>
                  </a:cubicBezTo>
                  <a:cubicBezTo>
                    <a:pt x="88" y="67"/>
                    <a:pt x="88" y="67"/>
                    <a:pt x="88" y="67"/>
                  </a:cubicBezTo>
                  <a:cubicBezTo>
                    <a:pt x="76" y="13"/>
                    <a:pt x="76" y="13"/>
                    <a:pt x="76" y="13"/>
                  </a:cubicBezTo>
                  <a:cubicBezTo>
                    <a:pt x="75" y="8"/>
                    <a:pt x="74" y="4"/>
                    <a:pt x="72" y="2"/>
                  </a:cubicBezTo>
                  <a:cubicBezTo>
                    <a:pt x="70" y="0"/>
                    <a:pt x="66" y="0"/>
                    <a:pt x="61" y="0"/>
                  </a:cubicBezTo>
                  <a:cubicBezTo>
                    <a:pt x="57" y="0"/>
                    <a:pt x="53" y="0"/>
                    <a:pt x="51" y="2"/>
                  </a:cubicBezTo>
                  <a:cubicBezTo>
                    <a:pt x="49" y="4"/>
                    <a:pt x="48" y="8"/>
                    <a:pt x="47" y="13"/>
                  </a:cubicBezTo>
                  <a:cubicBezTo>
                    <a:pt x="36" y="67"/>
                    <a:pt x="36" y="67"/>
                    <a:pt x="36" y="67"/>
                  </a:cubicBezTo>
                  <a:cubicBezTo>
                    <a:pt x="23" y="11"/>
                    <a:pt x="23" y="11"/>
                    <a:pt x="23" y="11"/>
                  </a:cubicBezTo>
                  <a:cubicBezTo>
                    <a:pt x="23" y="7"/>
                    <a:pt x="21" y="4"/>
                    <a:pt x="19" y="2"/>
                  </a:cubicBezTo>
                  <a:cubicBezTo>
                    <a:pt x="17" y="1"/>
                    <a:pt x="15" y="0"/>
                    <a:pt x="12" y="0"/>
                  </a:cubicBezTo>
                  <a:cubicBezTo>
                    <a:pt x="8" y="0"/>
                    <a:pt x="5" y="1"/>
                    <a:pt x="3" y="3"/>
                  </a:cubicBezTo>
                  <a:cubicBezTo>
                    <a:pt x="1" y="5"/>
                    <a:pt x="0" y="8"/>
                    <a:pt x="0" y="12"/>
                  </a:cubicBezTo>
                  <a:cubicBezTo>
                    <a:pt x="0" y="13"/>
                    <a:pt x="0" y="14"/>
                    <a:pt x="0" y="15"/>
                  </a:cubicBezTo>
                  <a:cubicBezTo>
                    <a:pt x="0" y="16"/>
                    <a:pt x="1" y="17"/>
                    <a:pt x="1" y="19"/>
                  </a:cubicBezTo>
                  <a:cubicBezTo>
                    <a:pt x="19" y="85"/>
                    <a:pt x="19" y="85"/>
                    <a:pt x="19" y="85"/>
                  </a:cubicBezTo>
                  <a:cubicBezTo>
                    <a:pt x="20" y="90"/>
                    <a:pt x="22" y="94"/>
                    <a:pt x="24" y="96"/>
                  </a:cubicBezTo>
                  <a:cubicBezTo>
                    <a:pt x="26" y="97"/>
                    <a:pt x="29" y="98"/>
                    <a:pt x="34" y="98"/>
                  </a:cubicBezTo>
                  <a:cubicBezTo>
                    <a:pt x="39" y="98"/>
                    <a:pt x="43" y="97"/>
                    <a:pt x="45" y="95"/>
                  </a:cubicBezTo>
                  <a:cubicBezTo>
                    <a:pt x="47" y="94"/>
                    <a:pt x="48" y="90"/>
                    <a:pt x="50" y="85"/>
                  </a:cubicBezTo>
                  <a:cubicBezTo>
                    <a:pt x="61" y="28"/>
                    <a:pt x="61" y="28"/>
                    <a:pt x="61" y="28"/>
                  </a:cubicBezTo>
                  <a:cubicBezTo>
                    <a:pt x="74" y="85"/>
                    <a:pt x="74" y="85"/>
                    <a:pt x="74" y="85"/>
                  </a:cubicBezTo>
                  <a:cubicBezTo>
                    <a:pt x="75" y="90"/>
                    <a:pt x="77" y="94"/>
                    <a:pt x="79" y="95"/>
                  </a:cubicBezTo>
                  <a:cubicBezTo>
                    <a:pt x="81" y="97"/>
                    <a:pt x="84" y="98"/>
                    <a:pt x="89" y="98"/>
                  </a:cubicBezTo>
                  <a:cubicBezTo>
                    <a:pt x="94" y="98"/>
                    <a:pt x="97" y="97"/>
                    <a:pt x="99" y="95"/>
                  </a:cubicBezTo>
                  <a:cubicBezTo>
                    <a:pt x="101" y="94"/>
                    <a:pt x="102" y="90"/>
                    <a:pt x="104" y="85"/>
                  </a:cubicBezTo>
                  <a:cubicBezTo>
                    <a:pt x="122" y="18"/>
                    <a:pt x="122" y="18"/>
                    <a:pt x="122" y="18"/>
                  </a:cubicBezTo>
                  <a:cubicBezTo>
                    <a:pt x="122" y="16"/>
                    <a:pt x="123" y="15"/>
                    <a:pt x="123" y="14"/>
                  </a:cubicBezTo>
                  <a:cubicBezTo>
                    <a:pt x="123" y="13"/>
                    <a:pt x="123" y="12"/>
                    <a:pt x="123" y="11"/>
                  </a:cubicBezTo>
                  <a:cubicBezTo>
                    <a:pt x="123" y="7"/>
                    <a:pt x="122" y="4"/>
                    <a:pt x="120" y="2"/>
                  </a:cubicBezTo>
                  <a:cubicBezTo>
                    <a:pt x="118" y="0"/>
                    <a:pt x="116" y="0"/>
                    <a:pt x="112" y="0"/>
                  </a:cubicBezTo>
                  <a:cubicBezTo>
                    <a:pt x="109" y="0"/>
                    <a:pt x="107" y="0"/>
                    <a:pt x="105" y="2"/>
                  </a:cubicBezTo>
                </a:path>
              </a:pathLst>
            </a:custGeom>
            <a:solidFill>
              <a:srgbClr val="1D5D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Freeform 61"/>
            <p:cNvSpPr>
              <a:spLocks noEditPoints="1"/>
            </p:cNvSpPr>
            <p:nvPr/>
          </p:nvSpPr>
          <p:spPr bwMode="auto">
            <a:xfrm>
              <a:off x="4515" y="1391"/>
              <a:ext cx="88" cy="100"/>
            </a:xfrm>
            <a:custGeom>
              <a:avLst/>
              <a:gdLst>
                <a:gd name="T0" fmla="*/ 31 w 87"/>
                <a:gd name="T1" fmla="*/ 25 h 98"/>
                <a:gd name="T2" fmla="*/ 44 w 87"/>
                <a:gd name="T3" fmla="*/ 20 h 98"/>
                <a:gd name="T4" fmla="*/ 57 w 87"/>
                <a:gd name="T5" fmla="*/ 25 h 98"/>
                <a:gd name="T6" fmla="*/ 62 w 87"/>
                <a:gd name="T7" fmla="*/ 39 h 98"/>
                <a:gd name="T8" fmla="*/ 26 w 87"/>
                <a:gd name="T9" fmla="*/ 39 h 98"/>
                <a:gd name="T10" fmla="*/ 31 w 87"/>
                <a:gd name="T11" fmla="*/ 25 h 98"/>
                <a:gd name="T12" fmla="*/ 12 w 87"/>
                <a:gd name="T13" fmla="*/ 13 h 98"/>
                <a:gd name="T14" fmla="*/ 0 w 87"/>
                <a:gd name="T15" fmla="*/ 48 h 98"/>
                <a:gd name="T16" fmla="*/ 12 w 87"/>
                <a:gd name="T17" fmla="*/ 85 h 98"/>
                <a:gd name="T18" fmla="*/ 43 w 87"/>
                <a:gd name="T19" fmla="*/ 98 h 98"/>
                <a:gd name="T20" fmla="*/ 62 w 87"/>
                <a:gd name="T21" fmla="*/ 95 h 98"/>
                <a:gd name="T22" fmla="*/ 76 w 87"/>
                <a:gd name="T23" fmla="*/ 86 h 98"/>
                <a:gd name="T24" fmla="*/ 80 w 87"/>
                <a:gd name="T25" fmla="*/ 81 h 98"/>
                <a:gd name="T26" fmla="*/ 82 w 87"/>
                <a:gd name="T27" fmla="*/ 75 h 98"/>
                <a:gd name="T28" fmla="*/ 79 w 87"/>
                <a:gd name="T29" fmla="*/ 68 h 98"/>
                <a:gd name="T30" fmla="*/ 72 w 87"/>
                <a:gd name="T31" fmla="*/ 66 h 98"/>
                <a:gd name="T32" fmla="*/ 61 w 87"/>
                <a:gd name="T33" fmla="*/ 71 h 98"/>
                <a:gd name="T34" fmla="*/ 60 w 87"/>
                <a:gd name="T35" fmla="*/ 73 h 98"/>
                <a:gd name="T36" fmla="*/ 53 w 87"/>
                <a:gd name="T37" fmla="*/ 76 h 98"/>
                <a:gd name="T38" fmla="*/ 45 w 87"/>
                <a:gd name="T39" fmla="*/ 78 h 98"/>
                <a:gd name="T40" fmla="*/ 31 w 87"/>
                <a:gd name="T41" fmla="*/ 72 h 98"/>
                <a:gd name="T42" fmla="*/ 26 w 87"/>
                <a:gd name="T43" fmla="*/ 55 h 98"/>
                <a:gd name="T44" fmla="*/ 71 w 87"/>
                <a:gd name="T45" fmla="*/ 55 h 98"/>
                <a:gd name="T46" fmla="*/ 74 w 87"/>
                <a:gd name="T47" fmla="*/ 55 h 98"/>
                <a:gd name="T48" fmla="*/ 85 w 87"/>
                <a:gd name="T49" fmla="*/ 53 h 98"/>
                <a:gd name="T50" fmla="*/ 87 w 87"/>
                <a:gd name="T51" fmla="*/ 45 h 98"/>
                <a:gd name="T52" fmla="*/ 75 w 87"/>
                <a:gd name="T53" fmla="*/ 12 h 98"/>
                <a:gd name="T54" fmla="*/ 43 w 87"/>
                <a:gd name="T55" fmla="*/ 0 h 98"/>
                <a:gd name="T56" fmla="*/ 12 w 87"/>
                <a:gd name="T57" fmla="*/ 1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7" h="98">
                  <a:moveTo>
                    <a:pt x="31" y="25"/>
                  </a:moveTo>
                  <a:cubicBezTo>
                    <a:pt x="34" y="22"/>
                    <a:pt x="38" y="20"/>
                    <a:pt x="44" y="20"/>
                  </a:cubicBezTo>
                  <a:cubicBezTo>
                    <a:pt x="49" y="20"/>
                    <a:pt x="54" y="22"/>
                    <a:pt x="57" y="25"/>
                  </a:cubicBezTo>
                  <a:cubicBezTo>
                    <a:pt x="60" y="28"/>
                    <a:pt x="62" y="33"/>
                    <a:pt x="62" y="39"/>
                  </a:cubicBezTo>
                  <a:cubicBezTo>
                    <a:pt x="26" y="39"/>
                    <a:pt x="26" y="39"/>
                    <a:pt x="26" y="39"/>
                  </a:cubicBezTo>
                  <a:cubicBezTo>
                    <a:pt x="26" y="33"/>
                    <a:pt x="28" y="28"/>
                    <a:pt x="31" y="25"/>
                  </a:cubicBezTo>
                  <a:moveTo>
                    <a:pt x="12" y="13"/>
                  </a:moveTo>
                  <a:cubicBezTo>
                    <a:pt x="4" y="21"/>
                    <a:pt x="0" y="33"/>
                    <a:pt x="0" y="48"/>
                  </a:cubicBezTo>
                  <a:cubicBezTo>
                    <a:pt x="0" y="64"/>
                    <a:pt x="4" y="76"/>
                    <a:pt x="12" y="85"/>
                  </a:cubicBezTo>
                  <a:cubicBezTo>
                    <a:pt x="20" y="94"/>
                    <a:pt x="30" y="98"/>
                    <a:pt x="43" y="98"/>
                  </a:cubicBezTo>
                  <a:cubicBezTo>
                    <a:pt x="50" y="98"/>
                    <a:pt x="56" y="97"/>
                    <a:pt x="62" y="95"/>
                  </a:cubicBezTo>
                  <a:cubicBezTo>
                    <a:pt x="67" y="93"/>
                    <a:pt x="72" y="90"/>
                    <a:pt x="76" y="86"/>
                  </a:cubicBezTo>
                  <a:cubicBezTo>
                    <a:pt x="78" y="84"/>
                    <a:pt x="79" y="82"/>
                    <a:pt x="80" y="81"/>
                  </a:cubicBezTo>
                  <a:cubicBezTo>
                    <a:pt x="81" y="79"/>
                    <a:pt x="82" y="77"/>
                    <a:pt x="82" y="75"/>
                  </a:cubicBezTo>
                  <a:cubicBezTo>
                    <a:pt x="82" y="72"/>
                    <a:pt x="81" y="70"/>
                    <a:pt x="79" y="68"/>
                  </a:cubicBezTo>
                  <a:cubicBezTo>
                    <a:pt x="77" y="66"/>
                    <a:pt x="75" y="66"/>
                    <a:pt x="72" y="66"/>
                  </a:cubicBezTo>
                  <a:cubicBezTo>
                    <a:pt x="69" y="66"/>
                    <a:pt x="65" y="67"/>
                    <a:pt x="61" y="71"/>
                  </a:cubicBezTo>
                  <a:cubicBezTo>
                    <a:pt x="61" y="72"/>
                    <a:pt x="60" y="72"/>
                    <a:pt x="60" y="73"/>
                  </a:cubicBezTo>
                  <a:cubicBezTo>
                    <a:pt x="58" y="74"/>
                    <a:pt x="56" y="76"/>
                    <a:pt x="53" y="76"/>
                  </a:cubicBezTo>
                  <a:cubicBezTo>
                    <a:pt x="51" y="77"/>
                    <a:pt x="48" y="78"/>
                    <a:pt x="45" y="78"/>
                  </a:cubicBezTo>
                  <a:cubicBezTo>
                    <a:pt x="39" y="78"/>
                    <a:pt x="35" y="76"/>
                    <a:pt x="31" y="72"/>
                  </a:cubicBezTo>
                  <a:cubicBezTo>
                    <a:pt x="28" y="68"/>
                    <a:pt x="26" y="63"/>
                    <a:pt x="26" y="55"/>
                  </a:cubicBezTo>
                  <a:cubicBezTo>
                    <a:pt x="71" y="55"/>
                    <a:pt x="71" y="55"/>
                    <a:pt x="71" y="55"/>
                  </a:cubicBezTo>
                  <a:cubicBezTo>
                    <a:pt x="74" y="55"/>
                    <a:pt x="74" y="55"/>
                    <a:pt x="74" y="55"/>
                  </a:cubicBezTo>
                  <a:cubicBezTo>
                    <a:pt x="80" y="55"/>
                    <a:pt x="83" y="55"/>
                    <a:pt x="85" y="53"/>
                  </a:cubicBezTo>
                  <a:cubicBezTo>
                    <a:pt x="86" y="52"/>
                    <a:pt x="87" y="49"/>
                    <a:pt x="87" y="45"/>
                  </a:cubicBezTo>
                  <a:cubicBezTo>
                    <a:pt x="87" y="31"/>
                    <a:pt x="83" y="20"/>
                    <a:pt x="75" y="12"/>
                  </a:cubicBezTo>
                  <a:cubicBezTo>
                    <a:pt x="67" y="4"/>
                    <a:pt x="56" y="0"/>
                    <a:pt x="43" y="0"/>
                  </a:cubicBezTo>
                  <a:cubicBezTo>
                    <a:pt x="30" y="0"/>
                    <a:pt x="19" y="4"/>
                    <a:pt x="12" y="13"/>
                  </a:cubicBezTo>
                </a:path>
              </a:pathLst>
            </a:custGeom>
            <a:solidFill>
              <a:srgbClr val="1D5D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Freeform 62"/>
            <p:cNvSpPr>
              <a:spLocks/>
            </p:cNvSpPr>
            <p:nvPr/>
          </p:nvSpPr>
          <p:spPr bwMode="auto">
            <a:xfrm>
              <a:off x="4619" y="1391"/>
              <a:ext cx="60" cy="100"/>
            </a:xfrm>
            <a:custGeom>
              <a:avLst/>
              <a:gdLst>
                <a:gd name="T0" fmla="*/ 33 w 59"/>
                <a:gd name="T1" fmla="*/ 5 h 98"/>
                <a:gd name="T2" fmla="*/ 24 w 59"/>
                <a:gd name="T3" fmla="*/ 19 h 98"/>
                <a:gd name="T4" fmla="*/ 24 w 59"/>
                <a:gd name="T5" fmla="*/ 11 h 98"/>
                <a:gd name="T6" fmla="*/ 24 w 59"/>
                <a:gd name="T7" fmla="*/ 11 h 98"/>
                <a:gd name="T8" fmla="*/ 21 w 59"/>
                <a:gd name="T9" fmla="*/ 3 h 98"/>
                <a:gd name="T10" fmla="*/ 12 w 59"/>
                <a:gd name="T11" fmla="*/ 0 h 98"/>
                <a:gd name="T12" fmla="*/ 3 w 59"/>
                <a:gd name="T13" fmla="*/ 3 h 98"/>
                <a:gd name="T14" fmla="*/ 0 w 59"/>
                <a:gd name="T15" fmla="*/ 14 h 98"/>
                <a:gd name="T16" fmla="*/ 0 w 59"/>
                <a:gd name="T17" fmla="*/ 84 h 98"/>
                <a:gd name="T18" fmla="*/ 3 w 59"/>
                <a:gd name="T19" fmla="*/ 94 h 98"/>
                <a:gd name="T20" fmla="*/ 13 w 59"/>
                <a:gd name="T21" fmla="*/ 98 h 98"/>
                <a:gd name="T22" fmla="*/ 22 w 59"/>
                <a:gd name="T23" fmla="*/ 94 h 98"/>
                <a:gd name="T24" fmla="*/ 26 w 59"/>
                <a:gd name="T25" fmla="*/ 84 h 98"/>
                <a:gd name="T26" fmla="*/ 26 w 59"/>
                <a:gd name="T27" fmla="*/ 46 h 98"/>
                <a:gd name="T28" fmla="*/ 29 w 59"/>
                <a:gd name="T29" fmla="*/ 32 h 98"/>
                <a:gd name="T30" fmla="*/ 41 w 59"/>
                <a:gd name="T31" fmla="*/ 25 h 98"/>
                <a:gd name="T32" fmla="*/ 46 w 59"/>
                <a:gd name="T33" fmla="*/ 25 h 98"/>
                <a:gd name="T34" fmla="*/ 55 w 59"/>
                <a:gd name="T35" fmla="*/ 22 h 98"/>
                <a:gd name="T36" fmla="*/ 58 w 59"/>
                <a:gd name="T37" fmla="*/ 18 h 98"/>
                <a:gd name="T38" fmla="*/ 59 w 59"/>
                <a:gd name="T39" fmla="*/ 13 h 98"/>
                <a:gd name="T40" fmla="*/ 55 w 59"/>
                <a:gd name="T41" fmla="*/ 3 h 98"/>
                <a:gd name="T42" fmla="*/ 46 w 59"/>
                <a:gd name="T43" fmla="*/ 0 h 98"/>
                <a:gd name="T44" fmla="*/ 33 w 59"/>
                <a:gd name="T45" fmla="*/ 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 h="98">
                  <a:moveTo>
                    <a:pt x="33" y="5"/>
                  </a:moveTo>
                  <a:cubicBezTo>
                    <a:pt x="29" y="8"/>
                    <a:pt x="26" y="13"/>
                    <a:pt x="24" y="19"/>
                  </a:cubicBezTo>
                  <a:cubicBezTo>
                    <a:pt x="24" y="11"/>
                    <a:pt x="24" y="11"/>
                    <a:pt x="24" y="11"/>
                  </a:cubicBezTo>
                  <a:cubicBezTo>
                    <a:pt x="24" y="11"/>
                    <a:pt x="24" y="11"/>
                    <a:pt x="24" y="11"/>
                  </a:cubicBezTo>
                  <a:cubicBezTo>
                    <a:pt x="24" y="7"/>
                    <a:pt x="23" y="5"/>
                    <a:pt x="21" y="3"/>
                  </a:cubicBezTo>
                  <a:cubicBezTo>
                    <a:pt x="19" y="1"/>
                    <a:pt x="16" y="0"/>
                    <a:pt x="12" y="0"/>
                  </a:cubicBezTo>
                  <a:cubicBezTo>
                    <a:pt x="8" y="0"/>
                    <a:pt x="5" y="1"/>
                    <a:pt x="3" y="3"/>
                  </a:cubicBezTo>
                  <a:cubicBezTo>
                    <a:pt x="1" y="6"/>
                    <a:pt x="0" y="9"/>
                    <a:pt x="0" y="14"/>
                  </a:cubicBezTo>
                  <a:cubicBezTo>
                    <a:pt x="0" y="84"/>
                    <a:pt x="0" y="84"/>
                    <a:pt x="0" y="84"/>
                  </a:cubicBezTo>
                  <a:cubicBezTo>
                    <a:pt x="0" y="89"/>
                    <a:pt x="1" y="92"/>
                    <a:pt x="3" y="94"/>
                  </a:cubicBezTo>
                  <a:cubicBezTo>
                    <a:pt x="5" y="97"/>
                    <a:pt x="9" y="98"/>
                    <a:pt x="13" y="98"/>
                  </a:cubicBezTo>
                  <a:cubicBezTo>
                    <a:pt x="17" y="98"/>
                    <a:pt x="20" y="97"/>
                    <a:pt x="22" y="94"/>
                  </a:cubicBezTo>
                  <a:cubicBezTo>
                    <a:pt x="25" y="92"/>
                    <a:pt x="26" y="89"/>
                    <a:pt x="26" y="84"/>
                  </a:cubicBezTo>
                  <a:cubicBezTo>
                    <a:pt x="26" y="46"/>
                    <a:pt x="26" y="46"/>
                    <a:pt x="26" y="46"/>
                  </a:cubicBezTo>
                  <a:cubicBezTo>
                    <a:pt x="26" y="40"/>
                    <a:pt x="27" y="35"/>
                    <a:pt x="29" y="32"/>
                  </a:cubicBezTo>
                  <a:cubicBezTo>
                    <a:pt x="32" y="28"/>
                    <a:pt x="36" y="26"/>
                    <a:pt x="41" y="25"/>
                  </a:cubicBezTo>
                  <a:cubicBezTo>
                    <a:pt x="42" y="25"/>
                    <a:pt x="44" y="25"/>
                    <a:pt x="46" y="25"/>
                  </a:cubicBezTo>
                  <a:cubicBezTo>
                    <a:pt x="50" y="24"/>
                    <a:pt x="53" y="24"/>
                    <a:pt x="55" y="22"/>
                  </a:cubicBezTo>
                  <a:cubicBezTo>
                    <a:pt x="56" y="21"/>
                    <a:pt x="57" y="20"/>
                    <a:pt x="58" y="18"/>
                  </a:cubicBezTo>
                  <a:cubicBezTo>
                    <a:pt x="59" y="17"/>
                    <a:pt x="59" y="15"/>
                    <a:pt x="59" y="13"/>
                  </a:cubicBezTo>
                  <a:cubicBezTo>
                    <a:pt x="59" y="9"/>
                    <a:pt x="58" y="5"/>
                    <a:pt x="55" y="3"/>
                  </a:cubicBezTo>
                  <a:cubicBezTo>
                    <a:pt x="53" y="1"/>
                    <a:pt x="50" y="0"/>
                    <a:pt x="46" y="0"/>
                  </a:cubicBezTo>
                  <a:cubicBezTo>
                    <a:pt x="41" y="0"/>
                    <a:pt x="37" y="1"/>
                    <a:pt x="33" y="5"/>
                  </a:cubicBezTo>
                </a:path>
              </a:pathLst>
            </a:custGeom>
            <a:solidFill>
              <a:srgbClr val="1D5D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Freeform 63"/>
            <p:cNvSpPr>
              <a:spLocks/>
            </p:cNvSpPr>
            <p:nvPr/>
          </p:nvSpPr>
          <p:spPr bwMode="auto">
            <a:xfrm>
              <a:off x="3891" y="1358"/>
              <a:ext cx="25" cy="25"/>
            </a:xfrm>
            <a:custGeom>
              <a:avLst/>
              <a:gdLst>
                <a:gd name="T0" fmla="*/ 4 w 24"/>
                <a:gd name="T1" fmla="*/ 4 h 24"/>
                <a:gd name="T2" fmla="*/ 0 w 24"/>
                <a:gd name="T3" fmla="*/ 12 h 24"/>
                <a:gd name="T4" fmla="*/ 4 w 24"/>
                <a:gd name="T5" fmla="*/ 20 h 24"/>
                <a:gd name="T6" fmla="*/ 12 w 24"/>
                <a:gd name="T7" fmla="*/ 24 h 24"/>
                <a:gd name="T8" fmla="*/ 20 w 24"/>
                <a:gd name="T9" fmla="*/ 20 h 24"/>
                <a:gd name="T10" fmla="*/ 24 w 24"/>
                <a:gd name="T11" fmla="*/ 12 h 24"/>
                <a:gd name="T12" fmla="*/ 20 w 24"/>
                <a:gd name="T13" fmla="*/ 4 h 24"/>
                <a:gd name="T14" fmla="*/ 12 w 24"/>
                <a:gd name="T15" fmla="*/ 0 h 24"/>
                <a:gd name="T16" fmla="*/ 4 w 24"/>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4" y="4"/>
                  </a:moveTo>
                  <a:cubicBezTo>
                    <a:pt x="1" y="6"/>
                    <a:pt x="0" y="9"/>
                    <a:pt x="0" y="12"/>
                  </a:cubicBezTo>
                  <a:cubicBezTo>
                    <a:pt x="0" y="15"/>
                    <a:pt x="1" y="18"/>
                    <a:pt x="4" y="20"/>
                  </a:cubicBezTo>
                  <a:cubicBezTo>
                    <a:pt x="6" y="23"/>
                    <a:pt x="9" y="24"/>
                    <a:pt x="12" y="24"/>
                  </a:cubicBezTo>
                  <a:cubicBezTo>
                    <a:pt x="15" y="24"/>
                    <a:pt x="18" y="23"/>
                    <a:pt x="20" y="20"/>
                  </a:cubicBezTo>
                  <a:cubicBezTo>
                    <a:pt x="22" y="18"/>
                    <a:pt x="24" y="15"/>
                    <a:pt x="24" y="12"/>
                  </a:cubicBezTo>
                  <a:cubicBezTo>
                    <a:pt x="24" y="9"/>
                    <a:pt x="22" y="6"/>
                    <a:pt x="20" y="4"/>
                  </a:cubicBezTo>
                  <a:cubicBezTo>
                    <a:pt x="18" y="2"/>
                    <a:pt x="15" y="0"/>
                    <a:pt x="12" y="0"/>
                  </a:cubicBezTo>
                  <a:cubicBezTo>
                    <a:pt x="9" y="0"/>
                    <a:pt x="6" y="2"/>
                    <a:pt x="4" y="4"/>
                  </a:cubicBezTo>
                </a:path>
              </a:pathLst>
            </a:custGeom>
            <a:solidFill>
              <a:srgbClr val="1D5D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Freeform 64"/>
            <p:cNvSpPr>
              <a:spLocks/>
            </p:cNvSpPr>
            <p:nvPr/>
          </p:nvSpPr>
          <p:spPr bwMode="auto">
            <a:xfrm>
              <a:off x="4144" y="1358"/>
              <a:ext cx="25" cy="58"/>
            </a:xfrm>
            <a:custGeom>
              <a:avLst/>
              <a:gdLst>
                <a:gd name="T0" fmla="*/ 3 w 24"/>
                <a:gd name="T1" fmla="*/ 4 h 57"/>
                <a:gd name="T2" fmla="*/ 0 w 24"/>
                <a:gd name="T3" fmla="*/ 14 h 57"/>
                <a:gd name="T4" fmla="*/ 0 w 24"/>
                <a:gd name="T5" fmla="*/ 31 h 57"/>
                <a:gd name="T6" fmla="*/ 8 w 24"/>
                <a:gd name="T7" fmla="*/ 40 h 57"/>
                <a:gd name="T8" fmla="*/ 24 w 24"/>
                <a:gd name="T9" fmla="*/ 57 h 57"/>
                <a:gd name="T10" fmla="*/ 24 w 24"/>
                <a:gd name="T11" fmla="*/ 46 h 57"/>
                <a:gd name="T12" fmla="*/ 24 w 24"/>
                <a:gd name="T13" fmla="*/ 14 h 57"/>
                <a:gd name="T14" fmla="*/ 21 w 24"/>
                <a:gd name="T15" fmla="*/ 4 h 57"/>
                <a:gd name="T16" fmla="*/ 12 w 24"/>
                <a:gd name="T17" fmla="*/ 0 h 57"/>
                <a:gd name="T18" fmla="*/ 3 w 24"/>
                <a:gd name="T19" fmla="*/ 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57">
                  <a:moveTo>
                    <a:pt x="3" y="4"/>
                  </a:moveTo>
                  <a:cubicBezTo>
                    <a:pt x="1" y="6"/>
                    <a:pt x="0" y="10"/>
                    <a:pt x="0" y="14"/>
                  </a:cubicBezTo>
                  <a:cubicBezTo>
                    <a:pt x="0" y="31"/>
                    <a:pt x="0" y="31"/>
                    <a:pt x="0" y="31"/>
                  </a:cubicBezTo>
                  <a:cubicBezTo>
                    <a:pt x="8" y="40"/>
                    <a:pt x="8" y="40"/>
                    <a:pt x="8" y="40"/>
                  </a:cubicBezTo>
                  <a:cubicBezTo>
                    <a:pt x="24" y="57"/>
                    <a:pt x="24" y="57"/>
                    <a:pt x="24" y="57"/>
                  </a:cubicBezTo>
                  <a:cubicBezTo>
                    <a:pt x="24" y="46"/>
                    <a:pt x="24" y="46"/>
                    <a:pt x="24" y="46"/>
                  </a:cubicBezTo>
                  <a:cubicBezTo>
                    <a:pt x="24" y="14"/>
                    <a:pt x="24" y="14"/>
                    <a:pt x="24" y="14"/>
                  </a:cubicBezTo>
                  <a:cubicBezTo>
                    <a:pt x="24" y="10"/>
                    <a:pt x="23" y="6"/>
                    <a:pt x="21" y="4"/>
                  </a:cubicBezTo>
                  <a:cubicBezTo>
                    <a:pt x="19" y="2"/>
                    <a:pt x="16" y="0"/>
                    <a:pt x="12" y="0"/>
                  </a:cubicBezTo>
                  <a:cubicBezTo>
                    <a:pt x="8" y="0"/>
                    <a:pt x="5" y="2"/>
                    <a:pt x="3" y="4"/>
                  </a:cubicBezTo>
                </a:path>
              </a:pathLst>
            </a:custGeom>
            <a:solidFill>
              <a:srgbClr val="009B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65"/>
            <p:cNvSpPr>
              <a:spLocks/>
            </p:cNvSpPr>
            <p:nvPr/>
          </p:nvSpPr>
          <p:spPr bwMode="auto">
            <a:xfrm>
              <a:off x="4078" y="1390"/>
              <a:ext cx="187" cy="102"/>
            </a:xfrm>
            <a:custGeom>
              <a:avLst/>
              <a:gdLst>
                <a:gd name="T0" fmla="*/ 39 w 183"/>
                <a:gd name="T1" fmla="*/ 1 h 100"/>
                <a:gd name="T2" fmla="*/ 11 w 183"/>
                <a:gd name="T3" fmla="*/ 14 h 100"/>
                <a:gd name="T4" fmla="*/ 0 w 183"/>
                <a:gd name="T5" fmla="*/ 50 h 100"/>
                <a:gd name="T6" fmla="*/ 11 w 183"/>
                <a:gd name="T7" fmla="*/ 85 h 100"/>
                <a:gd name="T8" fmla="*/ 25 w 183"/>
                <a:gd name="T9" fmla="*/ 96 h 100"/>
                <a:gd name="T10" fmla="*/ 37 w 183"/>
                <a:gd name="T11" fmla="*/ 99 h 100"/>
                <a:gd name="T12" fmla="*/ 61 w 183"/>
                <a:gd name="T13" fmla="*/ 93 h 100"/>
                <a:gd name="T14" fmla="*/ 86 w 183"/>
                <a:gd name="T15" fmla="*/ 68 h 100"/>
                <a:gd name="T16" fmla="*/ 76 w 183"/>
                <a:gd name="T17" fmla="*/ 58 h 100"/>
                <a:gd name="T18" fmla="*/ 42 w 183"/>
                <a:gd name="T19" fmla="*/ 79 h 100"/>
                <a:gd name="T20" fmla="*/ 27 w 183"/>
                <a:gd name="T21" fmla="*/ 70 h 100"/>
                <a:gd name="T22" fmla="*/ 23 w 183"/>
                <a:gd name="T23" fmla="*/ 35 h 100"/>
                <a:gd name="T24" fmla="*/ 47 w 183"/>
                <a:gd name="T25" fmla="*/ 24 h 100"/>
                <a:gd name="T26" fmla="*/ 85 w 183"/>
                <a:gd name="T27" fmla="*/ 54 h 100"/>
                <a:gd name="T28" fmla="*/ 111 w 183"/>
                <a:gd name="T29" fmla="*/ 80 h 100"/>
                <a:gd name="T30" fmla="*/ 135 w 183"/>
                <a:gd name="T31" fmla="*/ 98 h 100"/>
                <a:gd name="T32" fmla="*/ 144 w 183"/>
                <a:gd name="T33" fmla="*/ 99 h 100"/>
                <a:gd name="T34" fmla="*/ 172 w 183"/>
                <a:gd name="T35" fmla="*/ 85 h 100"/>
                <a:gd name="T36" fmla="*/ 183 w 183"/>
                <a:gd name="T37" fmla="*/ 50 h 100"/>
                <a:gd name="T38" fmla="*/ 172 w 183"/>
                <a:gd name="T39" fmla="*/ 14 h 100"/>
                <a:gd name="T40" fmla="*/ 157 w 183"/>
                <a:gd name="T41" fmla="*/ 4 h 100"/>
                <a:gd name="T42" fmla="*/ 146 w 183"/>
                <a:gd name="T43" fmla="*/ 1 h 100"/>
                <a:gd name="T44" fmla="*/ 121 w 183"/>
                <a:gd name="T45" fmla="*/ 6 h 100"/>
                <a:gd name="T46" fmla="*/ 95 w 183"/>
                <a:gd name="T47" fmla="*/ 32 h 100"/>
                <a:gd name="T48" fmla="*/ 106 w 183"/>
                <a:gd name="T49" fmla="*/ 42 h 100"/>
                <a:gd name="T50" fmla="*/ 148 w 183"/>
                <a:gd name="T51" fmla="*/ 23 h 100"/>
                <a:gd name="T52" fmla="*/ 161 w 183"/>
                <a:gd name="T53" fmla="*/ 59 h 100"/>
                <a:gd name="T54" fmla="*/ 156 w 183"/>
                <a:gd name="T55" fmla="*/ 70 h 100"/>
                <a:gd name="T56" fmla="*/ 124 w 183"/>
                <a:gd name="T57" fmla="*/ 69 h 100"/>
                <a:gd name="T58" fmla="*/ 89 w 183"/>
                <a:gd name="T59" fmla="*/ 35 h 100"/>
                <a:gd name="T60" fmla="*/ 72 w 183"/>
                <a:gd name="T61" fmla="*/ 18 h 100"/>
                <a:gd name="T62" fmla="*/ 43 w 183"/>
                <a:gd name="T63" fmla="*/ 1 h 100"/>
                <a:gd name="T64" fmla="*/ 40 w 183"/>
                <a:gd name="T65" fmla="*/ 0 h 100"/>
                <a:gd name="T66" fmla="*/ 39 w 183"/>
                <a:gd name="T67" fmla="*/ 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3" h="100">
                  <a:moveTo>
                    <a:pt x="39" y="1"/>
                  </a:moveTo>
                  <a:cubicBezTo>
                    <a:pt x="27" y="1"/>
                    <a:pt x="18" y="5"/>
                    <a:pt x="11" y="14"/>
                  </a:cubicBezTo>
                  <a:cubicBezTo>
                    <a:pt x="3" y="23"/>
                    <a:pt x="0" y="35"/>
                    <a:pt x="0" y="50"/>
                  </a:cubicBezTo>
                  <a:cubicBezTo>
                    <a:pt x="0" y="64"/>
                    <a:pt x="3" y="76"/>
                    <a:pt x="11" y="85"/>
                  </a:cubicBezTo>
                  <a:cubicBezTo>
                    <a:pt x="14" y="89"/>
                    <a:pt x="20" y="93"/>
                    <a:pt x="25" y="96"/>
                  </a:cubicBezTo>
                  <a:cubicBezTo>
                    <a:pt x="29" y="97"/>
                    <a:pt x="33" y="98"/>
                    <a:pt x="37" y="99"/>
                  </a:cubicBezTo>
                  <a:cubicBezTo>
                    <a:pt x="45" y="100"/>
                    <a:pt x="54" y="97"/>
                    <a:pt x="61" y="93"/>
                  </a:cubicBezTo>
                  <a:cubicBezTo>
                    <a:pt x="68" y="89"/>
                    <a:pt x="78" y="81"/>
                    <a:pt x="86" y="68"/>
                  </a:cubicBezTo>
                  <a:cubicBezTo>
                    <a:pt x="76" y="58"/>
                    <a:pt x="76" y="58"/>
                    <a:pt x="76" y="58"/>
                  </a:cubicBezTo>
                  <a:cubicBezTo>
                    <a:pt x="60" y="78"/>
                    <a:pt x="48" y="79"/>
                    <a:pt x="42" y="79"/>
                  </a:cubicBezTo>
                  <a:cubicBezTo>
                    <a:pt x="35" y="79"/>
                    <a:pt x="30" y="75"/>
                    <a:pt x="27" y="70"/>
                  </a:cubicBezTo>
                  <a:cubicBezTo>
                    <a:pt x="20" y="61"/>
                    <a:pt x="19" y="46"/>
                    <a:pt x="23" y="35"/>
                  </a:cubicBezTo>
                  <a:cubicBezTo>
                    <a:pt x="27" y="25"/>
                    <a:pt x="37" y="21"/>
                    <a:pt x="47" y="24"/>
                  </a:cubicBezTo>
                  <a:cubicBezTo>
                    <a:pt x="47" y="24"/>
                    <a:pt x="57" y="27"/>
                    <a:pt x="85" y="54"/>
                  </a:cubicBezTo>
                  <a:cubicBezTo>
                    <a:pt x="85" y="54"/>
                    <a:pt x="103" y="72"/>
                    <a:pt x="111" y="80"/>
                  </a:cubicBezTo>
                  <a:cubicBezTo>
                    <a:pt x="118" y="87"/>
                    <a:pt x="125" y="95"/>
                    <a:pt x="135" y="98"/>
                  </a:cubicBezTo>
                  <a:cubicBezTo>
                    <a:pt x="138" y="98"/>
                    <a:pt x="141" y="99"/>
                    <a:pt x="144" y="99"/>
                  </a:cubicBezTo>
                  <a:cubicBezTo>
                    <a:pt x="156" y="99"/>
                    <a:pt x="165" y="94"/>
                    <a:pt x="172" y="85"/>
                  </a:cubicBezTo>
                  <a:cubicBezTo>
                    <a:pt x="179" y="76"/>
                    <a:pt x="183" y="64"/>
                    <a:pt x="183" y="50"/>
                  </a:cubicBezTo>
                  <a:cubicBezTo>
                    <a:pt x="183" y="35"/>
                    <a:pt x="179" y="23"/>
                    <a:pt x="172" y="14"/>
                  </a:cubicBezTo>
                  <a:cubicBezTo>
                    <a:pt x="168" y="10"/>
                    <a:pt x="163" y="6"/>
                    <a:pt x="157" y="4"/>
                  </a:cubicBezTo>
                  <a:cubicBezTo>
                    <a:pt x="154" y="2"/>
                    <a:pt x="149" y="1"/>
                    <a:pt x="146" y="1"/>
                  </a:cubicBezTo>
                  <a:cubicBezTo>
                    <a:pt x="137" y="0"/>
                    <a:pt x="129" y="2"/>
                    <a:pt x="121" y="6"/>
                  </a:cubicBezTo>
                  <a:cubicBezTo>
                    <a:pt x="114" y="10"/>
                    <a:pt x="103" y="19"/>
                    <a:pt x="95" y="32"/>
                  </a:cubicBezTo>
                  <a:cubicBezTo>
                    <a:pt x="106" y="42"/>
                    <a:pt x="106" y="42"/>
                    <a:pt x="106" y="42"/>
                  </a:cubicBezTo>
                  <a:cubicBezTo>
                    <a:pt x="116" y="29"/>
                    <a:pt x="130" y="14"/>
                    <a:pt x="148" y="23"/>
                  </a:cubicBezTo>
                  <a:cubicBezTo>
                    <a:pt x="161" y="30"/>
                    <a:pt x="163" y="46"/>
                    <a:pt x="161" y="59"/>
                  </a:cubicBezTo>
                  <a:cubicBezTo>
                    <a:pt x="160" y="63"/>
                    <a:pt x="158" y="67"/>
                    <a:pt x="156" y="70"/>
                  </a:cubicBezTo>
                  <a:cubicBezTo>
                    <a:pt x="147" y="81"/>
                    <a:pt x="133" y="76"/>
                    <a:pt x="124" y="69"/>
                  </a:cubicBezTo>
                  <a:cubicBezTo>
                    <a:pt x="111" y="59"/>
                    <a:pt x="100" y="47"/>
                    <a:pt x="89" y="35"/>
                  </a:cubicBezTo>
                  <a:cubicBezTo>
                    <a:pt x="83" y="30"/>
                    <a:pt x="78" y="23"/>
                    <a:pt x="72" y="18"/>
                  </a:cubicBezTo>
                  <a:cubicBezTo>
                    <a:pt x="64" y="10"/>
                    <a:pt x="55" y="2"/>
                    <a:pt x="43" y="1"/>
                  </a:cubicBezTo>
                  <a:cubicBezTo>
                    <a:pt x="42" y="1"/>
                    <a:pt x="41" y="0"/>
                    <a:pt x="40" y="0"/>
                  </a:cubicBezTo>
                  <a:cubicBezTo>
                    <a:pt x="39" y="0"/>
                    <a:pt x="39" y="0"/>
                    <a:pt x="39" y="1"/>
                  </a:cubicBezTo>
                </a:path>
              </a:pathLst>
            </a:custGeom>
            <a:solidFill>
              <a:srgbClr val="009B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66"/>
            <p:cNvSpPr>
              <a:spLocks/>
            </p:cNvSpPr>
            <p:nvPr/>
          </p:nvSpPr>
          <p:spPr bwMode="auto">
            <a:xfrm>
              <a:off x="4174" y="1465"/>
              <a:ext cx="24" cy="58"/>
            </a:xfrm>
            <a:custGeom>
              <a:avLst/>
              <a:gdLst>
                <a:gd name="T0" fmla="*/ 0 w 24"/>
                <a:gd name="T1" fmla="*/ 11 h 56"/>
                <a:gd name="T2" fmla="*/ 0 w 24"/>
                <a:gd name="T3" fmla="*/ 42 h 56"/>
                <a:gd name="T4" fmla="*/ 3 w 24"/>
                <a:gd name="T5" fmla="*/ 53 h 56"/>
                <a:gd name="T6" fmla="*/ 12 w 24"/>
                <a:gd name="T7" fmla="*/ 56 h 56"/>
                <a:gd name="T8" fmla="*/ 21 w 24"/>
                <a:gd name="T9" fmla="*/ 53 h 56"/>
                <a:gd name="T10" fmla="*/ 24 w 24"/>
                <a:gd name="T11" fmla="*/ 42 h 56"/>
                <a:gd name="T12" fmla="*/ 24 w 24"/>
                <a:gd name="T13" fmla="*/ 25 h 56"/>
                <a:gd name="T14" fmla="*/ 0 w 24"/>
                <a:gd name="T15" fmla="*/ 0 h 56"/>
                <a:gd name="T16" fmla="*/ 0 w 24"/>
                <a:gd name="T17" fmla="*/ 1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56">
                  <a:moveTo>
                    <a:pt x="0" y="11"/>
                  </a:moveTo>
                  <a:cubicBezTo>
                    <a:pt x="0" y="42"/>
                    <a:pt x="0" y="42"/>
                    <a:pt x="0" y="42"/>
                  </a:cubicBezTo>
                  <a:cubicBezTo>
                    <a:pt x="0" y="47"/>
                    <a:pt x="1" y="50"/>
                    <a:pt x="3" y="53"/>
                  </a:cubicBezTo>
                  <a:cubicBezTo>
                    <a:pt x="5" y="55"/>
                    <a:pt x="8" y="56"/>
                    <a:pt x="12" y="56"/>
                  </a:cubicBezTo>
                  <a:cubicBezTo>
                    <a:pt x="16" y="56"/>
                    <a:pt x="19" y="55"/>
                    <a:pt x="21" y="53"/>
                  </a:cubicBezTo>
                  <a:cubicBezTo>
                    <a:pt x="23" y="50"/>
                    <a:pt x="24" y="47"/>
                    <a:pt x="24" y="42"/>
                  </a:cubicBezTo>
                  <a:cubicBezTo>
                    <a:pt x="24" y="25"/>
                    <a:pt x="24" y="25"/>
                    <a:pt x="24" y="25"/>
                  </a:cubicBezTo>
                  <a:cubicBezTo>
                    <a:pt x="0" y="0"/>
                    <a:pt x="0" y="0"/>
                    <a:pt x="0" y="0"/>
                  </a:cubicBezTo>
                  <a:lnTo>
                    <a:pt x="0" y="11"/>
                  </a:lnTo>
                  <a:close/>
                </a:path>
              </a:pathLst>
            </a:custGeom>
            <a:solidFill>
              <a:srgbClr val="009B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Freeform 67"/>
            <p:cNvSpPr>
              <a:spLocks/>
            </p:cNvSpPr>
            <p:nvPr/>
          </p:nvSpPr>
          <p:spPr bwMode="auto">
            <a:xfrm>
              <a:off x="3876" y="1546"/>
              <a:ext cx="15" cy="25"/>
            </a:xfrm>
            <a:custGeom>
              <a:avLst/>
              <a:gdLst>
                <a:gd name="T0" fmla="*/ 0 w 15"/>
                <a:gd name="T1" fmla="*/ 0 h 25"/>
                <a:gd name="T2" fmla="*/ 15 w 15"/>
                <a:gd name="T3" fmla="*/ 0 h 25"/>
                <a:gd name="T4" fmla="*/ 15 w 15"/>
                <a:gd name="T5" fmla="*/ 4 h 25"/>
                <a:gd name="T6" fmla="*/ 4 w 15"/>
                <a:gd name="T7" fmla="*/ 4 h 25"/>
                <a:gd name="T8" fmla="*/ 4 w 15"/>
                <a:gd name="T9" fmla="*/ 11 h 25"/>
                <a:gd name="T10" fmla="*/ 13 w 15"/>
                <a:gd name="T11" fmla="*/ 11 h 25"/>
                <a:gd name="T12" fmla="*/ 13 w 15"/>
                <a:gd name="T13" fmla="*/ 14 h 25"/>
                <a:gd name="T14" fmla="*/ 4 w 15"/>
                <a:gd name="T15" fmla="*/ 14 h 25"/>
                <a:gd name="T16" fmla="*/ 4 w 15"/>
                <a:gd name="T17" fmla="*/ 25 h 25"/>
                <a:gd name="T18" fmla="*/ 0 w 15"/>
                <a:gd name="T19" fmla="*/ 25 h 25"/>
                <a:gd name="T20" fmla="*/ 0 w 15"/>
                <a:gd name="T21"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25">
                  <a:moveTo>
                    <a:pt x="0" y="0"/>
                  </a:moveTo>
                  <a:lnTo>
                    <a:pt x="15" y="0"/>
                  </a:lnTo>
                  <a:lnTo>
                    <a:pt x="15" y="4"/>
                  </a:lnTo>
                  <a:lnTo>
                    <a:pt x="4" y="4"/>
                  </a:lnTo>
                  <a:lnTo>
                    <a:pt x="4" y="11"/>
                  </a:lnTo>
                  <a:lnTo>
                    <a:pt x="13" y="11"/>
                  </a:lnTo>
                  <a:lnTo>
                    <a:pt x="13" y="14"/>
                  </a:lnTo>
                  <a:lnTo>
                    <a:pt x="4" y="14"/>
                  </a:lnTo>
                  <a:lnTo>
                    <a:pt x="4" y="25"/>
                  </a:lnTo>
                  <a:lnTo>
                    <a:pt x="0" y="25"/>
                  </a:lnTo>
                  <a:lnTo>
                    <a:pt x="0"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Rectangle 68"/>
            <p:cNvSpPr>
              <a:spLocks noChangeArrowheads="1"/>
            </p:cNvSpPr>
            <p:nvPr/>
          </p:nvSpPr>
          <p:spPr bwMode="auto">
            <a:xfrm>
              <a:off x="3906" y="1546"/>
              <a:ext cx="4" cy="25"/>
            </a:xfrm>
            <a:prstGeom prst="rect">
              <a:avLst/>
            </a:prstGeom>
            <a:solidFill>
              <a:srgbClr val="5859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Freeform 69"/>
            <p:cNvSpPr>
              <a:spLocks/>
            </p:cNvSpPr>
            <p:nvPr/>
          </p:nvSpPr>
          <p:spPr bwMode="auto">
            <a:xfrm>
              <a:off x="3926" y="1546"/>
              <a:ext cx="15" cy="25"/>
            </a:xfrm>
            <a:custGeom>
              <a:avLst/>
              <a:gdLst>
                <a:gd name="T0" fmla="*/ 0 w 15"/>
                <a:gd name="T1" fmla="*/ 0 h 25"/>
                <a:gd name="T2" fmla="*/ 14 w 15"/>
                <a:gd name="T3" fmla="*/ 0 h 25"/>
                <a:gd name="T4" fmla="*/ 14 w 15"/>
                <a:gd name="T5" fmla="*/ 4 h 25"/>
                <a:gd name="T6" fmla="*/ 4 w 15"/>
                <a:gd name="T7" fmla="*/ 4 h 25"/>
                <a:gd name="T8" fmla="*/ 4 w 15"/>
                <a:gd name="T9" fmla="*/ 10 h 25"/>
                <a:gd name="T10" fmla="*/ 13 w 15"/>
                <a:gd name="T11" fmla="*/ 10 h 25"/>
                <a:gd name="T12" fmla="*/ 13 w 15"/>
                <a:gd name="T13" fmla="*/ 14 h 25"/>
                <a:gd name="T14" fmla="*/ 4 w 15"/>
                <a:gd name="T15" fmla="*/ 14 h 25"/>
                <a:gd name="T16" fmla="*/ 4 w 15"/>
                <a:gd name="T17" fmla="*/ 21 h 25"/>
                <a:gd name="T18" fmla="*/ 15 w 15"/>
                <a:gd name="T19" fmla="*/ 21 h 25"/>
                <a:gd name="T20" fmla="*/ 15 w 15"/>
                <a:gd name="T21" fmla="*/ 25 h 25"/>
                <a:gd name="T22" fmla="*/ 0 w 15"/>
                <a:gd name="T23" fmla="*/ 25 h 25"/>
                <a:gd name="T24" fmla="*/ 0 w 15"/>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25">
                  <a:moveTo>
                    <a:pt x="0" y="0"/>
                  </a:moveTo>
                  <a:lnTo>
                    <a:pt x="14" y="0"/>
                  </a:lnTo>
                  <a:lnTo>
                    <a:pt x="14" y="4"/>
                  </a:lnTo>
                  <a:lnTo>
                    <a:pt x="4" y="4"/>
                  </a:lnTo>
                  <a:lnTo>
                    <a:pt x="4" y="10"/>
                  </a:lnTo>
                  <a:lnTo>
                    <a:pt x="13" y="10"/>
                  </a:lnTo>
                  <a:lnTo>
                    <a:pt x="13" y="14"/>
                  </a:lnTo>
                  <a:lnTo>
                    <a:pt x="4" y="14"/>
                  </a:lnTo>
                  <a:lnTo>
                    <a:pt x="4" y="21"/>
                  </a:lnTo>
                  <a:lnTo>
                    <a:pt x="15" y="21"/>
                  </a:lnTo>
                  <a:lnTo>
                    <a:pt x="15" y="25"/>
                  </a:lnTo>
                  <a:lnTo>
                    <a:pt x="0" y="25"/>
                  </a:lnTo>
                  <a:lnTo>
                    <a:pt x="0"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Freeform 70"/>
            <p:cNvSpPr>
              <a:spLocks/>
            </p:cNvSpPr>
            <p:nvPr/>
          </p:nvSpPr>
          <p:spPr bwMode="auto">
            <a:xfrm>
              <a:off x="3957" y="1546"/>
              <a:ext cx="15" cy="25"/>
            </a:xfrm>
            <a:custGeom>
              <a:avLst/>
              <a:gdLst>
                <a:gd name="T0" fmla="*/ 0 w 15"/>
                <a:gd name="T1" fmla="*/ 0 h 25"/>
                <a:gd name="T2" fmla="*/ 4 w 15"/>
                <a:gd name="T3" fmla="*/ 0 h 25"/>
                <a:gd name="T4" fmla="*/ 4 w 15"/>
                <a:gd name="T5" fmla="*/ 21 h 25"/>
                <a:gd name="T6" fmla="*/ 15 w 15"/>
                <a:gd name="T7" fmla="*/ 21 h 25"/>
                <a:gd name="T8" fmla="*/ 15 w 15"/>
                <a:gd name="T9" fmla="*/ 25 h 25"/>
                <a:gd name="T10" fmla="*/ 0 w 15"/>
                <a:gd name="T11" fmla="*/ 25 h 25"/>
                <a:gd name="T12" fmla="*/ 0 w 15"/>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15" h="25">
                  <a:moveTo>
                    <a:pt x="0" y="0"/>
                  </a:moveTo>
                  <a:lnTo>
                    <a:pt x="4" y="0"/>
                  </a:lnTo>
                  <a:lnTo>
                    <a:pt x="4" y="21"/>
                  </a:lnTo>
                  <a:lnTo>
                    <a:pt x="15" y="21"/>
                  </a:lnTo>
                  <a:lnTo>
                    <a:pt x="15" y="25"/>
                  </a:lnTo>
                  <a:lnTo>
                    <a:pt x="0" y="25"/>
                  </a:lnTo>
                  <a:lnTo>
                    <a:pt x="0"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71"/>
            <p:cNvSpPr>
              <a:spLocks noEditPoints="1"/>
            </p:cNvSpPr>
            <p:nvPr/>
          </p:nvSpPr>
          <p:spPr bwMode="auto">
            <a:xfrm>
              <a:off x="3986" y="1546"/>
              <a:ext cx="21" cy="25"/>
            </a:xfrm>
            <a:custGeom>
              <a:avLst/>
              <a:gdLst>
                <a:gd name="T0" fmla="*/ 0 w 20"/>
                <a:gd name="T1" fmla="*/ 0 h 24"/>
                <a:gd name="T2" fmla="*/ 6 w 20"/>
                <a:gd name="T3" fmla="*/ 0 h 24"/>
                <a:gd name="T4" fmla="*/ 15 w 20"/>
                <a:gd name="T5" fmla="*/ 2 h 24"/>
                <a:gd name="T6" fmla="*/ 20 w 20"/>
                <a:gd name="T7" fmla="*/ 12 h 24"/>
                <a:gd name="T8" fmla="*/ 16 w 20"/>
                <a:gd name="T9" fmla="*/ 21 h 24"/>
                <a:gd name="T10" fmla="*/ 6 w 20"/>
                <a:gd name="T11" fmla="*/ 24 h 24"/>
                <a:gd name="T12" fmla="*/ 0 w 20"/>
                <a:gd name="T13" fmla="*/ 24 h 24"/>
                <a:gd name="T14" fmla="*/ 0 w 20"/>
                <a:gd name="T15" fmla="*/ 0 h 24"/>
                <a:gd name="T16" fmla="*/ 6 w 20"/>
                <a:gd name="T17" fmla="*/ 20 h 24"/>
                <a:gd name="T18" fmla="*/ 13 w 20"/>
                <a:gd name="T19" fmla="*/ 18 h 24"/>
                <a:gd name="T20" fmla="*/ 16 w 20"/>
                <a:gd name="T21" fmla="*/ 12 h 24"/>
                <a:gd name="T22" fmla="*/ 13 w 20"/>
                <a:gd name="T23" fmla="*/ 5 h 24"/>
                <a:gd name="T24" fmla="*/ 6 w 20"/>
                <a:gd name="T25" fmla="*/ 4 h 24"/>
                <a:gd name="T26" fmla="*/ 4 w 20"/>
                <a:gd name="T27" fmla="*/ 4 h 24"/>
                <a:gd name="T28" fmla="*/ 4 w 20"/>
                <a:gd name="T29" fmla="*/ 20 h 24"/>
                <a:gd name="T30" fmla="*/ 6 w 20"/>
                <a:gd name="T3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4">
                  <a:moveTo>
                    <a:pt x="0" y="0"/>
                  </a:moveTo>
                  <a:cubicBezTo>
                    <a:pt x="6" y="0"/>
                    <a:pt x="6" y="0"/>
                    <a:pt x="6" y="0"/>
                  </a:cubicBezTo>
                  <a:cubicBezTo>
                    <a:pt x="10" y="0"/>
                    <a:pt x="13" y="0"/>
                    <a:pt x="15" y="2"/>
                  </a:cubicBezTo>
                  <a:cubicBezTo>
                    <a:pt x="19" y="4"/>
                    <a:pt x="20" y="8"/>
                    <a:pt x="20" y="12"/>
                  </a:cubicBezTo>
                  <a:cubicBezTo>
                    <a:pt x="20" y="15"/>
                    <a:pt x="19" y="19"/>
                    <a:pt x="16" y="21"/>
                  </a:cubicBezTo>
                  <a:cubicBezTo>
                    <a:pt x="14" y="23"/>
                    <a:pt x="10" y="24"/>
                    <a:pt x="6" y="24"/>
                  </a:cubicBezTo>
                  <a:cubicBezTo>
                    <a:pt x="0" y="24"/>
                    <a:pt x="0" y="24"/>
                    <a:pt x="0" y="24"/>
                  </a:cubicBezTo>
                  <a:lnTo>
                    <a:pt x="0" y="0"/>
                  </a:lnTo>
                  <a:close/>
                  <a:moveTo>
                    <a:pt x="6" y="20"/>
                  </a:moveTo>
                  <a:cubicBezTo>
                    <a:pt x="9" y="20"/>
                    <a:pt x="11" y="19"/>
                    <a:pt x="13" y="18"/>
                  </a:cubicBezTo>
                  <a:cubicBezTo>
                    <a:pt x="15" y="17"/>
                    <a:pt x="16" y="15"/>
                    <a:pt x="16" y="12"/>
                  </a:cubicBezTo>
                  <a:cubicBezTo>
                    <a:pt x="16" y="9"/>
                    <a:pt x="15" y="6"/>
                    <a:pt x="13" y="5"/>
                  </a:cubicBezTo>
                  <a:cubicBezTo>
                    <a:pt x="11" y="4"/>
                    <a:pt x="9" y="4"/>
                    <a:pt x="6" y="4"/>
                  </a:cubicBezTo>
                  <a:cubicBezTo>
                    <a:pt x="4" y="4"/>
                    <a:pt x="4" y="4"/>
                    <a:pt x="4" y="4"/>
                  </a:cubicBezTo>
                  <a:cubicBezTo>
                    <a:pt x="4" y="20"/>
                    <a:pt x="4" y="20"/>
                    <a:pt x="4" y="20"/>
                  </a:cubicBezTo>
                  <a:lnTo>
                    <a:pt x="6" y="2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Freeform 72"/>
            <p:cNvSpPr>
              <a:spLocks/>
            </p:cNvSpPr>
            <p:nvPr/>
          </p:nvSpPr>
          <p:spPr bwMode="auto">
            <a:xfrm>
              <a:off x="4043" y="1546"/>
              <a:ext cx="18" cy="25"/>
            </a:xfrm>
            <a:custGeom>
              <a:avLst/>
              <a:gdLst>
                <a:gd name="T0" fmla="*/ 1 w 17"/>
                <a:gd name="T1" fmla="*/ 18 h 24"/>
                <a:gd name="T2" fmla="*/ 8 w 17"/>
                <a:gd name="T3" fmla="*/ 20 h 24"/>
                <a:gd name="T4" fmla="*/ 12 w 17"/>
                <a:gd name="T5" fmla="*/ 17 h 24"/>
                <a:gd name="T6" fmla="*/ 7 w 17"/>
                <a:gd name="T7" fmla="*/ 13 h 24"/>
                <a:gd name="T8" fmla="*/ 0 w 17"/>
                <a:gd name="T9" fmla="*/ 7 h 24"/>
                <a:gd name="T10" fmla="*/ 8 w 17"/>
                <a:gd name="T11" fmla="*/ 0 h 24"/>
                <a:gd name="T12" fmla="*/ 15 w 17"/>
                <a:gd name="T13" fmla="*/ 2 h 24"/>
                <a:gd name="T14" fmla="*/ 15 w 17"/>
                <a:gd name="T15" fmla="*/ 6 h 24"/>
                <a:gd name="T16" fmla="*/ 8 w 17"/>
                <a:gd name="T17" fmla="*/ 3 h 24"/>
                <a:gd name="T18" fmla="*/ 5 w 17"/>
                <a:gd name="T19" fmla="*/ 6 h 24"/>
                <a:gd name="T20" fmla="*/ 10 w 17"/>
                <a:gd name="T21" fmla="*/ 10 h 24"/>
                <a:gd name="T22" fmla="*/ 17 w 17"/>
                <a:gd name="T23" fmla="*/ 17 h 24"/>
                <a:gd name="T24" fmla="*/ 8 w 17"/>
                <a:gd name="T25" fmla="*/ 24 h 24"/>
                <a:gd name="T26" fmla="*/ 1 w 17"/>
                <a:gd name="T27" fmla="*/ 22 h 24"/>
                <a:gd name="T28" fmla="*/ 1 w 17"/>
                <a:gd name="T29"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4">
                  <a:moveTo>
                    <a:pt x="1" y="18"/>
                  </a:moveTo>
                  <a:cubicBezTo>
                    <a:pt x="3" y="19"/>
                    <a:pt x="6" y="20"/>
                    <a:pt x="8" y="20"/>
                  </a:cubicBezTo>
                  <a:cubicBezTo>
                    <a:pt x="11" y="20"/>
                    <a:pt x="12" y="19"/>
                    <a:pt x="12" y="17"/>
                  </a:cubicBezTo>
                  <a:cubicBezTo>
                    <a:pt x="12" y="14"/>
                    <a:pt x="10" y="14"/>
                    <a:pt x="7" y="13"/>
                  </a:cubicBezTo>
                  <a:cubicBezTo>
                    <a:pt x="3" y="12"/>
                    <a:pt x="0" y="11"/>
                    <a:pt x="0" y="7"/>
                  </a:cubicBezTo>
                  <a:cubicBezTo>
                    <a:pt x="0" y="2"/>
                    <a:pt x="4" y="0"/>
                    <a:pt x="8" y="0"/>
                  </a:cubicBezTo>
                  <a:cubicBezTo>
                    <a:pt x="11" y="0"/>
                    <a:pt x="13" y="0"/>
                    <a:pt x="15" y="2"/>
                  </a:cubicBezTo>
                  <a:cubicBezTo>
                    <a:pt x="15" y="6"/>
                    <a:pt x="15" y="6"/>
                    <a:pt x="15" y="6"/>
                  </a:cubicBezTo>
                  <a:cubicBezTo>
                    <a:pt x="13" y="4"/>
                    <a:pt x="10" y="3"/>
                    <a:pt x="8" y="3"/>
                  </a:cubicBezTo>
                  <a:cubicBezTo>
                    <a:pt x="6" y="3"/>
                    <a:pt x="5" y="4"/>
                    <a:pt x="5" y="6"/>
                  </a:cubicBezTo>
                  <a:cubicBezTo>
                    <a:pt x="5" y="9"/>
                    <a:pt x="7" y="9"/>
                    <a:pt x="10" y="10"/>
                  </a:cubicBezTo>
                  <a:cubicBezTo>
                    <a:pt x="13" y="11"/>
                    <a:pt x="17" y="12"/>
                    <a:pt x="17" y="17"/>
                  </a:cubicBezTo>
                  <a:cubicBezTo>
                    <a:pt x="17" y="21"/>
                    <a:pt x="13" y="24"/>
                    <a:pt x="8" y="24"/>
                  </a:cubicBezTo>
                  <a:cubicBezTo>
                    <a:pt x="6" y="24"/>
                    <a:pt x="3" y="23"/>
                    <a:pt x="1" y="22"/>
                  </a:cubicBezTo>
                  <a:lnTo>
                    <a:pt x="1" y="18"/>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Freeform 73"/>
            <p:cNvSpPr>
              <a:spLocks/>
            </p:cNvSpPr>
            <p:nvPr/>
          </p:nvSpPr>
          <p:spPr bwMode="auto">
            <a:xfrm>
              <a:off x="4076" y="1546"/>
              <a:ext cx="14" cy="25"/>
            </a:xfrm>
            <a:custGeom>
              <a:avLst/>
              <a:gdLst>
                <a:gd name="T0" fmla="*/ 0 w 14"/>
                <a:gd name="T1" fmla="*/ 0 h 25"/>
                <a:gd name="T2" fmla="*/ 14 w 14"/>
                <a:gd name="T3" fmla="*/ 0 h 25"/>
                <a:gd name="T4" fmla="*/ 14 w 14"/>
                <a:gd name="T5" fmla="*/ 4 h 25"/>
                <a:gd name="T6" fmla="*/ 4 w 14"/>
                <a:gd name="T7" fmla="*/ 4 h 25"/>
                <a:gd name="T8" fmla="*/ 4 w 14"/>
                <a:gd name="T9" fmla="*/ 10 h 25"/>
                <a:gd name="T10" fmla="*/ 12 w 14"/>
                <a:gd name="T11" fmla="*/ 10 h 25"/>
                <a:gd name="T12" fmla="*/ 12 w 14"/>
                <a:gd name="T13" fmla="*/ 14 h 25"/>
                <a:gd name="T14" fmla="*/ 4 w 14"/>
                <a:gd name="T15" fmla="*/ 14 h 25"/>
                <a:gd name="T16" fmla="*/ 4 w 14"/>
                <a:gd name="T17" fmla="*/ 21 h 25"/>
                <a:gd name="T18" fmla="*/ 14 w 14"/>
                <a:gd name="T19" fmla="*/ 21 h 25"/>
                <a:gd name="T20" fmla="*/ 14 w 14"/>
                <a:gd name="T21" fmla="*/ 25 h 25"/>
                <a:gd name="T22" fmla="*/ 0 w 14"/>
                <a:gd name="T23" fmla="*/ 25 h 25"/>
                <a:gd name="T24" fmla="*/ 0 w 14"/>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5">
                  <a:moveTo>
                    <a:pt x="0" y="0"/>
                  </a:moveTo>
                  <a:lnTo>
                    <a:pt x="14" y="0"/>
                  </a:lnTo>
                  <a:lnTo>
                    <a:pt x="14" y="4"/>
                  </a:lnTo>
                  <a:lnTo>
                    <a:pt x="4" y="4"/>
                  </a:lnTo>
                  <a:lnTo>
                    <a:pt x="4" y="10"/>
                  </a:lnTo>
                  <a:lnTo>
                    <a:pt x="12" y="10"/>
                  </a:lnTo>
                  <a:lnTo>
                    <a:pt x="12" y="14"/>
                  </a:lnTo>
                  <a:lnTo>
                    <a:pt x="4" y="14"/>
                  </a:lnTo>
                  <a:lnTo>
                    <a:pt x="4" y="21"/>
                  </a:lnTo>
                  <a:lnTo>
                    <a:pt x="14" y="21"/>
                  </a:lnTo>
                  <a:lnTo>
                    <a:pt x="14" y="25"/>
                  </a:lnTo>
                  <a:lnTo>
                    <a:pt x="0" y="25"/>
                  </a:lnTo>
                  <a:lnTo>
                    <a:pt x="0"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74"/>
            <p:cNvSpPr>
              <a:spLocks noEditPoints="1"/>
            </p:cNvSpPr>
            <p:nvPr/>
          </p:nvSpPr>
          <p:spPr bwMode="auto">
            <a:xfrm>
              <a:off x="4106" y="1546"/>
              <a:ext cx="19" cy="25"/>
            </a:xfrm>
            <a:custGeom>
              <a:avLst/>
              <a:gdLst>
                <a:gd name="T0" fmla="*/ 0 w 19"/>
                <a:gd name="T1" fmla="*/ 0 h 24"/>
                <a:gd name="T2" fmla="*/ 7 w 19"/>
                <a:gd name="T3" fmla="*/ 0 h 24"/>
                <a:gd name="T4" fmla="*/ 14 w 19"/>
                <a:gd name="T5" fmla="*/ 1 h 24"/>
                <a:gd name="T6" fmla="*/ 17 w 19"/>
                <a:gd name="T7" fmla="*/ 7 h 24"/>
                <a:gd name="T8" fmla="*/ 12 w 19"/>
                <a:gd name="T9" fmla="*/ 13 h 24"/>
                <a:gd name="T10" fmla="*/ 19 w 19"/>
                <a:gd name="T11" fmla="*/ 24 h 24"/>
                <a:gd name="T12" fmla="*/ 14 w 19"/>
                <a:gd name="T13" fmla="*/ 24 h 24"/>
                <a:gd name="T14" fmla="*/ 7 w 19"/>
                <a:gd name="T15" fmla="*/ 14 h 24"/>
                <a:gd name="T16" fmla="*/ 4 w 19"/>
                <a:gd name="T17" fmla="*/ 14 h 24"/>
                <a:gd name="T18" fmla="*/ 4 w 19"/>
                <a:gd name="T19" fmla="*/ 24 h 24"/>
                <a:gd name="T20" fmla="*/ 0 w 19"/>
                <a:gd name="T21" fmla="*/ 24 h 24"/>
                <a:gd name="T22" fmla="*/ 0 w 19"/>
                <a:gd name="T23" fmla="*/ 0 h 24"/>
                <a:gd name="T24" fmla="*/ 7 w 19"/>
                <a:gd name="T25" fmla="*/ 11 h 24"/>
                <a:gd name="T26" fmla="*/ 12 w 19"/>
                <a:gd name="T27" fmla="*/ 10 h 24"/>
                <a:gd name="T28" fmla="*/ 13 w 19"/>
                <a:gd name="T29" fmla="*/ 7 h 24"/>
                <a:gd name="T30" fmla="*/ 11 w 19"/>
                <a:gd name="T31" fmla="*/ 4 h 24"/>
                <a:gd name="T32" fmla="*/ 7 w 19"/>
                <a:gd name="T33" fmla="*/ 4 h 24"/>
                <a:gd name="T34" fmla="*/ 4 w 19"/>
                <a:gd name="T35" fmla="*/ 4 h 24"/>
                <a:gd name="T36" fmla="*/ 4 w 19"/>
                <a:gd name="T37" fmla="*/ 11 h 24"/>
                <a:gd name="T38" fmla="*/ 7 w 19"/>
                <a:gd name="T39"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24">
                  <a:moveTo>
                    <a:pt x="0" y="0"/>
                  </a:moveTo>
                  <a:cubicBezTo>
                    <a:pt x="7" y="0"/>
                    <a:pt x="7" y="0"/>
                    <a:pt x="7" y="0"/>
                  </a:cubicBezTo>
                  <a:cubicBezTo>
                    <a:pt x="9" y="0"/>
                    <a:pt x="12" y="0"/>
                    <a:pt x="14" y="1"/>
                  </a:cubicBezTo>
                  <a:cubicBezTo>
                    <a:pt x="16" y="2"/>
                    <a:pt x="17" y="4"/>
                    <a:pt x="17" y="7"/>
                  </a:cubicBezTo>
                  <a:cubicBezTo>
                    <a:pt x="17" y="10"/>
                    <a:pt x="15" y="12"/>
                    <a:pt x="12" y="13"/>
                  </a:cubicBezTo>
                  <a:cubicBezTo>
                    <a:pt x="19" y="24"/>
                    <a:pt x="19" y="24"/>
                    <a:pt x="19" y="24"/>
                  </a:cubicBezTo>
                  <a:cubicBezTo>
                    <a:pt x="14" y="24"/>
                    <a:pt x="14" y="24"/>
                    <a:pt x="14" y="24"/>
                  </a:cubicBezTo>
                  <a:cubicBezTo>
                    <a:pt x="7" y="14"/>
                    <a:pt x="7" y="14"/>
                    <a:pt x="7" y="14"/>
                  </a:cubicBezTo>
                  <a:cubicBezTo>
                    <a:pt x="4" y="14"/>
                    <a:pt x="4" y="14"/>
                    <a:pt x="4" y="14"/>
                  </a:cubicBezTo>
                  <a:cubicBezTo>
                    <a:pt x="4" y="24"/>
                    <a:pt x="4" y="24"/>
                    <a:pt x="4" y="24"/>
                  </a:cubicBezTo>
                  <a:cubicBezTo>
                    <a:pt x="0" y="24"/>
                    <a:pt x="0" y="24"/>
                    <a:pt x="0" y="24"/>
                  </a:cubicBezTo>
                  <a:lnTo>
                    <a:pt x="0" y="0"/>
                  </a:lnTo>
                  <a:close/>
                  <a:moveTo>
                    <a:pt x="7" y="11"/>
                  </a:moveTo>
                  <a:cubicBezTo>
                    <a:pt x="9" y="11"/>
                    <a:pt x="11" y="10"/>
                    <a:pt x="12" y="10"/>
                  </a:cubicBezTo>
                  <a:cubicBezTo>
                    <a:pt x="12" y="9"/>
                    <a:pt x="13" y="8"/>
                    <a:pt x="13" y="7"/>
                  </a:cubicBezTo>
                  <a:cubicBezTo>
                    <a:pt x="13" y="6"/>
                    <a:pt x="12" y="5"/>
                    <a:pt x="11" y="4"/>
                  </a:cubicBezTo>
                  <a:cubicBezTo>
                    <a:pt x="10" y="4"/>
                    <a:pt x="9" y="4"/>
                    <a:pt x="7" y="4"/>
                  </a:cubicBezTo>
                  <a:cubicBezTo>
                    <a:pt x="4" y="4"/>
                    <a:pt x="4" y="4"/>
                    <a:pt x="4" y="4"/>
                  </a:cubicBezTo>
                  <a:cubicBezTo>
                    <a:pt x="4" y="11"/>
                    <a:pt x="4" y="11"/>
                    <a:pt x="4" y="11"/>
                  </a:cubicBezTo>
                  <a:lnTo>
                    <a:pt x="7" y="11"/>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Freeform 75"/>
            <p:cNvSpPr>
              <a:spLocks/>
            </p:cNvSpPr>
            <p:nvPr/>
          </p:nvSpPr>
          <p:spPr bwMode="auto">
            <a:xfrm>
              <a:off x="4135" y="1546"/>
              <a:ext cx="24" cy="25"/>
            </a:xfrm>
            <a:custGeom>
              <a:avLst/>
              <a:gdLst>
                <a:gd name="T0" fmla="*/ 0 w 23"/>
                <a:gd name="T1" fmla="*/ 0 h 24"/>
                <a:gd name="T2" fmla="*/ 5 w 23"/>
                <a:gd name="T3" fmla="*/ 0 h 24"/>
                <a:gd name="T4" fmla="*/ 9 w 23"/>
                <a:gd name="T5" fmla="*/ 11 h 24"/>
                <a:gd name="T6" fmla="*/ 12 w 23"/>
                <a:gd name="T7" fmla="*/ 18 h 24"/>
                <a:gd name="T8" fmla="*/ 12 w 23"/>
                <a:gd name="T9" fmla="*/ 18 h 24"/>
                <a:gd name="T10" fmla="*/ 14 w 23"/>
                <a:gd name="T11" fmla="*/ 11 h 24"/>
                <a:gd name="T12" fmla="*/ 19 w 23"/>
                <a:gd name="T13" fmla="*/ 0 h 24"/>
                <a:gd name="T14" fmla="*/ 23 w 23"/>
                <a:gd name="T15" fmla="*/ 0 h 24"/>
                <a:gd name="T16" fmla="*/ 14 w 23"/>
                <a:gd name="T17" fmla="*/ 24 h 24"/>
                <a:gd name="T18" fmla="*/ 9 w 23"/>
                <a:gd name="T19" fmla="*/ 24 h 24"/>
                <a:gd name="T20" fmla="*/ 0 w 23"/>
                <a:gd name="T2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4">
                  <a:moveTo>
                    <a:pt x="0" y="0"/>
                  </a:moveTo>
                  <a:cubicBezTo>
                    <a:pt x="5" y="0"/>
                    <a:pt x="5" y="0"/>
                    <a:pt x="5" y="0"/>
                  </a:cubicBezTo>
                  <a:cubicBezTo>
                    <a:pt x="9" y="11"/>
                    <a:pt x="9" y="11"/>
                    <a:pt x="9" y="11"/>
                  </a:cubicBezTo>
                  <a:cubicBezTo>
                    <a:pt x="10" y="14"/>
                    <a:pt x="11" y="16"/>
                    <a:pt x="12" y="18"/>
                  </a:cubicBezTo>
                  <a:cubicBezTo>
                    <a:pt x="12" y="18"/>
                    <a:pt x="12" y="18"/>
                    <a:pt x="12" y="18"/>
                  </a:cubicBezTo>
                  <a:cubicBezTo>
                    <a:pt x="12" y="16"/>
                    <a:pt x="13" y="14"/>
                    <a:pt x="14" y="11"/>
                  </a:cubicBezTo>
                  <a:cubicBezTo>
                    <a:pt x="19" y="0"/>
                    <a:pt x="19" y="0"/>
                    <a:pt x="19" y="0"/>
                  </a:cubicBezTo>
                  <a:cubicBezTo>
                    <a:pt x="23" y="0"/>
                    <a:pt x="23" y="0"/>
                    <a:pt x="23" y="0"/>
                  </a:cubicBezTo>
                  <a:cubicBezTo>
                    <a:pt x="14" y="24"/>
                    <a:pt x="14" y="24"/>
                    <a:pt x="14" y="24"/>
                  </a:cubicBezTo>
                  <a:cubicBezTo>
                    <a:pt x="9" y="24"/>
                    <a:pt x="9" y="24"/>
                    <a:pt x="9" y="24"/>
                  </a:cubicBezTo>
                  <a:lnTo>
                    <a:pt x="0"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Rectangle 76"/>
            <p:cNvSpPr>
              <a:spLocks noChangeArrowheads="1"/>
            </p:cNvSpPr>
            <p:nvPr/>
          </p:nvSpPr>
          <p:spPr bwMode="auto">
            <a:xfrm>
              <a:off x="4172" y="1546"/>
              <a:ext cx="5" cy="25"/>
            </a:xfrm>
            <a:prstGeom prst="rect">
              <a:avLst/>
            </a:prstGeom>
            <a:solidFill>
              <a:srgbClr val="5859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77"/>
            <p:cNvSpPr>
              <a:spLocks/>
            </p:cNvSpPr>
            <p:nvPr/>
          </p:nvSpPr>
          <p:spPr bwMode="auto">
            <a:xfrm>
              <a:off x="4191" y="1546"/>
              <a:ext cx="21" cy="25"/>
            </a:xfrm>
            <a:custGeom>
              <a:avLst/>
              <a:gdLst>
                <a:gd name="T0" fmla="*/ 13 w 20"/>
                <a:gd name="T1" fmla="*/ 0 h 24"/>
                <a:gd name="T2" fmla="*/ 20 w 20"/>
                <a:gd name="T3" fmla="*/ 1 h 24"/>
                <a:gd name="T4" fmla="*/ 20 w 20"/>
                <a:gd name="T5" fmla="*/ 6 h 24"/>
                <a:gd name="T6" fmla="*/ 13 w 20"/>
                <a:gd name="T7" fmla="*/ 4 h 24"/>
                <a:gd name="T8" fmla="*/ 5 w 20"/>
                <a:gd name="T9" fmla="*/ 12 h 24"/>
                <a:gd name="T10" fmla="*/ 13 w 20"/>
                <a:gd name="T11" fmla="*/ 20 h 24"/>
                <a:gd name="T12" fmla="*/ 20 w 20"/>
                <a:gd name="T13" fmla="*/ 18 h 24"/>
                <a:gd name="T14" fmla="*/ 20 w 20"/>
                <a:gd name="T15" fmla="*/ 22 h 24"/>
                <a:gd name="T16" fmla="*/ 13 w 20"/>
                <a:gd name="T17" fmla="*/ 24 h 24"/>
                <a:gd name="T18" fmla="*/ 0 w 20"/>
                <a:gd name="T19" fmla="*/ 12 h 24"/>
                <a:gd name="T20" fmla="*/ 13 w 20"/>
                <a:gd name="T2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4">
                  <a:moveTo>
                    <a:pt x="13" y="0"/>
                  </a:moveTo>
                  <a:cubicBezTo>
                    <a:pt x="16" y="0"/>
                    <a:pt x="18" y="0"/>
                    <a:pt x="20" y="1"/>
                  </a:cubicBezTo>
                  <a:cubicBezTo>
                    <a:pt x="20" y="6"/>
                    <a:pt x="20" y="6"/>
                    <a:pt x="20" y="6"/>
                  </a:cubicBezTo>
                  <a:cubicBezTo>
                    <a:pt x="18" y="4"/>
                    <a:pt x="16" y="4"/>
                    <a:pt x="13" y="4"/>
                  </a:cubicBezTo>
                  <a:cubicBezTo>
                    <a:pt x="8" y="4"/>
                    <a:pt x="5" y="7"/>
                    <a:pt x="5" y="12"/>
                  </a:cubicBezTo>
                  <a:cubicBezTo>
                    <a:pt x="5" y="16"/>
                    <a:pt x="8" y="20"/>
                    <a:pt x="13" y="20"/>
                  </a:cubicBezTo>
                  <a:cubicBezTo>
                    <a:pt x="16" y="20"/>
                    <a:pt x="18" y="19"/>
                    <a:pt x="20" y="18"/>
                  </a:cubicBezTo>
                  <a:cubicBezTo>
                    <a:pt x="20" y="22"/>
                    <a:pt x="20" y="22"/>
                    <a:pt x="20" y="22"/>
                  </a:cubicBezTo>
                  <a:cubicBezTo>
                    <a:pt x="18" y="23"/>
                    <a:pt x="16" y="24"/>
                    <a:pt x="13" y="24"/>
                  </a:cubicBezTo>
                  <a:cubicBezTo>
                    <a:pt x="6" y="24"/>
                    <a:pt x="0" y="18"/>
                    <a:pt x="0" y="12"/>
                  </a:cubicBezTo>
                  <a:cubicBezTo>
                    <a:pt x="0" y="5"/>
                    <a:pt x="6" y="0"/>
                    <a:pt x="13" y="0"/>
                  </a:cubicBezTo>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78"/>
            <p:cNvSpPr>
              <a:spLocks/>
            </p:cNvSpPr>
            <p:nvPr/>
          </p:nvSpPr>
          <p:spPr bwMode="auto">
            <a:xfrm>
              <a:off x="4227" y="1546"/>
              <a:ext cx="15" cy="25"/>
            </a:xfrm>
            <a:custGeom>
              <a:avLst/>
              <a:gdLst>
                <a:gd name="T0" fmla="*/ 0 w 15"/>
                <a:gd name="T1" fmla="*/ 0 h 25"/>
                <a:gd name="T2" fmla="*/ 15 w 15"/>
                <a:gd name="T3" fmla="*/ 0 h 25"/>
                <a:gd name="T4" fmla="*/ 15 w 15"/>
                <a:gd name="T5" fmla="*/ 4 h 25"/>
                <a:gd name="T6" fmla="*/ 4 w 15"/>
                <a:gd name="T7" fmla="*/ 4 h 25"/>
                <a:gd name="T8" fmla="*/ 4 w 15"/>
                <a:gd name="T9" fmla="*/ 10 h 25"/>
                <a:gd name="T10" fmla="*/ 13 w 15"/>
                <a:gd name="T11" fmla="*/ 10 h 25"/>
                <a:gd name="T12" fmla="*/ 13 w 15"/>
                <a:gd name="T13" fmla="*/ 14 h 25"/>
                <a:gd name="T14" fmla="*/ 4 w 15"/>
                <a:gd name="T15" fmla="*/ 14 h 25"/>
                <a:gd name="T16" fmla="*/ 4 w 15"/>
                <a:gd name="T17" fmla="*/ 21 h 25"/>
                <a:gd name="T18" fmla="*/ 15 w 15"/>
                <a:gd name="T19" fmla="*/ 21 h 25"/>
                <a:gd name="T20" fmla="*/ 15 w 15"/>
                <a:gd name="T21" fmla="*/ 25 h 25"/>
                <a:gd name="T22" fmla="*/ 0 w 15"/>
                <a:gd name="T23" fmla="*/ 25 h 25"/>
                <a:gd name="T24" fmla="*/ 0 w 15"/>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25">
                  <a:moveTo>
                    <a:pt x="0" y="0"/>
                  </a:moveTo>
                  <a:lnTo>
                    <a:pt x="15" y="0"/>
                  </a:lnTo>
                  <a:lnTo>
                    <a:pt x="15" y="4"/>
                  </a:lnTo>
                  <a:lnTo>
                    <a:pt x="4" y="4"/>
                  </a:lnTo>
                  <a:lnTo>
                    <a:pt x="4" y="10"/>
                  </a:lnTo>
                  <a:lnTo>
                    <a:pt x="13" y="10"/>
                  </a:lnTo>
                  <a:lnTo>
                    <a:pt x="13" y="14"/>
                  </a:lnTo>
                  <a:lnTo>
                    <a:pt x="4" y="14"/>
                  </a:lnTo>
                  <a:lnTo>
                    <a:pt x="4" y="21"/>
                  </a:lnTo>
                  <a:lnTo>
                    <a:pt x="15" y="21"/>
                  </a:lnTo>
                  <a:lnTo>
                    <a:pt x="15" y="25"/>
                  </a:lnTo>
                  <a:lnTo>
                    <a:pt x="0" y="25"/>
                  </a:lnTo>
                  <a:lnTo>
                    <a:pt x="0"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79"/>
            <p:cNvSpPr>
              <a:spLocks/>
            </p:cNvSpPr>
            <p:nvPr/>
          </p:nvSpPr>
          <p:spPr bwMode="auto">
            <a:xfrm>
              <a:off x="4280" y="1546"/>
              <a:ext cx="25" cy="25"/>
            </a:xfrm>
            <a:custGeom>
              <a:avLst/>
              <a:gdLst>
                <a:gd name="T0" fmla="*/ 0 w 24"/>
                <a:gd name="T1" fmla="*/ 0 h 24"/>
                <a:gd name="T2" fmla="*/ 4 w 24"/>
                <a:gd name="T3" fmla="*/ 0 h 24"/>
                <a:gd name="T4" fmla="*/ 12 w 24"/>
                <a:gd name="T5" fmla="*/ 11 h 24"/>
                <a:gd name="T6" fmla="*/ 20 w 24"/>
                <a:gd name="T7" fmla="*/ 0 h 24"/>
                <a:gd name="T8" fmla="*/ 24 w 24"/>
                <a:gd name="T9" fmla="*/ 0 h 24"/>
                <a:gd name="T10" fmla="*/ 24 w 24"/>
                <a:gd name="T11" fmla="*/ 24 h 24"/>
                <a:gd name="T12" fmla="*/ 19 w 24"/>
                <a:gd name="T13" fmla="*/ 24 h 24"/>
                <a:gd name="T14" fmla="*/ 19 w 24"/>
                <a:gd name="T15" fmla="*/ 12 h 24"/>
                <a:gd name="T16" fmla="*/ 19 w 24"/>
                <a:gd name="T17" fmla="*/ 7 h 24"/>
                <a:gd name="T18" fmla="*/ 19 w 24"/>
                <a:gd name="T19" fmla="*/ 7 h 24"/>
                <a:gd name="T20" fmla="*/ 16 w 24"/>
                <a:gd name="T21" fmla="*/ 11 h 24"/>
                <a:gd name="T22" fmla="*/ 12 w 24"/>
                <a:gd name="T23" fmla="*/ 18 h 24"/>
                <a:gd name="T24" fmla="*/ 7 w 24"/>
                <a:gd name="T25" fmla="*/ 11 h 24"/>
                <a:gd name="T26" fmla="*/ 4 w 24"/>
                <a:gd name="T27" fmla="*/ 7 h 24"/>
                <a:gd name="T28" fmla="*/ 4 w 24"/>
                <a:gd name="T29" fmla="*/ 7 h 24"/>
                <a:gd name="T30" fmla="*/ 4 w 24"/>
                <a:gd name="T31" fmla="*/ 12 h 24"/>
                <a:gd name="T32" fmla="*/ 4 w 24"/>
                <a:gd name="T33" fmla="*/ 24 h 24"/>
                <a:gd name="T34" fmla="*/ 0 w 24"/>
                <a:gd name="T35" fmla="*/ 24 h 24"/>
                <a:gd name="T36" fmla="*/ 0 w 24"/>
                <a:gd name="T3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4">
                  <a:moveTo>
                    <a:pt x="0" y="0"/>
                  </a:moveTo>
                  <a:cubicBezTo>
                    <a:pt x="4" y="0"/>
                    <a:pt x="4" y="0"/>
                    <a:pt x="4" y="0"/>
                  </a:cubicBezTo>
                  <a:cubicBezTo>
                    <a:pt x="12" y="11"/>
                    <a:pt x="12" y="11"/>
                    <a:pt x="12" y="11"/>
                  </a:cubicBezTo>
                  <a:cubicBezTo>
                    <a:pt x="20" y="0"/>
                    <a:pt x="20" y="0"/>
                    <a:pt x="20" y="0"/>
                  </a:cubicBezTo>
                  <a:cubicBezTo>
                    <a:pt x="24" y="0"/>
                    <a:pt x="24" y="0"/>
                    <a:pt x="24" y="0"/>
                  </a:cubicBezTo>
                  <a:cubicBezTo>
                    <a:pt x="24" y="24"/>
                    <a:pt x="24" y="24"/>
                    <a:pt x="24" y="24"/>
                  </a:cubicBezTo>
                  <a:cubicBezTo>
                    <a:pt x="19" y="24"/>
                    <a:pt x="19" y="24"/>
                    <a:pt x="19" y="24"/>
                  </a:cubicBezTo>
                  <a:cubicBezTo>
                    <a:pt x="19" y="12"/>
                    <a:pt x="19" y="12"/>
                    <a:pt x="19" y="12"/>
                  </a:cubicBezTo>
                  <a:cubicBezTo>
                    <a:pt x="19" y="10"/>
                    <a:pt x="19" y="8"/>
                    <a:pt x="19" y="7"/>
                  </a:cubicBezTo>
                  <a:cubicBezTo>
                    <a:pt x="19" y="7"/>
                    <a:pt x="19" y="7"/>
                    <a:pt x="19" y="7"/>
                  </a:cubicBezTo>
                  <a:cubicBezTo>
                    <a:pt x="18" y="8"/>
                    <a:pt x="17" y="10"/>
                    <a:pt x="16" y="11"/>
                  </a:cubicBezTo>
                  <a:cubicBezTo>
                    <a:pt x="12" y="18"/>
                    <a:pt x="12" y="18"/>
                    <a:pt x="12" y="18"/>
                  </a:cubicBezTo>
                  <a:cubicBezTo>
                    <a:pt x="7" y="11"/>
                    <a:pt x="7" y="11"/>
                    <a:pt x="7" y="11"/>
                  </a:cubicBezTo>
                  <a:cubicBezTo>
                    <a:pt x="6" y="10"/>
                    <a:pt x="5" y="8"/>
                    <a:pt x="4" y="7"/>
                  </a:cubicBezTo>
                  <a:cubicBezTo>
                    <a:pt x="4" y="7"/>
                    <a:pt x="4" y="7"/>
                    <a:pt x="4" y="7"/>
                  </a:cubicBezTo>
                  <a:cubicBezTo>
                    <a:pt x="4" y="8"/>
                    <a:pt x="4" y="10"/>
                    <a:pt x="4" y="12"/>
                  </a:cubicBezTo>
                  <a:cubicBezTo>
                    <a:pt x="4" y="24"/>
                    <a:pt x="4" y="24"/>
                    <a:pt x="4" y="24"/>
                  </a:cubicBezTo>
                  <a:cubicBezTo>
                    <a:pt x="0" y="24"/>
                    <a:pt x="0" y="24"/>
                    <a:pt x="0" y="24"/>
                  </a:cubicBezTo>
                  <a:lnTo>
                    <a:pt x="0"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80"/>
            <p:cNvSpPr>
              <a:spLocks noEditPoints="1"/>
            </p:cNvSpPr>
            <p:nvPr/>
          </p:nvSpPr>
          <p:spPr bwMode="auto">
            <a:xfrm>
              <a:off x="4318" y="1546"/>
              <a:ext cx="24" cy="25"/>
            </a:xfrm>
            <a:custGeom>
              <a:avLst/>
              <a:gdLst>
                <a:gd name="T0" fmla="*/ 24 w 24"/>
                <a:gd name="T1" fmla="*/ 24 h 24"/>
                <a:gd name="T2" fmla="*/ 19 w 24"/>
                <a:gd name="T3" fmla="*/ 24 h 24"/>
                <a:gd name="T4" fmla="*/ 17 w 24"/>
                <a:gd name="T5" fmla="*/ 18 h 24"/>
                <a:gd name="T6" fmla="*/ 7 w 24"/>
                <a:gd name="T7" fmla="*/ 18 h 24"/>
                <a:gd name="T8" fmla="*/ 5 w 24"/>
                <a:gd name="T9" fmla="*/ 24 h 24"/>
                <a:gd name="T10" fmla="*/ 0 w 24"/>
                <a:gd name="T11" fmla="*/ 24 h 24"/>
                <a:gd name="T12" fmla="*/ 10 w 24"/>
                <a:gd name="T13" fmla="*/ 0 h 24"/>
                <a:gd name="T14" fmla="*/ 14 w 24"/>
                <a:gd name="T15" fmla="*/ 0 h 24"/>
                <a:gd name="T16" fmla="*/ 24 w 24"/>
                <a:gd name="T17" fmla="*/ 24 h 24"/>
                <a:gd name="T18" fmla="*/ 8 w 24"/>
                <a:gd name="T19" fmla="*/ 14 h 24"/>
                <a:gd name="T20" fmla="*/ 16 w 24"/>
                <a:gd name="T21" fmla="*/ 14 h 24"/>
                <a:gd name="T22" fmla="*/ 14 w 24"/>
                <a:gd name="T23" fmla="*/ 11 h 24"/>
                <a:gd name="T24" fmla="*/ 12 w 24"/>
                <a:gd name="T25" fmla="*/ 4 h 24"/>
                <a:gd name="T26" fmla="*/ 12 w 24"/>
                <a:gd name="T27" fmla="*/ 4 h 24"/>
                <a:gd name="T28" fmla="*/ 10 w 24"/>
                <a:gd name="T29" fmla="*/ 11 h 24"/>
                <a:gd name="T30" fmla="*/ 8 w 24"/>
                <a:gd name="T31"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4">
                  <a:moveTo>
                    <a:pt x="24" y="24"/>
                  </a:moveTo>
                  <a:cubicBezTo>
                    <a:pt x="19" y="24"/>
                    <a:pt x="19" y="24"/>
                    <a:pt x="19" y="24"/>
                  </a:cubicBezTo>
                  <a:cubicBezTo>
                    <a:pt x="17" y="18"/>
                    <a:pt x="17" y="18"/>
                    <a:pt x="17" y="18"/>
                  </a:cubicBezTo>
                  <a:cubicBezTo>
                    <a:pt x="7" y="18"/>
                    <a:pt x="7" y="18"/>
                    <a:pt x="7" y="18"/>
                  </a:cubicBezTo>
                  <a:cubicBezTo>
                    <a:pt x="5" y="24"/>
                    <a:pt x="5" y="24"/>
                    <a:pt x="5" y="24"/>
                  </a:cubicBezTo>
                  <a:cubicBezTo>
                    <a:pt x="0" y="24"/>
                    <a:pt x="0" y="24"/>
                    <a:pt x="0" y="24"/>
                  </a:cubicBezTo>
                  <a:cubicBezTo>
                    <a:pt x="10" y="0"/>
                    <a:pt x="10" y="0"/>
                    <a:pt x="10" y="0"/>
                  </a:cubicBezTo>
                  <a:cubicBezTo>
                    <a:pt x="14" y="0"/>
                    <a:pt x="14" y="0"/>
                    <a:pt x="14" y="0"/>
                  </a:cubicBezTo>
                  <a:lnTo>
                    <a:pt x="24" y="24"/>
                  </a:lnTo>
                  <a:close/>
                  <a:moveTo>
                    <a:pt x="8" y="14"/>
                  </a:moveTo>
                  <a:cubicBezTo>
                    <a:pt x="16" y="14"/>
                    <a:pt x="16" y="14"/>
                    <a:pt x="16" y="14"/>
                  </a:cubicBezTo>
                  <a:cubicBezTo>
                    <a:pt x="14" y="11"/>
                    <a:pt x="14" y="11"/>
                    <a:pt x="14" y="11"/>
                  </a:cubicBezTo>
                  <a:cubicBezTo>
                    <a:pt x="14" y="9"/>
                    <a:pt x="13" y="7"/>
                    <a:pt x="12" y="4"/>
                  </a:cubicBezTo>
                  <a:cubicBezTo>
                    <a:pt x="12" y="4"/>
                    <a:pt x="12" y="4"/>
                    <a:pt x="12" y="4"/>
                  </a:cubicBezTo>
                  <a:cubicBezTo>
                    <a:pt x="11" y="7"/>
                    <a:pt x="10" y="9"/>
                    <a:pt x="10" y="11"/>
                  </a:cubicBezTo>
                  <a:lnTo>
                    <a:pt x="8" y="14"/>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81"/>
            <p:cNvSpPr>
              <a:spLocks/>
            </p:cNvSpPr>
            <p:nvPr/>
          </p:nvSpPr>
          <p:spPr bwMode="auto">
            <a:xfrm>
              <a:off x="4357" y="1546"/>
              <a:ext cx="20" cy="25"/>
            </a:xfrm>
            <a:custGeom>
              <a:avLst/>
              <a:gdLst>
                <a:gd name="T0" fmla="*/ 0 w 20"/>
                <a:gd name="T1" fmla="*/ 24 h 24"/>
                <a:gd name="T2" fmla="*/ 0 w 20"/>
                <a:gd name="T3" fmla="*/ 0 h 24"/>
                <a:gd name="T4" fmla="*/ 3 w 20"/>
                <a:gd name="T5" fmla="*/ 0 h 24"/>
                <a:gd name="T6" fmla="*/ 12 w 20"/>
                <a:gd name="T7" fmla="*/ 11 h 24"/>
                <a:gd name="T8" fmla="*/ 16 w 20"/>
                <a:gd name="T9" fmla="*/ 17 h 24"/>
                <a:gd name="T10" fmla="*/ 16 w 20"/>
                <a:gd name="T11" fmla="*/ 17 h 24"/>
                <a:gd name="T12" fmla="*/ 16 w 20"/>
                <a:gd name="T13" fmla="*/ 10 h 24"/>
                <a:gd name="T14" fmla="*/ 16 w 20"/>
                <a:gd name="T15" fmla="*/ 0 h 24"/>
                <a:gd name="T16" fmla="*/ 20 w 20"/>
                <a:gd name="T17" fmla="*/ 0 h 24"/>
                <a:gd name="T18" fmla="*/ 20 w 20"/>
                <a:gd name="T19" fmla="*/ 24 h 24"/>
                <a:gd name="T20" fmla="*/ 16 w 20"/>
                <a:gd name="T21" fmla="*/ 24 h 24"/>
                <a:gd name="T22" fmla="*/ 8 w 20"/>
                <a:gd name="T23" fmla="*/ 12 h 24"/>
                <a:gd name="T24" fmla="*/ 4 w 20"/>
                <a:gd name="T25" fmla="*/ 6 h 24"/>
                <a:gd name="T26" fmla="*/ 3 w 20"/>
                <a:gd name="T27" fmla="*/ 6 h 24"/>
                <a:gd name="T28" fmla="*/ 4 w 20"/>
                <a:gd name="T29" fmla="*/ 14 h 24"/>
                <a:gd name="T30" fmla="*/ 4 w 20"/>
                <a:gd name="T31" fmla="*/ 24 h 24"/>
                <a:gd name="T32" fmla="*/ 0 w 20"/>
                <a:gd name="T3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4">
                  <a:moveTo>
                    <a:pt x="0" y="24"/>
                  </a:moveTo>
                  <a:cubicBezTo>
                    <a:pt x="0" y="0"/>
                    <a:pt x="0" y="0"/>
                    <a:pt x="0" y="0"/>
                  </a:cubicBezTo>
                  <a:cubicBezTo>
                    <a:pt x="3" y="0"/>
                    <a:pt x="3" y="0"/>
                    <a:pt x="3" y="0"/>
                  </a:cubicBezTo>
                  <a:cubicBezTo>
                    <a:pt x="12" y="11"/>
                    <a:pt x="12" y="11"/>
                    <a:pt x="12" y="11"/>
                  </a:cubicBezTo>
                  <a:cubicBezTo>
                    <a:pt x="14" y="13"/>
                    <a:pt x="15" y="15"/>
                    <a:pt x="16" y="17"/>
                  </a:cubicBezTo>
                  <a:cubicBezTo>
                    <a:pt x="16" y="17"/>
                    <a:pt x="16" y="17"/>
                    <a:pt x="16" y="17"/>
                  </a:cubicBezTo>
                  <a:cubicBezTo>
                    <a:pt x="16" y="15"/>
                    <a:pt x="16" y="12"/>
                    <a:pt x="16" y="10"/>
                  </a:cubicBezTo>
                  <a:cubicBezTo>
                    <a:pt x="16" y="0"/>
                    <a:pt x="16" y="0"/>
                    <a:pt x="16" y="0"/>
                  </a:cubicBezTo>
                  <a:cubicBezTo>
                    <a:pt x="20" y="0"/>
                    <a:pt x="20" y="0"/>
                    <a:pt x="20" y="0"/>
                  </a:cubicBezTo>
                  <a:cubicBezTo>
                    <a:pt x="20" y="24"/>
                    <a:pt x="20" y="24"/>
                    <a:pt x="20" y="24"/>
                  </a:cubicBezTo>
                  <a:cubicBezTo>
                    <a:pt x="16" y="24"/>
                    <a:pt x="16" y="24"/>
                    <a:pt x="16" y="24"/>
                  </a:cubicBezTo>
                  <a:cubicBezTo>
                    <a:pt x="8" y="12"/>
                    <a:pt x="8" y="12"/>
                    <a:pt x="8" y="12"/>
                  </a:cubicBezTo>
                  <a:cubicBezTo>
                    <a:pt x="6" y="10"/>
                    <a:pt x="5" y="8"/>
                    <a:pt x="4" y="6"/>
                  </a:cubicBezTo>
                  <a:cubicBezTo>
                    <a:pt x="3" y="6"/>
                    <a:pt x="3" y="6"/>
                    <a:pt x="3" y="6"/>
                  </a:cubicBezTo>
                  <a:cubicBezTo>
                    <a:pt x="4" y="9"/>
                    <a:pt x="4" y="11"/>
                    <a:pt x="4" y="14"/>
                  </a:cubicBezTo>
                  <a:cubicBezTo>
                    <a:pt x="4" y="24"/>
                    <a:pt x="4" y="24"/>
                    <a:pt x="4" y="24"/>
                  </a:cubicBezTo>
                  <a:lnTo>
                    <a:pt x="0" y="24"/>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82"/>
            <p:cNvSpPr>
              <a:spLocks noEditPoints="1"/>
            </p:cNvSpPr>
            <p:nvPr/>
          </p:nvSpPr>
          <p:spPr bwMode="auto">
            <a:xfrm>
              <a:off x="4391" y="1546"/>
              <a:ext cx="25" cy="25"/>
            </a:xfrm>
            <a:custGeom>
              <a:avLst/>
              <a:gdLst>
                <a:gd name="T0" fmla="*/ 24 w 24"/>
                <a:gd name="T1" fmla="*/ 24 h 24"/>
                <a:gd name="T2" fmla="*/ 19 w 24"/>
                <a:gd name="T3" fmla="*/ 24 h 24"/>
                <a:gd name="T4" fmla="*/ 17 w 24"/>
                <a:gd name="T5" fmla="*/ 18 h 24"/>
                <a:gd name="T6" fmla="*/ 7 w 24"/>
                <a:gd name="T7" fmla="*/ 18 h 24"/>
                <a:gd name="T8" fmla="*/ 4 w 24"/>
                <a:gd name="T9" fmla="*/ 24 h 24"/>
                <a:gd name="T10" fmla="*/ 0 w 24"/>
                <a:gd name="T11" fmla="*/ 24 h 24"/>
                <a:gd name="T12" fmla="*/ 10 w 24"/>
                <a:gd name="T13" fmla="*/ 0 h 24"/>
                <a:gd name="T14" fmla="*/ 14 w 24"/>
                <a:gd name="T15" fmla="*/ 0 h 24"/>
                <a:gd name="T16" fmla="*/ 24 w 24"/>
                <a:gd name="T17" fmla="*/ 24 h 24"/>
                <a:gd name="T18" fmla="*/ 8 w 24"/>
                <a:gd name="T19" fmla="*/ 14 h 24"/>
                <a:gd name="T20" fmla="*/ 16 w 24"/>
                <a:gd name="T21" fmla="*/ 14 h 24"/>
                <a:gd name="T22" fmla="*/ 14 w 24"/>
                <a:gd name="T23" fmla="*/ 11 h 24"/>
                <a:gd name="T24" fmla="*/ 12 w 24"/>
                <a:gd name="T25" fmla="*/ 4 h 24"/>
                <a:gd name="T26" fmla="*/ 12 w 24"/>
                <a:gd name="T27" fmla="*/ 4 h 24"/>
                <a:gd name="T28" fmla="*/ 9 w 24"/>
                <a:gd name="T29" fmla="*/ 11 h 24"/>
                <a:gd name="T30" fmla="*/ 8 w 24"/>
                <a:gd name="T31"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4">
                  <a:moveTo>
                    <a:pt x="24" y="24"/>
                  </a:moveTo>
                  <a:cubicBezTo>
                    <a:pt x="19" y="24"/>
                    <a:pt x="19" y="24"/>
                    <a:pt x="19" y="24"/>
                  </a:cubicBezTo>
                  <a:cubicBezTo>
                    <a:pt x="17" y="18"/>
                    <a:pt x="17" y="18"/>
                    <a:pt x="17" y="18"/>
                  </a:cubicBezTo>
                  <a:cubicBezTo>
                    <a:pt x="7" y="18"/>
                    <a:pt x="7" y="18"/>
                    <a:pt x="7" y="18"/>
                  </a:cubicBezTo>
                  <a:cubicBezTo>
                    <a:pt x="4" y="24"/>
                    <a:pt x="4" y="24"/>
                    <a:pt x="4" y="24"/>
                  </a:cubicBezTo>
                  <a:cubicBezTo>
                    <a:pt x="0" y="24"/>
                    <a:pt x="0" y="24"/>
                    <a:pt x="0" y="24"/>
                  </a:cubicBezTo>
                  <a:cubicBezTo>
                    <a:pt x="10" y="0"/>
                    <a:pt x="10" y="0"/>
                    <a:pt x="10" y="0"/>
                  </a:cubicBezTo>
                  <a:cubicBezTo>
                    <a:pt x="14" y="0"/>
                    <a:pt x="14" y="0"/>
                    <a:pt x="14" y="0"/>
                  </a:cubicBezTo>
                  <a:lnTo>
                    <a:pt x="24" y="24"/>
                  </a:lnTo>
                  <a:close/>
                  <a:moveTo>
                    <a:pt x="8" y="14"/>
                  </a:moveTo>
                  <a:cubicBezTo>
                    <a:pt x="16" y="14"/>
                    <a:pt x="16" y="14"/>
                    <a:pt x="16" y="14"/>
                  </a:cubicBezTo>
                  <a:cubicBezTo>
                    <a:pt x="14" y="11"/>
                    <a:pt x="14" y="11"/>
                    <a:pt x="14" y="11"/>
                  </a:cubicBezTo>
                  <a:cubicBezTo>
                    <a:pt x="13" y="9"/>
                    <a:pt x="13" y="7"/>
                    <a:pt x="12" y="4"/>
                  </a:cubicBezTo>
                  <a:cubicBezTo>
                    <a:pt x="12" y="4"/>
                    <a:pt x="12" y="4"/>
                    <a:pt x="12" y="4"/>
                  </a:cubicBezTo>
                  <a:cubicBezTo>
                    <a:pt x="11" y="7"/>
                    <a:pt x="10" y="9"/>
                    <a:pt x="9" y="11"/>
                  </a:cubicBezTo>
                  <a:lnTo>
                    <a:pt x="8" y="14"/>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83"/>
            <p:cNvSpPr>
              <a:spLocks/>
            </p:cNvSpPr>
            <p:nvPr/>
          </p:nvSpPr>
          <p:spPr bwMode="auto">
            <a:xfrm>
              <a:off x="4427" y="1546"/>
              <a:ext cx="21" cy="25"/>
            </a:xfrm>
            <a:custGeom>
              <a:avLst/>
              <a:gdLst>
                <a:gd name="T0" fmla="*/ 13 w 21"/>
                <a:gd name="T1" fmla="*/ 0 h 24"/>
                <a:gd name="T2" fmla="*/ 20 w 21"/>
                <a:gd name="T3" fmla="*/ 2 h 24"/>
                <a:gd name="T4" fmla="*/ 20 w 21"/>
                <a:gd name="T5" fmla="*/ 6 h 24"/>
                <a:gd name="T6" fmla="*/ 13 w 21"/>
                <a:gd name="T7" fmla="*/ 3 h 24"/>
                <a:gd name="T8" fmla="*/ 4 w 21"/>
                <a:gd name="T9" fmla="*/ 12 h 24"/>
                <a:gd name="T10" fmla="*/ 13 w 21"/>
                <a:gd name="T11" fmla="*/ 20 h 24"/>
                <a:gd name="T12" fmla="*/ 17 w 21"/>
                <a:gd name="T13" fmla="*/ 19 h 24"/>
                <a:gd name="T14" fmla="*/ 17 w 21"/>
                <a:gd name="T15" fmla="*/ 15 h 24"/>
                <a:gd name="T16" fmla="*/ 12 w 21"/>
                <a:gd name="T17" fmla="*/ 15 h 24"/>
                <a:gd name="T18" fmla="*/ 12 w 21"/>
                <a:gd name="T19" fmla="*/ 11 h 24"/>
                <a:gd name="T20" fmla="*/ 21 w 21"/>
                <a:gd name="T21" fmla="*/ 11 h 24"/>
                <a:gd name="T22" fmla="*/ 21 w 21"/>
                <a:gd name="T23" fmla="*/ 21 h 24"/>
                <a:gd name="T24" fmla="*/ 13 w 21"/>
                <a:gd name="T25" fmla="*/ 24 h 24"/>
                <a:gd name="T26" fmla="*/ 0 w 21"/>
                <a:gd name="T27" fmla="*/ 12 h 24"/>
                <a:gd name="T28" fmla="*/ 13 w 21"/>
                <a:gd name="T2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4">
                  <a:moveTo>
                    <a:pt x="13" y="0"/>
                  </a:moveTo>
                  <a:cubicBezTo>
                    <a:pt x="16" y="0"/>
                    <a:pt x="18" y="1"/>
                    <a:pt x="20" y="2"/>
                  </a:cubicBezTo>
                  <a:cubicBezTo>
                    <a:pt x="20" y="6"/>
                    <a:pt x="20" y="6"/>
                    <a:pt x="20" y="6"/>
                  </a:cubicBezTo>
                  <a:cubicBezTo>
                    <a:pt x="18" y="4"/>
                    <a:pt x="15" y="3"/>
                    <a:pt x="13" y="3"/>
                  </a:cubicBezTo>
                  <a:cubicBezTo>
                    <a:pt x="8" y="3"/>
                    <a:pt x="4" y="7"/>
                    <a:pt x="4" y="12"/>
                  </a:cubicBezTo>
                  <a:cubicBezTo>
                    <a:pt x="4" y="16"/>
                    <a:pt x="7" y="20"/>
                    <a:pt x="13" y="20"/>
                  </a:cubicBezTo>
                  <a:cubicBezTo>
                    <a:pt x="14" y="20"/>
                    <a:pt x="16" y="20"/>
                    <a:pt x="17" y="19"/>
                  </a:cubicBezTo>
                  <a:cubicBezTo>
                    <a:pt x="17" y="15"/>
                    <a:pt x="17" y="15"/>
                    <a:pt x="17" y="15"/>
                  </a:cubicBezTo>
                  <a:cubicBezTo>
                    <a:pt x="12" y="15"/>
                    <a:pt x="12" y="15"/>
                    <a:pt x="12" y="15"/>
                  </a:cubicBezTo>
                  <a:cubicBezTo>
                    <a:pt x="12" y="11"/>
                    <a:pt x="12" y="11"/>
                    <a:pt x="12" y="11"/>
                  </a:cubicBezTo>
                  <a:cubicBezTo>
                    <a:pt x="21" y="11"/>
                    <a:pt x="21" y="11"/>
                    <a:pt x="21" y="11"/>
                  </a:cubicBezTo>
                  <a:cubicBezTo>
                    <a:pt x="21" y="21"/>
                    <a:pt x="21" y="21"/>
                    <a:pt x="21" y="21"/>
                  </a:cubicBezTo>
                  <a:cubicBezTo>
                    <a:pt x="19" y="23"/>
                    <a:pt x="16" y="24"/>
                    <a:pt x="13" y="24"/>
                  </a:cubicBezTo>
                  <a:cubicBezTo>
                    <a:pt x="5" y="24"/>
                    <a:pt x="0" y="19"/>
                    <a:pt x="0" y="12"/>
                  </a:cubicBezTo>
                  <a:cubicBezTo>
                    <a:pt x="0" y="5"/>
                    <a:pt x="5" y="0"/>
                    <a:pt x="13" y="0"/>
                  </a:cubicBezTo>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84"/>
            <p:cNvSpPr>
              <a:spLocks/>
            </p:cNvSpPr>
            <p:nvPr/>
          </p:nvSpPr>
          <p:spPr bwMode="auto">
            <a:xfrm>
              <a:off x="4465" y="1546"/>
              <a:ext cx="14" cy="25"/>
            </a:xfrm>
            <a:custGeom>
              <a:avLst/>
              <a:gdLst>
                <a:gd name="T0" fmla="*/ 0 w 14"/>
                <a:gd name="T1" fmla="*/ 0 h 25"/>
                <a:gd name="T2" fmla="*/ 14 w 14"/>
                <a:gd name="T3" fmla="*/ 0 h 25"/>
                <a:gd name="T4" fmla="*/ 14 w 14"/>
                <a:gd name="T5" fmla="*/ 4 h 25"/>
                <a:gd name="T6" fmla="*/ 4 w 14"/>
                <a:gd name="T7" fmla="*/ 4 h 25"/>
                <a:gd name="T8" fmla="*/ 4 w 14"/>
                <a:gd name="T9" fmla="*/ 10 h 25"/>
                <a:gd name="T10" fmla="*/ 13 w 14"/>
                <a:gd name="T11" fmla="*/ 10 h 25"/>
                <a:gd name="T12" fmla="*/ 13 w 14"/>
                <a:gd name="T13" fmla="*/ 14 h 25"/>
                <a:gd name="T14" fmla="*/ 4 w 14"/>
                <a:gd name="T15" fmla="*/ 14 h 25"/>
                <a:gd name="T16" fmla="*/ 4 w 14"/>
                <a:gd name="T17" fmla="*/ 21 h 25"/>
                <a:gd name="T18" fmla="*/ 14 w 14"/>
                <a:gd name="T19" fmla="*/ 21 h 25"/>
                <a:gd name="T20" fmla="*/ 14 w 14"/>
                <a:gd name="T21" fmla="*/ 25 h 25"/>
                <a:gd name="T22" fmla="*/ 0 w 14"/>
                <a:gd name="T23" fmla="*/ 25 h 25"/>
                <a:gd name="T24" fmla="*/ 0 w 14"/>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5">
                  <a:moveTo>
                    <a:pt x="0" y="0"/>
                  </a:moveTo>
                  <a:lnTo>
                    <a:pt x="14" y="0"/>
                  </a:lnTo>
                  <a:lnTo>
                    <a:pt x="14" y="4"/>
                  </a:lnTo>
                  <a:lnTo>
                    <a:pt x="4" y="4"/>
                  </a:lnTo>
                  <a:lnTo>
                    <a:pt x="4" y="10"/>
                  </a:lnTo>
                  <a:lnTo>
                    <a:pt x="13" y="10"/>
                  </a:lnTo>
                  <a:lnTo>
                    <a:pt x="13" y="14"/>
                  </a:lnTo>
                  <a:lnTo>
                    <a:pt x="4" y="14"/>
                  </a:lnTo>
                  <a:lnTo>
                    <a:pt x="4" y="21"/>
                  </a:lnTo>
                  <a:lnTo>
                    <a:pt x="14" y="21"/>
                  </a:lnTo>
                  <a:lnTo>
                    <a:pt x="14" y="25"/>
                  </a:lnTo>
                  <a:lnTo>
                    <a:pt x="0" y="25"/>
                  </a:lnTo>
                  <a:lnTo>
                    <a:pt x="0"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85"/>
            <p:cNvSpPr>
              <a:spLocks/>
            </p:cNvSpPr>
            <p:nvPr/>
          </p:nvSpPr>
          <p:spPr bwMode="auto">
            <a:xfrm>
              <a:off x="4494" y="1546"/>
              <a:ext cx="25" cy="25"/>
            </a:xfrm>
            <a:custGeom>
              <a:avLst/>
              <a:gdLst>
                <a:gd name="T0" fmla="*/ 0 w 24"/>
                <a:gd name="T1" fmla="*/ 0 h 24"/>
                <a:gd name="T2" fmla="*/ 4 w 24"/>
                <a:gd name="T3" fmla="*/ 0 h 24"/>
                <a:gd name="T4" fmla="*/ 12 w 24"/>
                <a:gd name="T5" fmla="*/ 11 h 24"/>
                <a:gd name="T6" fmla="*/ 20 w 24"/>
                <a:gd name="T7" fmla="*/ 0 h 24"/>
                <a:gd name="T8" fmla="*/ 24 w 24"/>
                <a:gd name="T9" fmla="*/ 0 h 24"/>
                <a:gd name="T10" fmla="*/ 24 w 24"/>
                <a:gd name="T11" fmla="*/ 24 h 24"/>
                <a:gd name="T12" fmla="*/ 19 w 24"/>
                <a:gd name="T13" fmla="*/ 24 h 24"/>
                <a:gd name="T14" fmla="*/ 19 w 24"/>
                <a:gd name="T15" fmla="*/ 12 h 24"/>
                <a:gd name="T16" fmla="*/ 20 w 24"/>
                <a:gd name="T17" fmla="*/ 7 h 24"/>
                <a:gd name="T18" fmla="*/ 19 w 24"/>
                <a:gd name="T19" fmla="*/ 7 h 24"/>
                <a:gd name="T20" fmla="*/ 16 w 24"/>
                <a:gd name="T21" fmla="*/ 11 h 24"/>
                <a:gd name="T22" fmla="*/ 12 w 24"/>
                <a:gd name="T23" fmla="*/ 18 h 24"/>
                <a:gd name="T24" fmla="*/ 7 w 24"/>
                <a:gd name="T25" fmla="*/ 11 h 24"/>
                <a:gd name="T26" fmla="*/ 4 w 24"/>
                <a:gd name="T27" fmla="*/ 7 h 24"/>
                <a:gd name="T28" fmla="*/ 4 w 24"/>
                <a:gd name="T29" fmla="*/ 7 h 24"/>
                <a:gd name="T30" fmla="*/ 4 w 24"/>
                <a:gd name="T31" fmla="*/ 12 h 24"/>
                <a:gd name="T32" fmla="*/ 4 w 24"/>
                <a:gd name="T33" fmla="*/ 24 h 24"/>
                <a:gd name="T34" fmla="*/ 0 w 24"/>
                <a:gd name="T35" fmla="*/ 24 h 24"/>
                <a:gd name="T36" fmla="*/ 0 w 24"/>
                <a:gd name="T3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4">
                  <a:moveTo>
                    <a:pt x="0" y="0"/>
                  </a:moveTo>
                  <a:cubicBezTo>
                    <a:pt x="4" y="0"/>
                    <a:pt x="4" y="0"/>
                    <a:pt x="4" y="0"/>
                  </a:cubicBezTo>
                  <a:cubicBezTo>
                    <a:pt x="12" y="11"/>
                    <a:pt x="12" y="11"/>
                    <a:pt x="12" y="11"/>
                  </a:cubicBezTo>
                  <a:cubicBezTo>
                    <a:pt x="20" y="0"/>
                    <a:pt x="20" y="0"/>
                    <a:pt x="20" y="0"/>
                  </a:cubicBezTo>
                  <a:cubicBezTo>
                    <a:pt x="24" y="0"/>
                    <a:pt x="24" y="0"/>
                    <a:pt x="24" y="0"/>
                  </a:cubicBezTo>
                  <a:cubicBezTo>
                    <a:pt x="24" y="24"/>
                    <a:pt x="24" y="24"/>
                    <a:pt x="24" y="24"/>
                  </a:cubicBezTo>
                  <a:cubicBezTo>
                    <a:pt x="19" y="24"/>
                    <a:pt x="19" y="24"/>
                    <a:pt x="19" y="24"/>
                  </a:cubicBezTo>
                  <a:cubicBezTo>
                    <a:pt x="19" y="12"/>
                    <a:pt x="19" y="12"/>
                    <a:pt x="19" y="12"/>
                  </a:cubicBezTo>
                  <a:cubicBezTo>
                    <a:pt x="19" y="10"/>
                    <a:pt x="19" y="8"/>
                    <a:pt x="20" y="7"/>
                  </a:cubicBezTo>
                  <a:cubicBezTo>
                    <a:pt x="19" y="7"/>
                    <a:pt x="19" y="7"/>
                    <a:pt x="19" y="7"/>
                  </a:cubicBezTo>
                  <a:cubicBezTo>
                    <a:pt x="18" y="8"/>
                    <a:pt x="17" y="10"/>
                    <a:pt x="16" y="11"/>
                  </a:cubicBezTo>
                  <a:cubicBezTo>
                    <a:pt x="12" y="18"/>
                    <a:pt x="12" y="18"/>
                    <a:pt x="12" y="18"/>
                  </a:cubicBezTo>
                  <a:cubicBezTo>
                    <a:pt x="7" y="11"/>
                    <a:pt x="7" y="11"/>
                    <a:pt x="7" y="11"/>
                  </a:cubicBezTo>
                  <a:cubicBezTo>
                    <a:pt x="6" y="10"/>
                    <a:pt x="5" y="8"/>
                    <a:pt x="4" y="7"/>
                  </a:cubicBezTo>
                  <a:cubicBezTo>
                    <a:pt x="4" y="7"/>
                    <a:pt x="4" y="7"/>
                    <a:pt x="4" y="7"/>
                  </a:cubicBezTo>
                  <a:cubicBezTo>
                    <a:pt x="4" y="8"/>
                    <a:pt x="4" y="10"/>
                    <a:pt x="4" y="12"/>
                  </a:cubicBezTo>
                  <a:cubicBezTo>
                    <a:pt x="4" y="24"/>
                    <a:pt x="4" y="24"/>
                    <a:pt x="4" y="24"/>
                  </a:cubicBezTo>
                  <a:cubicBezTo>
                    <a:pt x="0" y="24"/>
                    <a:pt x="0" y="24"/>
                    <a:pt x="0" y="24"/>
                  </a:cubicBezTo>
                  <a:lnTo>
                    <a:pt x="0"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86"/>
            <p:cNvSpPr>
              <a:spLocks/>
            </p:cNvSpPr>
            <p:nvPr/>
          </p:nvSpPr>
          <p:spPr bwMode="auto">
            <a:xfrm>
              <a:off x="4535" y="1546"/>
              <a:ext cx="14" cy="25"/>
            </a:xfrm>
            <a:custGeom>
              <a:avLst/>
              <a:gdLst>
                <a:gd name="T0" fmla="*/ 0 w 14"/>
                <a:gd name="T1" fmla="*/ 0 h 25"/>
                <a:gd name="T2" fmla="*/ 14 w 14"/>
                <a:gd name="T3" fmla="*/ 0 h 25"/>
                <a:gd name="T4" fmla="*/ 14 w 14"/>
                <a:gd name="T5" fmla="*/ 4 h 25"/>
                <a:gd name="T6" fmla="*/ 4 w 14"/>
                <a:gd name="T7" fmla="*/ 4 h 25"/>
                <a:gd name="T8" fmla="*/ 4 w 14"/>
                <a:gd name="T9" fmla="*/ 10 h 25"/>
                <a:gd name="T10" fmla="*/ 13 w 14"/>
                <a:gd name="T11" fmla="*/ 10 h 25"/>
                <a:gd name="T12" fmla="*/ 13 w 14"/>
                <a:gd name="T13" fmla="*/ 14 h 25"/>
                <a:gd name="T14" fmla="*/ 4 w 14"/>
                <a:gd name="T15" fmla="*/ 14 h 25"/>
                <a:gd name="T16" fmla="*/ 4 w 14"/>
                <a:gd name="T17" fmla="*/ 21 h 25"/>
                <a:gd name="T18" fmla="*/ 14 w 14"/>
                <a:gd name="T19" fmla="*/ 21 h 25"/>
                <a:gd name="T20" fmla="*/ 14 w 14"/>
                <a:gd name="T21" fmla="*/ 25 h 25"/>
                <a:gd name="T22" fmla="*/ 0 w 14"/>
                <a:gd name="T23" fmla="*/ 25 h 25"/>
                <a:gd name="T24" fmla="*/ 0 w 14"/>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5">
                  <a:moveTo>
                    <a:pt x="0" y="0"/>
                  </a:moveTo>
                  <a:lnTo>
                    <a:pt x="14" y="0"/>
                  </a:lnTo>
                  <a:lnTo>
                    <a:pt x="14" y="4"/>
                  </a:lnTo>
                  <a:lnTo>
                    <a:pt x="4" y="4"/>
                  </a:lnTo>
                  <a:lnTo>
                    <a:pt x="4" y="10"/>
                  </a:lnTo>
                  <a:lnTo>
                    <a:pt x="13" y="10"/>
                  </a:lnTo>
                  <a:lnTo>
                    <a:pt x="13" y="14"/>
                  </a:lnTo>
                  <a:lnTo>
                    <a:pt x="4" y="14"/>
                  </a:lnTo>
                  <a:lnTo>
                    <a:pt x="4" y="21"/>
                  </a:lnTo>
                  <a:lnTo>
                    <a:pt x="14" y="21"/>
                  </a:lnTo>
                  <a:lnTo>
                    <a:pt x="14" y="25"/>
                  </a:lnTo>
                  <a:lnTo>
                    <a:pt x="0" y="25"/>
                  </a:lnTo>
                  <a:lnTo>
                    <a:pt x="0"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87"/>
            <p:cNvSpPr>
              <a:spLocks/>
            </p:cNvSpPr>
            <p:nvPr/>
          </p:nvSpPr>
          <p:spPr bwMode="auto">
            <a:xfrm>
              <a:off x="4565" y="1546"/>
              <a:ext cx="21" cy="25"/>
            </a:xfrm>
            <a:custGeom>
              <a:avLst/>
              <a:gdLst>
                <a:gd name="T0" fmla="*/ 0 w 21"/>
                <a:gd name="T1" fmla="*/ 24 h 24"/>
                <a:gd name="T2" fmla="*/ 0 w 21"/>
                <a:gd name="T3" fmla="*/ 0 h 24"/>
                <a:gd name="T4" fmla="*/ 4 w 21"/>
                <a:gd name="T5" fmla="*/ 0 h 24"/>
                <a:gd name="T6" fmla="*/ 13 w 21"/>
                <a:gd name="T7" fmla="*/ 11 h 24"/>
                <a:gd name="T8" fmla="*/ 17 w 21"/>
                <a:gd name="T9" fmla="*/ 17 h 24"/>
                <a:gd name="T10" fmla="*/ 17 w 21"/>
                <a:gd name="T11" fmla="*/ 17 h 24"/>
                <a:gd name="T12" fmla="*/ 17 w 21"/>
                <a:gd name="T13" fmla="*/ 10 h 24"/>
                <a:gd name="T14" fmla="*/ 17 w 21"/>
                <a:gd name="T15" fmla="*/ 0 h 24"/>
                <a:gd name="T16" fmla="*/ 21 w 21"/>
                <a:gd name="T17" fmla="*/ 0 h 24"/>
                <a:gd name="T18" fmla="*/ 21 w 21"/>
                <a:gd name="T19" fmla="*/ 24 h 24"/>
                <a:gd name="T20" fmla="*/ 17 w 21"/>
                <a:gd name="T21" fmla="*/ 24 h 24"/>
                <a:gd name="T22" fmla="*/ 9 w 21"/>
                <a:gd name="T23" fmla="*/ 12 h 24"/>
                <a:gd name="T24" fmla="*/ 4 w 21"/>
                <a:gd name="T25" fmla="*/ 6 h 24"/>
                <a:gd name="T26" fmla="*/ 4 w 21"/>
                <a:gd name="T27" fmla="*/ 6 h 24"/>
                <a:gd name="T28" fmla="*/ 4 w 21"/>
                <a:gd name="T29" fmla="*/ 14 h 24"/>
                <a:gd name="T30" fmla="*/ 4 w 21"/>
                <a:gd name="T31" fmla="*/ 24 h 24"/>
                <a:gd name="T32" fmla="*/ 0 w 21"/>
                <a:gd name="T3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24">
                  <a:moveTo>
                    <a:pt x="0" y="24"/>
                  </a:moveTo>
                  <a:cubicBezTo>
                    <a:pt x="0" y="0"/>
                    <a:pt x="0" y="0"/>
                    <a:pt x="0" y="0"/>
                  </a:cubicBezTo>
                  <a:cubicBezTo>
                    <a:pt x="4" y="0"/>
                    <a:pt x="4" y="0"/>
                    <a:pt x="4" y="0"/>
                  </a:cubicBezTo>
                  <a:cubicBezTo>
                    <a:pt x="13" y="11"/>
                    <a:pt x="13" y="11"/>
                    <a:pt x="13" y="11"/>
                  </a:cubicBezTo>
                  <a:cubicBezTo>
                    <a:pt x="14" y="13"/>
                    <a:pt x="16" y="15"/>
                    <a:pt x="17" y="17"/>
                  </a:cubicBezTo>
                  <a:cubicBezTo>
                    <a:pt x="17" y="17"/>
                    <a:pt x="17" y="17"/>
                    <a:pt x="17" y="17"/>
                  </a:cubicBezTo>
                  <a:cubicBezTo>
                    <a:pt x="17" y="15"/>
                    <a:pt x="17" y="12"/>
                    <a:pt x="17" y="10"/>
                  </a:cubicBezTo>
                  <a:cubicBezTo>
                    <a:pt x="17" y="0"/>
                    <a:pt x="17" y="0"/>
                    <a:pt x="17" y="0"/>
                  </a:cubicBezTo>
                  <a:cubicBezTo>
                    <a:pt x="21" y="0"/>
                    <a:pt x="21" y="0"/>
                    <a:pt x="21" y="0"/>
                  </a:cubicBezTo>
                  <a:cubicBezTo>
                    <a:pt x="21" y="24"/>
                    <a:pt x="21" y="24"/>
                    <a:pt x="21" y="24"/>
                  </a:cubicBezTo>
                  <a:cubicBezTo>
                    <a:pt x="17" y="24"/>
                    <a:pt x="17" y="24"/>
                    <a:pt x="17" y="24"/>
                  </a:cubicBezTo>
                  <a:cubicBezTo>
                    <a:pt x="9" y="12"/>
                    <a:pt x="9" y="12"/>
                    <a:pt x="9" y="12"/>
                  </a:cubicBezTo>
                  <a:cubicBezTo>
                    <a:pt x="7" y="10"/>
                    <a:pt x="6" y="8"/>
                    <a:pt x="4" y="6"/>
                  </a:cubicBezTo>
                  <a:cubicBezTo>
                    <a:pt x="4" y="6"/>
                    <a:pt x="4" y="6"/>
                    <a:pt x="4" y="6"/>
                  </a:cubicBezTo>
                  <a:cubicBezTo>
                    <a:pt x="4" y="9"/>
                    <a:pt x="4" y="11"/>
                    <a:pt x="4" y="14"/>
                  </a:cubicBezTo>
                  <a:cubicBezTo>
                    <a:pt x="4" y="24"/>
                    <a:pt x="4" y="24"/>
                    <a:pt x="4" y="24"/>
                  </a:cubicBezTo>
                  <a:lnTo>
                    <a:pt x="0" y="24"/>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88"/>
            <p:cNvSpPr>
              <a:spLocks/>
            </p:cNvSpPr>
            <p:nvPr/>
          </p:nvSpPr>
          <p:spPr bwMode="auto">
            <a:xfrm>
              <a:off x="4600" y="1546"/>
              <a:ext cx="21" cy="25"/>
            </a:xfrm>
            <a:custGeom>
              <a:avLst/>
              <a:gdLst>
                <a:gd name="T0" fmla="*/ 9 w 21"/>
                <a:gd name="T1" fmla="*/ 4 h 25"/>
                <a:gd name="T2" fmla="*/ 0 w 21"/>
                <a:gd name="T3" fmla="*/ 4 h 25"/>
                <a:gd name="T4" fmla="*/ 0 w 21"/>
                <a:gd name="T5" fmla="*/ 0 h 25"/>
                <a:gd name="T6" fmla="*/ 21 w 21"/>
                <a:gd name="T7" fmla="*/ 0 h 25"/>
                <a:gd name="T8" fmla="*/ 21 w 21"/>
                <a:gd name="T9" fmla="*/ 4 h 25"/>
                <a:gd name="T10" fmla="*/ 13 w 21"/>
                <a:gd name="T11" fmla="*/ 4 h 25"/>
                <a:gd name="T12" fmla="*/ 13 w 21"/>
                <a:gd name="T13" fmla="*/ 25 h 25"/>
                <a:gd name="T14" fmla="*/ 9 w 21"/>
                <a:gd name="T15" fmla="*/ 25 h 25"/>
                <a:gd name="T16" fmla="*/ 9 w 21"/>
                <a:gd name="T17"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5">
                  <a:moveTo>
                    <a:pt x="9" y="4"/>
                  </a:moveTo>
                  <a:lnTo>
                    <a:pt x="0" y="4"/>
                  </a:lnTo>
                  <a:lnTo>
                    <a:pt x="0" y="0"/>
                  </a:lnTo>
                  <a:lnTo>
                    <a:pt x="21" y="0"/>
                  </a:lnTo>
                  <a:lnTo>
                    <a:pt x="21" y="4"/>
                  </a:lnTo>
                  <a:lnTo>
                    <a:pt x="13" y="4"/>
                  </a:lnTo>
                  <a:lnTo>
                    <a:pt x="13" y="25"/>
                  </a:lnTo>
                  <a:lnTo>
                    <a:pt x="9" y="25"/>
                  </a:lnTo>
                  <a:lnTo>
                    <a:pt x="9" y="4"/>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58812843"/>
      </p:ext>
    </p:extLst>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3915" y="133350"/>
            <a:ext cx="1123950" cy="325630"/>
          </a:xfrm>
          <a:prstGeom prst="rect">
            <a:avLst/>
          </a:prstGeom>
        </p:spPr>
      </p:pic>
      <p:grpSp>
        <p:nvGrpSpPr>
          <p:cNvPr id="2" name="Group 1"/>
          <p:cNvGrpSpPr/>
          <p:nvPr/>
        </p:nvGrpSpPr>
        <p:grpSpPr>
          <a:xfrm>
            <a:off x="187118" y="599093"/>
            <a:ext cx="8712622" cy="5867402"/>
            <a:chOff x="187118" y="599093"/>
            <a:chExt cx="8712622" cy="5867402"/>
          </a:xfrm>
        </p:grpSpPr>
        <p:grpSp>
          <p:nvGrpSpPr>
            <p:cNvPr id="6" name="Group 5"/>
            <p:cNvGrpSpPr/>
            <p:nvPr/>
          </p:nvGrpSpPr>
          <p:grpSpPr>
            <a:xfrm>
              <a:off x="187118" y="599093"/>
              <a:ext cx="8712622" cy="5867402"/>
              <a:chOff x="166838" y="685798"/>
              <a:chExt cx="8712622" cy="5867402"/>
            </a:xfrm>
          </p:grpSpPr>
          <p:sp>
            <p:nvSpPr>
              <p:cNvPr id="7" name="Rectangle 6"/>
              <p:cNvSpPr/>
              <p:nvPr/>
            </p:nvSpPr>
            <p:spPr>
              <a:xfrm>
                <a:off x="3284621" y="1066800"/>
                <a:ext cx="3649579" cy="2114550"/>
              </a:xfrm>
              <a:prstGeom prst="rect">
                <a:avLst/>
              </a:prstGeom>
              <a:solidFill>
                <a:srgbClr val="F4F7ED"/>
              </a:solidFill>
              <a:ln w="1905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      </a:t>
                </a:r>
              </a:p>
            </p:txBody>
          </p:sp>
          <p:cxnSp>
            <p:nvCxnSpPr>
              <p:cNvPr id="8" name="Straight Connector 7"/>
              <p:cNvCxnSpPr/>
              <p:nvPr/>
            </p:nvCxnSpPr>
            <p:spPr>
              <a:xfrm rot="5400000">
                <a:off x="-1294606" y="3656806"/>
                <a:ext cx="5791200" cy="1588"/>
              </a:xfrm>
              <a:prstGeom prst="line">
                <a:avLst/>
              </a:prstGeom>
              <a:ln w="19050" cap="rnd">
                <a:solidFill>
                  <a:schemeClr val="bg1">
                    <a:lumMod val="75000"/>
                  </a:schemeClr>
                </a:solidFill>
                <a:prstDash val="sysDot"/>
                <a:beve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a:off x="305594" y="3656806"/>
                <a:ext cx="5791200" cy="1588"/>
              </a:xfrm>
              <a:prstGeom prst="line">
                <a:avLst/>
              </a:prstGeom>
              <a:ln w="19050" cap="rnd">
                <a:solidFill>
                  <a:schemeClr val="bg1">
                    <a:lumMod val="75000"/>
                  </a:schemeClr>
                </a:solidFill>
                <a:prstDash val="sysDot"/>
                <a:beve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66838" y="695980"/>
                <a:ext cx="1440051" cy="461665"/>
              </a:xfrm>
              <a:prstGeom prst="rect">
                <a:avLst/>
              </a:prstGeom>
              <a:noFill/>
            </p:spPr>
            <p:txBody>
              <a:bodyPr wrap="square" rtlCol="0">
                <a:spAutoFit/>
              </a:bodyPr>
              <a:lstStyle/>
              <a:p>
                <a:pPr algn="ctr"/>
                <a:r>
                  <a:rPr lang="en-US" sz="1200" b="1" dirty="0"/>
                  <a:t>CUSTOMER  or</a:t>
                </a:r>
              </a:p>
              <a:p>
                <a:pPr algn="ctr"/>
                <a:r>
                  <a:rPr lang="en-US" sz="1200" b="1" dirty="0"/>
                  <a:t>CALL CENTER</a:t>
                </a:r>
              </a:p>
            </p:txBody>
          </p:sp>
          <p:sp>
            <p:nvSpPr>
              <p:cNvPr id="11" name="TextBox 10"/>
              <p:cNvSpPr txBox="1"/>
              <p:nvPr/>
            </p:nvSpPr>
            <p:spPr>
              <a:xfrm>
                <a:off x="1688432" y="685798"/>
                <a:ext cx="1373188" cy="276999"/>
              </a:xfrm>
              <a:prstGeom prst="rect">
                <a:avLst/>
              </a:prstGeom>
              <a:noFill/>
            </p:spPr>
            <p:txBody>
              <a:bodyPr wrap="square" rtlCol="0">
                <a:spAutoFit/>
              </a:bodyPr>
              <a:lstStyle>
                <a:defPPr>
                  <a:defRPr lang="en-US"/>
                </a:defPPr>
                <a:lvl1pPr algn="ctr">
                  <a:defRPr sz="1200" b="1">
                    <a:solidFill>
                      <a:schemeClr val="tx1">
                        <a:lumMod val="65000"/>
                        <a:lumOff val="35000"/>
                      </a:schemeClr>
                    </a:solidFill>
                  </a:defRPr>
                </a:lvl1pPr>
              </a:lstStyle>
              <a:p>
                <a:r>
                  <a:rPr lang="en-US" dirty="0">
                    <a:solidFill>
                      <a:schemeClr val="tx1"/>
                    </a:solidFill>
                  </a:rPr>
                  <a:t>SCHEDULING</a:t>
                </a:r>
              </a:p>
            </p:txBody>
          </p:sp>
          <p:sp>
            <p:nvSpPr>
              <p:cNvPr id="12" name="TextBox 11"/>
              <p:cNvSpPr txBox="1"/>
              <p:nvPr/>
            </p:nvSpPr>
            <p:spPr>
              <a:xfrm>
                <a:off x="3697754" y="685800"/>
                <a:ext cx="1132040" cy="276999"/>
              </a:xfrm>
              <a:prstGeom prst="rect">
                <a:avLst/>
              </a:prstGeom>
              <a:noFill/>
            </p:spPr>
            <p:txBody>
              <a:bodyPr wrap="square" rtlCol="0">
                <a:spAutoFit/>
              </a:bodyPr>
              <a:lstStyle>
                <a:defPPr>
                  <a:defRPr lang="en-US"/>
                </a:defPPr>
                <a:lvl1pPr algn="ctr">
                  <a:defRPr sz="1200" b="1">
                    <a:solidFill>
                      <a:schemeClr val="tx1">
                        <a:lumMod val="65000"/>
                        <a:lumOff val="35000"/>
                      </a:schemeClr>
                    </a:solidFill>
                  </a:defRPr>
                </a:lvl1pPr>
              </a:lstStyle>
              <a:p>
                <a:r>
                  <a:rPr lang="en-US" dirty="0">
                    <a:solidFill>
                      <a:schemeClr val="tx1"/>
                    </a:solidFill>
                  </a:rPr>
                  <a:t>TECHNICIAN</a:t>
                </a:r>
              </a:p>
            </p:txBody>
          </p:sp>
          <p:cxnSp>
            <p:nvCxnSpPr>
              <p:cNvPr id="13" name="Straight Connector 12"/>
              <p:cNvCxnSpPr/>
              <p:nvPr/>
            </p:nvCxnSpPr>
            <p:spPr>
              <a:xfrm rot="5400000">
                <a:off x="2210594" y="3656806"/>
                <a:ext cx="5791200" cy="1588"/>
              </a:xfrm>
              <a:prstGeom prst="line">
                <a:avLst/>
              </a:prstGeom>
              <a:ln w="19050" cap="rnd">
                <a:solidFill>
                  <a:schemeClr val="bg1">
                    <a:lumMod val="75000"/>
                  </a:schemeClr>
                </a:solidFill>
                <a:prstDash val="sysDot"/>
                <a:beve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398255" y="685800"/>
                <a:ext cx="947311" cy="276999"/>
              </a:xfrm>
              <a:prstGeom prst="rect">
                <a:avLst/>
              </a:prstGeom>
              <a:noFill/>
            </p:spPr>
            <p:txBody>
              <a:bodyPr wrap="square" rtlCol="0">
                <a:spAutoFit/>
              </a:bodyPr>
              <a:lstStyle>
                <a:defPPr>
                  <a:defRPr lang="en-US"/>
                </a:defPPr>
                <a:lvl1pPr algn="ctr">
                  <a:defRPr sz="1200" b="1">
                    <a:solidFill>
                      <a:schemeClr val="tx1">
                        <a:lumMod val="65000"/>
                        <a:lumOff val="35000"/>
                      </a:schemeClr>
                    </a:solidFill>
                  </a:defRPr>
                </a:lvl1pPr>
              </a:lstStyle>
              <a:p>
                <a:r>
                  <a:rPr lang="en-US" dirty="0">
                    <a:solidFill>
                      <a:schemeClr val="tx1"/>
                    </a:solidFill>
                  </a:rPr>
                  <a:t>DISPATCH</a:t>
                </a:r>
              </a:p>
            </p:txBody>
          </p:sp>
          <p:cxnSp>
            <p:nvCxnSpPr>
              <p:cNvPr id="15" name="Straight Connector 14"/>
              <p:cNvCxnSpPr/>
              <p:nvPr/>
            </p:nvCxnSpPr>
            <p:spPr>
              <a:xfrm rot="5400000">
                <a:off x="4115594" y="3656806"/>
                <a:ext cx="5791200" cy="1588"/>
              </a:xfrm>
              <a:prstGeom prst="line">
                <a:avLst/>
              </a:prstGeom>
              <a:ln w="19050" cap="rnd">
                <a:solidFill>
                  <a:schemeClr val="bg1">
                    <a:lumMod val="75000"/>
                  </a:schemeClr>
                </a:solidFill>
                <a:prstDash val="sysDot"/>
                <a:beve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214004" y="695980"/>
                <a:ext cx="1665456" cy="461665"/>
              </a:xfrm>
              <a:prstGeom prst="rect">
                <a:avLst/>
              </a:prstGeom>
              <a:noFill/>
            </p:spPr>
            <p:txBody>
              <a:bodyPr wrap="square" rtlCol="0">
                <a:spAutoFit/>
              </a:bodyPr>
              <a:lstStyle>
                <a:defPPr>
                  <a:defRPr lang="en-US"/>
                </a:defPPr>
                <a:lvl1pPr algn="ctr">
                  <a:defRPr sz="1200" b="1">
                    <a:solidFill>
                      <a:schemeClr val="tx1">
                        <a:lumMod val="65000"/>
                        <a:lumOff val="35000"/>
                      </a:schemeClr>
                    </a:solidFill>
                  </a:defRPr>
                </a:lvl1pPr>
              </a:lstStyle>
              <a:p>
                <a:r>
                  <a:rPr lang="en-US" dirty="0">
                    <a:solidFill>
                      <a:schemeClr val="tx1"/>
                    </a:solidFill>
                  </a:rPr>
                  <a:t>SPARES UPDATE &amp; </a:t>
                </a:r>
              </a:p>
              <a:p>
                <a:r>
                  <a:rPr lang="en-US" dirty="0">
                    <a:solidFill>
                      <a:schemeClr val="tx1"/>
                    </a:solidFill>
                  </a:rPr>
                  <a:t>CLOSURE</a:t>
                </a:r>
              </a:p>
            </p:txBody>
          </p:sp>
          <p:pic>
            <p:nvPicPr>
              <p:cNvPr id="17" name="Picture 2"/>
              <p:cNvPicPr>
                <a:picLocks noChangeAspect="1" noChangeArrowheads="1"/>
              </p:cNvPicPr>
              <p:nvPr/>
            </p:nvPicPr>
            <p:blipFill>
              <a:blip r:embed="rId3" cstate="print"/>
              <a:srcRect/>
              <a:stretch>
                <a:fillRect/>
              </a:stretch>
            </p:blipFill>
            <p:spPr bwMode="auto">
              <a:xfrm>
                <a:off x="572264" y="1346809"/>
                <a:ext cx="615224" cy="621632"/>
              </a:xfrm>
              <a:prstGeom prst="rect">
                <a:avLst/>
              </a:prstGeom>
              <a:noFill/>
              <a:ln w="9525">
                <a:noFill/>
                <a:miter lim="800000"/>
                <a:headEnd/>
                <a:tailEnd/>
              </a:ln>
              <a:effectLst/>
            </p:spPr>
          </p:pic>
          <p:sp>
            <p:nvSpPr>
              <p:cNvPr id="18" name="Line 98"/>
              <p:cNvSpPr>
                <a:spLocks noChangeShapeType="1"/>
              </p:cNvSpPr>
              <p:nvPr/>
            </p:nvSpPr>
            <p:spPr bwMode="auto">
              <a:xfrm>
                <a:off x="1395651" y="1695677"/>
                <a:ext cx="457200" cy="0"/>
              </a:xfrm>
              <a:prstGeom prst="line">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19" name="Group 18"/>
              <p:cNvGrpSpPr/>
              <p:nvPr/>
            </p:nvGrpSpPr>
            <p:grpSpPr>
              <a:xfrm>
                <a:off x="2341920" y="2353655"/>
                <a:ext cx="1029929" cy="2841336"/>
                <a:chOff x="3408721" y="2933143"/>
                <a:chExt cx="1029929" cy="2841336"/>
              </a:xfrm>
            </p:grpSpPr>
            <p:sp>
              <p:nvSpPr>
                <p:cNvPr id="75" name="Line 98"/>
                <p:cNvSpPr>
                  <a:spLocks noChangeShapeType="1"/>
                </p:cNvSpPr>
                <p:nvPr/>
              </p:nvSpPr>
              <p:spPr bwMode="auto">
                <a:xfrm>
                  <a:off x="3486150" y="5372103"/>
                  <a:ext cx="952500" cy="9524"/>
                </a:xfrm>
                <a:prstGeom prst="line">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6" name="Minus 75"/>
                <p:cNvSpPr/>
                <p:nvPr/>
              </p:nvSpPr>
              <p:spPr>
                <a:xfrm rot="5400000">
                  <a:off x="2080798" y="4261066"/>
                  <a:ext cx="2841336" cy="185490"/>
                </a:xfrm>
                <a:prstGeom prst="mathMinus">
                  <a:avLst/>
                </a:prstGeom>
                <a:solidFill>
                  <a:srgbClr val="2376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p:cNvSpPr txBox="1"/>
              <p:nvPr/>
            </p:nvSpPr>
            <p:spPr>
              <a:xfrm>
                <a:off x="369064" y="1969109"/>
                <a:ext cx="990600" cy="769441"/>
              </a:xfrm>
              <a:prstGeom prst="rect">
                <a:avLst/>
              </a:prstGeom>
              <a:noFill/>
            </p:spPr>
            <p:txBody>
              <a:bodyPr>
                <a:spAutoFit/>
              </a:bodyPr>
              <a:lstStyle/>
              <a:p>
                <a:pPr algn="ctr" fontAlgn="auto">
                  <a:spcBef>
                    <a:spcPts val="0"/>
                  </a:spcBef>
                  <a:spcAft>
                    <a:spcPts val="0"/>
                  </a:spcAft>
                  <a:defRPr/>
                </a:pPr>
                <a:r>
                  <a:rPr lang="en-US" sz="1100" dirty="0">
                    <a:solidFill>
                      <a:schemeClr val="tx1">
                        <a:lumMod val="75000"/>
                        <a:lumOff val="25000"/>
                      </a:schemeClr>
                    </a:solidFill>
                    <a:latin typeface="+mn-lt"/>
                  </a:rPr>
                  <a:t>Create Service </a:t>
                </a:r>
                <a:r>
                  <a:rPr lang="en-US" sz="1100" dirty="0" smtClean="0">
                    <a:solidFill>
                      <a:schemeClr val="tx1">
                        <a:lumMod val="75000"/>
                        <a:lumOff val="25000"/>
                      </a:schemeClr>
                    </a:solidFill>
                    <a:latin typeface="+mn-lt"/>
                  </a:rPr>
                  <a:t>Tickets/</a:t>
                </a:r>
              </a:p>
              <a:p>
                <a:pPr algn="ctr" fontAlgn="auto">
                  <a:spcBef>
                    <a:spcPts val="0"/>
                  </a:spcBef>
                  <a:spcAft>
                    <a:spcPts val="0"/>
                  </a:spcAft>
                  <a:defRPr/>
                </a:pPr>
                <a:r>
                  <a:rPr lang="en-US" sz="1100" dirty="0" smtClean="0">
                    <a:solidFill>
                      <a:schemeClr val="tx1">
                        <a:lumMod val="75000"/>
                        <a:lumOff val="25000"/>
                      </a:schemeClr>
                    </a:solidFill>
                    <a:latin typeface="+mn-lt"/>
                  </a:rPr>
                  <a:t>Work Order</a:t>
                </a:r>
                <a:endParaRPr lang="en-US" sz="1100" dirty="0">
                  <a:solidFill>
                    <a:schemeClr val="tx1">
                      <a:lumMod val="75000"/>
                      <a:lumOff val="25000"/>
                    </a:schemeClr>
                  </a:solidFill>
                  <a:latin typeface="+mn-lt"/>
                </a:endParaRPr>
              </a:p>
            </p:txBody>
          </p:sp>
          <p:sp>
            <p:nvSpPr>
              <p:cNvPr id="21" name="TextBox 20"/>
              <p:cNvSpPr txBox="1"/>
              <p:nvPr/>
            </p:nvSpPr>
            <p:spPr>
              <a:xfrm>
                <a:off x="3643059" y="1651000"/>
                <a:ext cx="1343025" cy="261610"/>
              </a:xfrm>
              <a:prstGeom prst="rect">
                <a:avLst/>
              </a:prstGeom>
              <a:noFill/>
            </p:spPr>
            <p:txBody>
              <a:bodyPr wrap="square">
                <a:spAutoFit/>
              </a:bodyPr>
              <a:lstStyle/>
              <a:p>
                <a:pPr fontAlgn="auto">
                  <a:spcBef>
                    <a:spcPts val="0"/>
                  </a:spcBef>
                  <a:spcAft>
                    <a:spcPts val="0"/>
                  </a:spcAft>
                  <a:defRPr/>
                </a:pPr>
                <a:r>
                  <a:rPr lang="en-US" sz="1100" dirty="0">
                    <a:solidFill>
                      <a:schemeClr val="tx1">
                        <a:lumMod val="75000"/>
                        <a:lumOff val="25000"/>
                      </a:schemeClr>
                    </a:solidFill>
                    <a:latin typeface="+mn-lt"/>
                  </a:rPr>
                  <a:t>Accept New Job</a:t>
                </a:r>
              </a:p>
            </p:txBody>
          </p:sp>
          <p:sp>
            <p:nvSpPr>
              <p:cNvPr id="22" name="Line 98"/>
              <p:cNvSpPr>
                <a:spLocks noChangeShapeType="1"/>
              </p:cNvSpPr>
              <p:nvPr/>
            </p:nvSpPr>
            <p:spPr bwMode="auto">
              <a:xfrm flipH="1">
                <a:off x="4157408" y="1890711"/>
                <a:ext cx="2381" cy="269081"/>
              </a:xfrm>
              <a:prstGeom prst="line">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 name="TextBox 22"/>
              <p:cNvSpPr txBox="1"/>
              <p:nvPr/>
            </p:nvSpPr>
            <p:spPr>
              <a:xfrm>
                <a:off x="3557336" y="2794000"/>
                <a:ext cx="1304924" cy="261610"/>
              </a:xfrm>
              <a:prstGeom prst="rect">
                <a:avLst/>
              </a:prstGeom>
              <a:noFill/>
            </p:spPr>
            <p:txBody>
              <a:bodyPr wrap="square">
                <a:spAutoFit/>
              </a:bodyPr>
              <a:lstStyle/>
              <a:p>
                <a:pPr fontAlgn="auto">
                  <a:spcBef>
                    <a:spcPts val="0"/>
                  </a:spcBef>
                  <a:spcAft>
                    <a:spcPts val="0"/>
                  </a:spcAft>
                  <a:defRPr/>
                </a:pPr>
                <a:r>
                  <a:rPr lang="en-US" sz="1100" dirty="0">
                    <a:solidFill>
                      <a:schemeClr val="tx1">
                        <a:lumMod val="75000"/>
                        <a:lumOff val="25000"/>
                      </a:schemeClr>
                    </a:solidFill>
                    <a:latin typeface="+mn-lt"/>
                  </a:rPr>
                  <a:t>Complete Job #1</a:t>
                </a:r>
              </a:p>
            </p:txBody>
          </p:sp>
          <p:sp>
            <p:nvSpPr>
              <p:cNvPr id="24" name="Line 98"/>
              <p:cNvSpPr>
                <a:spLocks noChangeShapeType="1"/>
              </p:cNvSpPr>
              <p:nvPr/>
            </p:nvSpPr>
            <p:spPr bwMode="auto">
              <a:xfrm rot="10800000" flipH="1">
                <a:off x="4157408" y="3000375"/>
                <a:ext cx="2381" cy="269081"/>
              </a:xfrm>
              <a:prstGeom prst="line">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5" name="TextBox 24"/>
              <p:cNvSpPr txBox="1"/>
              <p:nvPr/>
            </p:nvSpPr>
            <p:spPr>
              <a:xfrm>
                <a:off x="3352800" y="3806032"/>
                <a:ext cx="1743074" cy="261610"/>
              </a:xfrm>
              <a:prstGeom prst="rect">
                <a:avLst/>
              </a:prstGeom>
              <a:noFill/>
            </p:spPr>
            <p:txBody>
              <a:bodyPr wrap="square">
                <a:spAutoFit/>
              </a:bodyPr>
              <a:lstStyle/>
              <a:p>
                <a:pPr fontAlgn="auto">
                  <a:spcBef>
                    <a:spcPts val="0"/>
                  </a:spcBef>
                  <a:spcAft>
                    <a:spcPts val="0"/>
                  </a:spcAft>
                  <a:defRPr/>
                </a:pPr>
                <a:r>
                  <a:rPr lang="en-US" sz="1100" dirty="0">
                    <a:solidFill>
                      <a:schemeClr val="tx1">
                        <a:lumMod val="75000"/>
                        <a:lumOff val="25000"/>
                      </a:schemeClr>
                    </a:solidFill>
                    <a:latin typeface="+mn-lt"/>
                  </a:rPr>
                  <a:t>En Route to Customer</a:t>
                </a:r>
              </a:p>
            </p:txBody>
          </p:sp>
          <p:sp>
            <p:nvSpPr>
              <p:cNvPr id="26" name="TextBox 25"/>
              <p:cNvSpPr txBox="1"/>
              <p:nvPr/>
            </p:nvSpPr>
            <p:spPr>
              <a:xfrm>
                <a:off x="1860932" y="2075230"/>
                <a:ext cx="1036576" cy="430887"/>
              </a:xfrm>
              <a:prstGeom prst="rect">
                <a:avLst/>
              </a:prstGeom>
              <a:noFill/>
            </p:spPr>
            <p:txBody>
              <a:bodyPr wrap="square">
                <a:spAutoFit/>
              </a:bodyPr>
              <a:lstStyle/>
              <a:p>
                <a:pPr algn="ctr" fontAlgn="auto">
                  <a:spcBef>
                    <a:spcPts val="0"/>
                  </a:spcBef>
                  <a:spcAft>
                    <a:spcPts val="0"/>
                  </a:spcAft>
                  <a:defRPr/>
                </a:pPr>
                <a:r>
                  <a:rPr lang="en-US" sz="1100" dirty="0">
                    <a:solidFill>
                      <a:schemeClr val="tx1">
                        <a:lumMod val="75000"/>
                        <a:lumOff val="25000"/>
                      </a:schemeClr>
                    </a:solidFill>
                    <a:latin typeface="+mn-lt"/>
                  </a:rPr>
                  <a:t>Schedule the</a:t>
                </a:r>
              </a:p>
              <a:p>
                <a:pPr algn="ctr" fontAlgn="auto">
                  <a:spcBef>
                    <a:spcPts val="0"/>
                  </a:spcBef>
                  <a:spcAft>
                    <a:spcPts val="0"/>
                  </a:spcAft>
                  <a:defRPr/>
                </a:pPr>
                <a:r>
                  <a:rPr lang="en-US" sz="1100" dirty="0">
                    <a:solidFill>
                      <a:schemeClr val="tx1">
                        <a:lumMod val="75000"/>
                        <a:lumOff val="25000"/>
                      </a:schemeClr>
                    </a:solidFill>
                    <a:latin typeface="+mn-lt"/>
                  </a:rPr>
                  <a:t>Technician</a:t>
                </a:r>
              </a:p>
            </p:txBody>
          </p:sp>
          <p:sp>
            <p:nvSpPr>
              <p:cNvPr id="27" name="Line 98"/>
              <p:cNvSpPr>
                <a:spLocks noChangeShapeType="1"/>
              </p:cNvSpPr>
              <p:nvPr/>
            </p:nvSpPr>
            <p:spPr bwMode="auto">
              <a:xfrm rot="10800000" flipH="1">
                <a:off x="4173577" y="4082750"/>
                <a:ext cx="2381" cy="269081"/>
              </a:xfrm>
              <a:prstGeom prst="line">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 name="TextBox 27"/>
              <p:cNvSpPr txBox="1"/>
              <p:nvPr/>
            </p:nvSpPr>
            <p:spPr>
              <a:xfrm>
                <a:off x="3671380" y="4955759"/>
                <a:ext cx="1217864" cy="261610"/>
              </a:xfrm>
              <a:prstGeom prst="rect">
                <a:avLst/>
              </a:prstGeom>
              <a:noFill/>
            </p:spPr>
            <p:txBody>
              <a:bodyPr wrap="square">
                <a:spAutoFit/>
              </a:bodyPr>
              <a:lstStyle/>
              <a:p>
                <a:pPr fontAlgn="auto">
                  <a:spcBef>
                    <a:spcPts val="0"/>
                  </a:spcBef>
                  <a:spcAft>
                    <a:spcPts val="0"/>
                  </a:spcAft>
                  <a:defRPr/>
                </a:pPr>
                <a:r>
                  <a:rPr lang="en-US" sz="1100" dirty="0">
                    <a:solidFill>
                      <a:schemeClr val="tx1">
                        <a:lumMod val="75000"/>
                        <a:lumOff val="25000"/>
                      </a:schemeClr>
                    </a:solidFill>
                    <a:latin typeface="+mn-lt"/>
                    <a:cs typeface="+mn-cs"/>
                  </a:rPr>
                  <a:t>Accept the Job</a:t>
                </a:r>
              </a:p>
            </p:txBody>
          </p:sp>
          <p:pic>
            <p:nvPicPr>
              <p:cNvPr id="29" name="Picture 9"/>
              <p:cNvPicPr>
                <a:picLocks noChangeAspect="1" noChangeArrowheads="1"/>
              </p:cNvPicPr>
              <p:nvPr/>
            </p:nvPicPr>
            <p:blipFill>
              <a:blip r:embed="rId4" cstate="print"/>
              <a:srcRect/>
              <a:stretch>
                <a:fillRect/>
              </a:stretch>
            </p:blipFill>
            <p:spPr bwMode="auto">
              <a:xfrm>
                <a:off x="5676900" y="1190625"/>
                <a:ext cx="649580" cy="457200"/>
              </a:xfrm>
              <a:prstGeom prst="rect">
                <a:avLst/>
              </a:prstGeom>
              <a:noFill/>
              <a:ln w="9525">
                <a:noFill/>
                <a:miter lim="800000"/>
                <a:headEnd/>
                <a:tailEnd/>
              </a:ln>
              <a:effectLst/>
            </p:spPr>
          </p:pic>
          <p:sp>
            <p:nvSpPr>
              <p:cNvPr id="30" name="TextBox 29"/>
              <p:cNvSpPr txBox="1"/>
              <p:nvPr/>
            </p:nvSpPr>
            <p:spPr>
              <a:xfrm>
                <a:off x="5181600" y="1660525"/>
                <a:ext cx="1676400" cy="430887"/>
              </a:xfrm>
              <a:prstGeom prst="rect">
                <a:avLst/>
              </a:prstGeom>
              <a:noFill/>
            </p:spPr>
            <p:txBody>
              <a:bodyPr wrap="square">
                <a:spAutoFit/>
              </a:bodyPr>
              <a:lstStyle/>
              <a:p>
                <a:pPr algn="ctr" fontAlgn="auto">
                  <a:spcBef>
                    <a:spcPts val="0"/>
                  </a:spcBef>
                  <a:spcAft>
                    <a:spcPts val="0"/>
                  </a:spcAft>
                  <a:defRPr/>
                </a:pPr>
                <a:r>
                  <a:rPr lang="en-US" sz="1100" dirty="0">
                    <a:solidFill>
                      <a:schemeClr val="tx1">
                        <a:lumMod val="75000"/>
                        <a:lumOff val="25000"/>
                      </a:schemeClr>
                    </a:solidFill>
                    <a:latin typeface="+mn-lt"/>
                  </a:rPr>
                  <a:t>Emergency  </a:t>
                </a:r>
              </a:p>
              <a:p>
                <a:pPr algn="ctr" fontAlgn="auto">
                  <a:spcBef>
                    <a:spcPts val="0"/>
                  </a:spcBef>
                  <a:spcAft>
                    <a:spcPts val="0"/>
                  </a:spcAft>
                  <a:defRPr/>
                </a:pPr>
                <a:r>
                  <a:rPr lang="en-US" sz="1100" dirty="0">
                    <a:solidFill>
                      <a:schemeClr val="tx1">
                        <a:lumMod val="75000"/>
                        <a:lumOff val="25000"/>
                      </a:schemeClr>
                    </a:solidFill>
                    <a:latin typeface="+mn-lt"/>
                  </a:rPr>
                  <a:t>New Request</a:t>
                </a:r>
              </a:p>
            </p:txBody>
          </p:sp>
          <p:sp>
            <p:nvSpPr>
              <p:cNvPr id="31" name="TextBox 30"/>
              <p:cNvSpPr txBox="1"/>
              <p:nvPr/>
            </p:nvSpPr>
            <p:spPr>
              <a:xfrm>
                <a:off x="5488907" y="2794000"/>
                <a:ext cx="1143000" cy="261610"/>
              </a:xfrm>
              <a:prstGeom prst="rect">
                <a:avLst/>
              </a:prstGeom>
              <a:noFill/>
            </p:spPr>
            <p:txBody>
              <a:bodyPr wrap="square">
                <a:spAutoFit/>
              </a:bodyPr>
              <a:lstStyle/>
              <a:p>
                <a:pPr fontAlgn="auto">
                  <a:spcBef>
                    <a:spcPts val="0"/>
                  </a:spcBef>
                  <a:spcAft>
                    <a:spcPts val="0"/>
                  </a:spcAft>
                  <a:defRPr/>
                </a:pPr>
                <a:r>
                  <a:rPr lang="en-US" sz="1100" dirty="0">
                    <a:solidFill>
                      <a:schemeClr val="tx1">
                        <a:lumMod val="75000"/>
                        <a:lumOff val="25000"/>
                      </a:schemeClr>
                    </a:solidFill>
                    <a:latin typeface="+mn-lt"/>
                  </a:rPr>
                  <a:t>Status Update </a:t>
                </a:r>
              </a:p>
            </p:txBody>
          </p:sp>
          <p:sp>
            <p:nvSpPr>
              <p:cNvPr id="32" name="Line 98"/>
              <p:cNvSpPr>
                <a:spLocks noChangeShapeType="1"/>
              </p:cNvSpPr>
              <p:nvPr/>
            </p:nvSpPr>
            <p:spPr bwMode="auto">
              <a:xfrm>
                <a:off x="4857750" y="2657475"/>
                <a:ext cx="457200" cy="0"/>
              </a:xfrm>
              <a:prstGeom prst="line">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Line 98"/>
              <p:cNvSpPr>
                <a:spLocks noChangeShapeType="1"/>
              </p:cNvSpPr>
              <p:nvPr/>
            </p:nvSpPr>
            <p:spPr bwMode="auto">
              <a:xfrm rot="10800000">
                <a:off x="4857750" y="1438275"/>
                <a:ext cx="457200" cy="0"/>
              </a:xfrm>
              <a:prstGeom prst="line">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4" name="TextBox 33"/>
              <p:cNvSpPr txBox="1"/>
              <p:nvPr/>
            </p:nvSpPr>
            <p:spPr>
              <a:xfrm>
                <a:off x="5562600" y="4927600"/>
                <a:ext cx="1143000" cy="261610"/>
              </a:xfrm>
              <a:prstGeom prst="rect">
                <a:avLst/>
              </a:prstGeom>
              <a:noFill/>
            </p:spPr>
            <p:txBody>
              <a:bodyPr wrap="square">
                <a:spAutoFit/>
              </a:bodyPr>
              <a:lstStyle/>
              <a:p>
                <a:pPr fontAlgn="auto">
                  <a:spcBef>
                    <a:spcPts val="0"/>
                  </a:spcBef>
                  <a:spcAft>
                    <a:spcPts val="0"/>
                  </a:spcAft>
                  <a:defRPr/>
                </a:pPr>
                <a:r>
                  <a:rPr lang="en-US" sz="1100" dirty="0">
                    <a:solidFill>
                      <a:schemeClr val="tx1">
                        <a:lumMod val="75000"/>
                        <a:lumOff val="25000"/>
                      </a:schemeClr>
                    </a:solidFill>
                    <a:latin typeface="+mn-lt"/>
                  </a:rPr>
                  <a:t>Status Update </a:t>
                </a:r>
              </a:p>
            </p:txBody>
          </p:sp>
          <p:sp>
            <p:nvSpPr>
              <p:cNvPr id="35" name="Line 98"/>
              <p:cNvSpPr>
                <a:spLocks noChangeShapeType="1"/>
              </p:cNvSpPr>
              <p:nvPr/>
            </p:nvSpPr>
            <p:spPr bwMode="auto">
              <a:xfrm>
                <a:off x="4876800" y="3631323"/>
                <a:ext cx="457200" cy="0"/>
              </a:xfrm>
              <a:prstGeom prst="line">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 name="Line 98"/>
              <p:cNvSpPr>
                <a:spLocks noChangeShapeType="1"/>
              </p:cNvSpPr>
              <p:nvPr/>
            </p:nvSpPr>
            <p:spPr bwMode="auto">
              <a:xfrm>
                <a:off x="4876800" y="4676775"/>
                <a:ext cx="457200" cy="0"/>
              </a:xfrm>
              <a:prstGeom prst="line">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37" name="Picture 36" descr="emp2.png"/>
              <p:cNvPicPr>
                <a:picLocks noChangeAspect="1"/>
              </p:cNvPicPr>
              <p:nvPr/>
            </p:nvPicPr>
            <p:blipFill>
              <a:blip r:embed="rId5" cstate="print"/>
              <a:stretch>
                <a:fillRect/>
              </a:stretch>
            </p:blipFill>
            <p:spPr>
              <a:xfrm>
                <a:off x="3947860" y="1143000"/>
                <a:ext cx="429115" cy="514350"/>
              </a:xfrm>
              <a:prstGeom prst="rect">
                <a:avLst/>
              </a:prstGeom>
            </p:spPr>
          </p:pic>
          <p:pic>
            <p:nvPicPr>
              <p:cNvPr id="38" name="Picture 11"/>
              <p:cNvPicPr>
                <a:picLocks noChangeAspect="1" noChangeArrowheads="1"/>
              </p:cNvPicPr>
              <p:nvPr/>
            </p:nvPicPr>
            <p:blipFill>
              <a:blip r:embed="rId6" cstate="print"/>
              <a:srcRect/>
              <a:stretch>
                <a:fillRect/>
              </a:stretch>
            </p:blipFill>
            <p:spPr bwMode="auto">
              <a:xfrm>
                <a:off x="7858626" y="3819525"/>
                <a:ext cx="381000" cy="558121"/>
              </a:xfrm>
              <a:prstGeom prst="rect">
                <a:avLst/>
              </a:prstGeom>
              <a:noFill/>
              <a:ln w="9525">
                <a:noFill/>
                <a:miter lim="800000"/>
                <a:headEnd/>
                <a:tailEnd/>
              </a:ln>
              <a:effectLst/>
            </p:spPr>
          </p:pic>
          <p:pic>
            <p:nvPicPr>
              <p:cNvPr id="39" name="Picture 38" descr="pencilaa.png"/>
              <p:cNvPicPr>
                <a:picLocks noChangeAspect="1"/>
              </p:cNvPicPr>
              <p:nvPr/>
            </p:nvPicPr>
            <p:blipFill>
              <a:blip r:embed="rId7" cstate="print"/>
              <a:stretch>
                <a:fillRect/>
              </a:stretch>
            </p:blipFill>
            <p:spPr>
              <a:xfrm>
                <a:off x="7706226" y="3936501"/>
                <a:ext cx="293370" cy="285750"/>
              </a:xfrm>
              <a:prstGeom prst="rect">
                <a:avLst/>
              </a:prstGeom>
            </p:spPr>
          </p:pic>
          <p:sp>
            <p:nvSpPr>
              <p:cNvPr id="40" name="TextBox 39"/>
              <p:cNvSpPr txBox="1"/>
              <p:nvPr/>
            </p:nvSpPr>
            <p:spPr>
              <a:xfrm>
                <a:off x="7372851" y="4343400"/>
                <a:ext cx="1400175" cy="430887"/>
              </a:xfrm>
              <a:prstGeom prst="rect">
                <a:avLst/>
              </a:prstGeom>
              <a:noFill/>
            </p:spPr>
            <p:txBody>
              <a:bodyPr wrap="square">
                <a:spAutoFit/>
              </a:bodyPr>
              <a:lstStyle/>
              <a:p>
                <a:pPr algn="ctr" fontAlgn="auto">
                  <a:spcBef>
                    <a:spcPts val="0"/>
                  </a:spcBef>
                  <a:spcAft>
                    <a:spcPts val="0"/>
                  </a:spcAft>
                  <a:defRPr/>
                </a:pPr>
                <a:r>
                  <a:rPr lang="en-US" sz="1100" dirty="0">
                    <a:solidFill>
                      <a:schemeClr val="tx1">
                        <a:lumMod val="75000"/>
                        <a:lumOff val="25000"/>
                      </a:schemeClr>
                    </a:solidFill>
                    <a:latin typeface="+mn-lt"/>
                  </a:rPr>
                  <a:t>Approve &amp; Close the  PM Ticket</a:t>
                </a:r>
              </a:p>
            </p:txBody>
          </p:sp>
          <p:sp>
            <p:nvSpPr>
              <p:cNvPr id="41" name="Line 98"/>
              <p:cNvSpPr>
                <a:spLocks noChangeShapeType="1"/>
              </p:cNvSpPr>
              <p:nvPr/>
            </p:nvSpPr>
            <p:spPr bwMode="auto">
              <a:xfrm>
                <a:off x="6323444" y="2637766"/>
                <a:ext cx="1077982" cy="0"/>
              </a:xfrm>
              <a:prstGeom prst="line">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2" name="Line 98"/>
              <p:cNvSpPr>
                <a:spLocks noChangeShapeType="1"/>
              </p:cNvSpPr>
              <p:nvPr/>
            </p:nvSpPr>
            <p:spPr bwMode="auto">
              <a:xfrm>
                <a:off x="8049126" y="3048000"/>
                <a:ext cx="0" cy="685800"/>
              </a:xfrm>
              <a:prstGeom prst="line">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43" name="Picture 12"/>
              <p:cNvPicPr>
                <a:picLocks noChangeAspect="1" noChangeArrowheads="1"/>
              </p:cNvPicPr>
              <p:nvPr/>
            </p:nvPicPr>
            <p:blipFill>
              <a:blip r:embed="rId8" cstate="print"/>
              <a:srcRect/>
              <a:stretch>
                <a:fillRect/>
              </a:stretch>
            </p:blipFill>
            <p:spPr bwMode="auto">
              <a:xfrm>
                <a:off x="7668126" y="2295525"/>
                <a:ext cx="655952" cy="497660"/>
              </a:xfrm>
              <a:prstGeom prst="rect">
                <a:avLst/>
              </a:prstGeom>
              <a:noFill/>
              <a:ln w="9525">
                <a:noFill/>
                <a:miter lim="800000"/>
                <a:headEnd/>
                <a:tailEnd/>
              </a:ln>
              <a:effectLst/>
            </p:spPr>
          </p:pic>
          <p:sp>
            <p:nvSpPr>
              <p:cNvPr id="44" name="TextBox 43"/>
              <p:cNvSpPr txBox="1"/>
              <p:nvPr/>
            </p:nvSpPr>
            <p:spPr>
              <a:xfrm>
                <a:off x="7401426" y="2784475"/>
                <a:ext cx="1400175" cy="261610"/>
              </a:xfrm>
              <a:prstGeom prst="rect">
                <a:avLst/>
              </a:prstGeom>
              <a:noFill/>
            </p:spPr>
            <p:txBody>
              <a:bodyPr wrap="square">
                <a:spAutoFit/>
              </a:bodyPr>
              <a:lstStyle/>
              <a:p>
                <a:pPr fontAlgn="auto">
                  <a:spcBef>
                    <a:spcPts val="0"/>
                  </a:spcBef>
                  <a:spcAft>
                    <a:spcPts val="0"/>
                  </a:spcAft>
                  <a:defRPr/>
                </a:pPr>
                <a:r>
                  <a:rPr lang="en-US" sz="1100" dirty="0">
                    <a:solidFill>
                      <a:schemeClr val="tx1">
                        <a:lumMod val="75000"/>
                        <a:lumOff val="25000"/>
                      </a:schemeClr>
                    </a:solidFill>
                    <a:latin typeface="+mn-lt"/>
                  </a:rPr>
                  <a:t>Update spares Used</a:t>
                </a:r>
              </a:p>
            </p:txBody>
          </p:sp>
          <p:grpSp>
            <p:nvGrpSpPr>
              <p:cNvPr id="45" name="Group 44"/>
              <p:cNvGrpSpPr/>
              <p:nvPr/>
            </p:nvGrpSpPr>
            <p:grpSpPr>
              <a:xfrm>
                <a:off x="3962400" y="4455696"/>
                <a:ext cx="513954" cy="512480"/>
                <a:chOff x="4038600" y="4579937"/>
                <a:chExt cx="513954" cy="512480"/>
              </a:xfrm>
            </p:grpSpPr>
            <p:pic>
              <p:nvPicPr>
                <p:cNvPr id="73" name="Picture 7"/>
                <p:cNvPicPr>
                  <a:picLocks noChangeAspect="1" noChangeArrowheads="1"/>
                </p:cNvPicPr>
                <p:nvPr/>
              </p:nvPicPr>
              <p:blipFill>
                <a:blip r:embed="rId9" cstate="print"/>
                <a:srcRect/>
                <a:stretch>
                  <a:fillRect/>
                </a:stretch>
              </p:blipFill>
              <p:spPr bwMode="auto">
                <a:xfrm>
                  <a:off x="4038600" y="4579937"/>
                  <a:ext cx="415678" cy="512480"/>
                </a:xfrm>
                <a:prstGeom prst="rect">
                  <a:avLst/>
                </a:prstGeom>
                <a:noFill/>
                <a:ln w="9525">
                  <a:noFill/>
                  <a:miter lim="800000"/>
                  <a:headEnd/>
                  <a:tailEnd/>
                </a:ln>
                <a:effectLst/>
              </p:spPr>
            </p:pic>
            <p:pic>
              <p:nvPicPr>
                <p:cNvPr id="74" name="Picture 73" descr="smartphone(1)s.png"/>
                <p:cNvPicPr>
                  <a:picLocks noChangeAspect="1"/>
                </p:cNvPicPr>
                <p:nvPr/>
              </p:nvPicPr>
              <p:blipFill>
                <a:blip r:embed="rId10" cstate="print"/>
                <a:stretch>
                  <a:fillRect/>
                </a:stretch>
              </p:blipFill>
              <p:spPr>
                <a:xfrm rot="601585">
                  <a:off x="4370554" y="4762345"/>
                  <a:ext cx="182000" cy="327900"/>
                </a:xfrm>
                <a:prstGeom prst="rect">
                  <a:avLst/>
                </a:prstGeom>
              </p:spPr>
            </p:pic>
          </p:grpSp>
          <p:pic>
            <p:nvPicPr>
              <p:cNvPr id="46" name="Picture 45" descr="smartphone(1)s.png"/>
              <p:cNvPicPr>
                <a:picLocks noChangeAspect="1"/>
              </p:cNvPicPr>
              <p:nvPr/>
            </p:nvPicPr>
            <p:blipFill>
              <a:blip r:embed="rId10" cstate="print"/>
              <a:stretch>
                <a:fillRect/>
              </a:stretch>
            </p:blipFill>
            <p:spPr>
              <a:xfrm rot="601585">
                <a:off x="4313403" y="1308741"/>
                <a:ext cx="182000" cy="327900"/>
              </a:xfrm>
              <a:prstGeom prst="rect">
                <a:avLst/>
              </a:prstGeom>
            </p:spPr>
          </p:pic>
          <p:grpSp>
            <p:nvGrpSpPr>
              <p:cNvPr id="47" name="Group 46"/>
              <p:cNvGrpSpPr/>
              <p:nvPr/>
            </p:nvGrpSpPr>
            <p:grpSpPr>
              <a:xfrm>
                <a:off x="3684755" y="3324223"/>
                <a:ext cx="887245" cy="514350"/>
                <a:chOff x="3590924" y="3324223"/>
                <a:chExt cx="887245" cy="514350"/>
              </a:xfrm>
            </p:grpSpPr>
            <p:pic>
              <p:nvPicPr>
                <p:cNvPr id="70" name="Picture 3"/>
                <p:cNvPicPr>
                  <a:picLocks noChangeAspect="1" noChangeArrowheads="1"/>
                </p:cNvPicPr>
                <p:nvPr/>
              </p:nvPicPr>
              <p:blipFill>
                <a:blip r:embed="rId11" cstate="print"/>
                <a:srcRect/>
                <a:stretch>
                  <a:fillRect/>
                </a:stretch>
              </p:blipFill>
              <p:spPr bwMode="auto">
                <a:xfrm>
                  <a:off x="3590924" y="3581400"/>
                  <a:ext cx="470087" cy="246651"/>
                </a:xfrm>
                <a:prstGeom prst="rect">
                  <a:avLst/>
                </a:prstGeom>
                <a:noFill/>
                <a:ln w="9525">
                  <a:noFill/>
                  <a:miter lim="800000"/>
                  <a:headEnd/>
                  <a:tailEnd/>
                </a:ln>
                <a:effectLst/>
              </p:spPr>
            </p:pic>
            <p:pic>
              <p:nvPicPr>
                <p:cNvPr id="71" name="Picture 70" descr="emp2.png"/>
                <p:cNvPicPr>
                  <a:picLocks noChangeAspect="1"/>
                </p:cNvPicPr>
                <p:nvPr/>
              </p:nvPicPr>
              <p:blipFill>
                <a:blip r:embed="rId5" cstate="print"/>
                <a:stretch>
                  <a:fillRect/>
                </a:stretch>
              </p:blipFill>
              <p:spPr>
                <a:xfrm>
                  <a:off x="3971924" y="3324223"/>
                  <a:ext cx="429115" cy="514350"/>
                </a:xfrm>
                <a:prstGeom prst="rect">
                  <a:avLst/>
                </a:prstGeom>
              </p:spPr>
            </p:pic>
            <p:pic>
              <p:nvPicPr>
                <p:cNvPr id="72" name="Picture 71" descr="smartphone(1)s.png"/>
                <p:cNvPicPr>
                  <a:picLocks noChangeAspect="1"/>
                </p:cNvPicPr>
                <p:nvPr/>
              </p:nvPicPr>
              <p:blipFill>
                <a:blip r:embed="rId10" cstate="print"/>
                <a:stretch>
                  <a:fillRect/>
                </a:stretch>
              </p:blipFill>
              <p:spPr>
                <a:xfrm rot="601585">
                  <a:off x="4296169" y="3489964"/>
                  <a:ext cx="182000" cy="327900"/>
                </a:xfrm>
                <a:prstGeom prst="rect">
                  <a:avLst/>
                </a:prstGeom>
              </p:spPr>
            </p:pic>
          </p:grpSp>
          <p:grpSp>
            <p:nvGrpSpPr>
              <p:cNvPr id="48" name="Group 47"/>
              <p:cNvGrpSpPr/>
              <p:nvPr/>
            </p:nvGrpSpPr>
            <p:grpSpPr>
              <a:xfrm>
                <a:off x="3865310" y="2220921"/>
                <a:ext cx="592141" cy="604829"/>
                <a:chOff x="4813300" y="2209800"/>
                <a:chExt cx="592141" cy="604829"/>
              </a:xfrm>
            </p:grpSpPr>
            <p:sp>
              <p:nvSpPr>
                <p:cNvPr id="65" name="Oval 64"/>
                <p:cNvSpPr/>
                <p:nvPr/>
              </p:nvSpPr>
              <p:spPr>
                <a:xfrm>
                  <a:off x="4813300" y="2209800"/>
                  <a:ext cx="592141" cy="592141"/>
                </a:xfrm>
                <a:prstGeom prst="ellipse">
                  <a:avLst/>
                </a:prstGeom>
                <a:solidFill>
                  <a:srgbClr val="0047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66" name="Picture 65" descr="emp2.png"/>
                <p:cNvPicPr>
                  <a:picLocks noChangeAspect="1"/>
                </p:cNvPicPr>
                <p:nvPr/>
              </p:nvPicPr>
              <p:blipFill>
                <a:blip r:embed="rId5" cstate="print"/>
                <a:stretch>
                  <a:fillRect/>
                </a:stretch>
              </p:blipFill>
              <p:spPr>
                <a:xfrm>
                  <a:off x="4929185" y="2380788"/>
                  <a:ext cx="361947" cy="433841"/>
                </a:xfrm>
                <a:prstGeom prst="rect">
                  <a:avLst/>
                </a:prstGeom>
              </p:spPr>
            </p:pic>
            <p:sp>
              <p:nvSpPr>
                <p:cNvPr id="67" name="5-Point Star 66"/>
                <p:cNvSpPr/>
                <p:nvPr/>
              </p:nvSpPr>
              <p:spPr>
                <a:xfrm>
                  <a:off x="4876800" y="2286000"/>
                  <a:ext cx="152400" cy="152400"/>
                </a:xfrm>
                <a:prstGeom prst="star5">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5-Point Star 67"/>
                <p:cNvSpPr/>
                <p:nvPr/>
              </p:nvSpPr>
              <p:spPr>
                <a:xfrm>
                  <a:off x="5029200" y="2209800"/>
                  <a:ext cx="152400" cy="152400"/>
                </a:xfrm>
                <a:prstGeom prst="star5">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5-Point Star 68"/>
                <p:cNvSpPr/>
                <p:nvPr/>
              </p:nvSpPr>
              <p:spPr>
                <a:xfrm>
                  <a:off x="5181600" y="2286000"/>
                  <a:ext cx="152400" cy="152400"/>
                </a:xfrm>
                <a:prstGeom prst="star5">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9" name="Picture 48" descr="checked.png"/>
              <p:cNvPicPr>
                <a:picLocks noChangeAspect="1"/>
              </p:cNvPicPr>
              <p:nvPr/>
            </p:nvPicPr>
            <p:blipFill>
              <a:blip r:embed="rId12" cstate="print"/>
              <a:stretch>
                <a:fillRect/>
              </a:stretch>
            </p:blipFill>
            <p:spPr>
              <a:xfrm>
                <a:off x="4267200" y="2637766"/>
                <a:ext cx="183356" cy="181634"/>
              </a:xfrm>
              <a:prstGeom prst="rect">
                <a:avLst/>
              </a:prstGeom>
            </p:spPr>
          </p:pic>
          <p:pic>
            <p:nvPicPr>
              <p:cNvPr id="50" name="Picture 49" descr="checked.png"/>
              <p:cNvPicPr>
                <a:picLocks noChangeAspect="1"/>
              </p:cNvPicPr>
              <p:nvPr/>
            </p:nvPicPr>
            <p:blipFill>
              <a:blip r:embed="rId12" cstate="print"/>
              <a:stretch>
                <a:fillRect/>
              </a:stretch>
            </p:blipFill>
            <p:spPr>
              <a:xfrm>
                <a:off x="8106276" y="4191000"/>
                <a:ext cx="183356" cy="181634"/>
              </a:xfrm>
              <a:prstGeom prst="rect">
                <a:avLst/>
              </a:prstGeom>
            </p:spPr>
          </p:pic>
          <p:grpSp>
            <p:nvGrpSpPr>
              <p:cNvPr id="51" name="Group 50"/>
              <p:cNvGrpSpPr/>
              <p:nvPr/>
            </p:nvGrpSpPr>
            <p:grpSpPr>
              <a:xfrm>
                <a:off x="5562600" y="3352800"/>
                <a:ext cx="1143000" cy="705233"/>
                <a:chOff x="5476875" y="3352800"/>
                <a:chExt cx="1143000" cy="705233"/>
              </a:xfrm>
            </p:grpSpPr>
            <p:sp>
              <p:nvSpPr>
                <p:cNvPr id="62" name="TextBox 61"/>
                <p:cNvSpPr txBox="1"/>
                <p:nvPr/>
              </p:nvSpPr>
              <p:spPr>
                <a:xfrm>
                  <a:off x="5476875" y="3796423"/>
                  <a:ext cx="1143000" cy="261610"/>
                </a:xfrm>
                <a:prstGeom prst="rect">
                  <a:avLst/>
                </a:prstGeom>
                <a:noFill/>
              </p:spPr>
              <p:txBody>
                <a:bodyPr wrap="square">
                  <a:spAutoFit/>
                </a:bodyPr>
                <a:lstStyle/>
                <a:p>
                  <a:pPr fontAlgn="auto">
                    <a:spcBef>
                      <a:spcPts val="0"/>
                    </a:spcBef>
                    <a:spcAft>
                      <a:spcPts val="0"/>
                    </a:spcAft>
                    <a:defRPr/>
                  </a:pPr>
                  <a:r>
                    <a:rPr lang="en-US" sz="1100" dirty="0">
                      <a:solidFill>
                        <a:schemeClr val="tx1">
                          <a:lumMod val="75000"/>
                          <a:lumOff val="25000"/>
                        </a:schemeClr>
                      </a:solidFill>
                      <a:latin typeface="+mn-lt"/>
                    </a:rPr>
                    <a:t>Status Update </a:t>
                  </a:r>
                </a:p>
              </p:txBody>
            </p:sp>
            <p:pic>
              <p:nvPicPr>
                <p:cNvPr id="63" name="Picture 3"/>
                <p:cNvPicPr>
                  <a:picLocks noChangeAspect="1" noChangeArrowheads="1"/>
                </p:cNvPicPr>
                <p:nvPr/>
              </p:nvPicPr>
              <p:blipFill>
                <a:blip r:embed="rId11" cstate="print"/>
                <a:srcRect/>
                <a:stretch>
                  <a:fillRect/>
                </a:stretch>
              </p:blipFill>
              <p:spPr bwMode="auto">
                <a:xfrm>
                  <a:off x="5638800" y="3557585"/>
                  <a:ext cx="470087" cy="246651"/>
                </a:xfrm>
                <a:prstGeom prst="rect">
                  <a:avLst/>
                </a:prstGeom>
                <a:noFill/>
                <a:ln w="9525">
                  <a:noFill/>
                  <a:miter lim="800000"/>
                  <a:headEnd/>
                  <a:tailEnd/>
                </a:ln>
                <a:effectLst/>
              </p:spPr>
            </p:pic>
            <p:pic>
              <p:nvPicPr>
                <p:cNvPr id="64" name="Picture 63" descr="smartphone(2).png"/>
                <p:cNvPicPr>
                  <a:picLocks noChangeAspect="1"/>
                </p:cNvPicPr>
                <p:nvPr/>
              </p:nvPicPr>
              <p:blipFill>
                <a:blip r:embed="rId13" cstate="print"/>
                <a:stretch>
                  <a:fillRect/>
                </a:stretch>
              </p:blipFill>
              <p:spPr>
                <a:xfrm>
                  <a:off x="6019800" y="3352800"/>
                  <a:ext cx="279489" cy="476249"/>
                </a:xfrm>
                <a:prstGeom prst="rect">
                  <a:avLst/>
                </a:prstGeom>
              </p:spPr>
            </p:pic>
          </p:grpSp>
          <p:sp>
            <p:nvSpPr>
              <p:cNvPr id="52" name="5-Point Star 51"/>
              <p:cNvSpPr/>
              <p:nvPr/>
            </p:nvSpPr>
            <p:spPr>
              <a:xfrm>
                <a:off x="5762620" y="2531267"/>
                <a:ext cx="76200" cy="76200"/>
              </a:xfrm>
              <a:prstGeom prst="star5">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5-Point Star 52"/>
              <p:cNvSpPr/>
              <p:nvPr/>
            </p:nvSpPr>
            <p:spPr>
              <a:xfrm>
                <a:off x="5850726" y="2531267"/>
                <a:ext cx="76200" cy="76200"/>
              </a:xfrm>
              <a:prstGeom prst="star5">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5-Point Star 53"/>
              <p:cNvSpPr/>
              <p:nvPr/>
            </p:nvSpPr>
            <p:spPr>
              <a:xfrm>
                <a:off x="5945976" y="2528886"/>
                <a:ext cx="76200" cy="76200"/>
              </a:xfrm>
              <a:prstGeom prst="star5">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5727032" y="2266950"/>
                <a:ext cx="523875" cy="552450"/>
                <a:chOff x="5695950" y="2266950"/>
                <a:chExt cx="523875" cy="552450"/>
              </a:xfrm>
            </p:grpSpPr>
            <p:pic>
              <p:nvPicPr>
                <p:cNvPr id="60" name="Picture 59" descr="task.png"/>
                <p:cNvPicPr>
                  <a:picLocks noChangeAspect="1"/>
                </p:cNvPicPr>
                <p:nvPr/>
              </p:nvPicPr>
              <p:blipFill>
                <a:blip r:embed="rId14"/>
                <a:stretch>
                  <a:fillRect/>
                </a:stretch>
              </p:blipFill>
              <p:spPr>
                <a:xfrm>
                  <a:off x="5695950" y="2266950"/>
                  <a:ext cx="523875" cy="552450"/>
                </a:xfrm>
                <a:prstGeom prst="rect">
                  <a:avLst/>
                </a:prstGeom>
              </p:spPr>
            </p:pic>
            <p:pic>
              <p:nvPicPr>
                <p:cNvPr id="61" name="Picture 60" descr="checked.png"/>
                <p:cNvPicPr>
                  <a:picLocks noChangeAspect="1"/>
                </p:cNvPicPr>
                <p:nvPr/>
              </p:nvPicPr>
              <p:blipFill>
                <a:blip r:embed="rId12" cstate="print"/>
                <a:stretch>
                  <a:fillRect/>
                </a:stretch>
              </p:blipFill>
              <p:spPr>
                <a:xfrm>
                  <a:off x="6019800" y="2286000"/>
                  <a:ext cx="183356" cy="181634"/>
                </a:xfrm>
                <a:prstGeom prst="rect">
                  <a:avLst/>
                </a:prstGeom>
              </p:spPr>
            </p:pic>
          </p:grpSp>
          <p:grpSp>
            <p:nvGrpSpPr>
              <p:cNvPr id="56" name="Group 55"/>
              <p:cNvGrpSpPr/>
              <p:nvPr/>
            </p:nvGrpSpPr>
            <p:grpSpPr>
              <a:xfrm>
                <a:off x="5848350" y="4495800"/>
                <a:ext cx="476250" cy="460887"/>
                <a:chOff x="5715000" y="4495800"/>
                <a:chExt cx="476250" cy="460887"/>
              </a:xfrm>
            </p:grpSpPr>
            <p:pic>
              <p:nvPicPr>
                <p:cNvPr id="58" name="Picture 10"/>
                <p:cNvPicPr>
                  <a:picLocks noChangeAspect="1" noChangeArrowheads="1"/>
                </p:cNvPicPr>
                <p:nvPr/>
              </p:nvPicPr>
              <p:blipFill>
                <a:blip r:embed="rId15"/>
                <a:srcRect/>
                <a:stretch>
                  <a:fillRect/>
                </a:stretch>
              </p:blipFill>
              <p:spPr bwMode="auto">
                <a:xfrm>
                  <a:off x="5715000" y="4495800"/>
                  <a:ext cx="476250" cy="460887"/>
                </a:xfrm>
                <a:prstGeom prst="rect">
                  <a:avLst/>
                </a:prstGeom>
                <a:noFill/>
                <a:ln w="9525">
                  <a:noFill/>
                  <a:miter lim="800000"/>
                  <a:headEnd/>
                  <a:tailEnd/>
                </a:ln>
                <a:effectLst/>
              </p:spPr>
            </p:pic>
            <p:pic>
              <p:nvPicPr>
                <p:cNvPr id="59" name="Picture 58" descr="emp2.png"/>
                <p:cNvPicPr>
                  <a:picLocks noChangeAspect="1"/>
                </p:cNvPicPr>
                <p:nvPr/>
              </p:nvPicPr>
              <p:blipFill>
                <a:blip r:embed="rId16" cstate="print"/>
                <a:stretch>
                  <a:fillRect/>
                </a:stretch>
              </p:blipFill>
              <p:spPr>
                <a:xfrm>
                  <a:off x="5715000" y="4648200"/>
                  <a:ext cx="238397" cy="285750"/>
                </a:xfrm>
                <a:prstGeom prst="rect">
                  <a:avLst/>
                </a:prstGeom>
              </p:spPr>
            </p:pic>
          </p:grpSp>
          <p:sp>
            <p:nvSpPr>
              <p:cNvPr id="57" name="TextBox 56"/>
              <p:cNvSpPr txBox="1"/>
              <p:nvPr/>
            </p:nvSpPr>
            <p:spPr>
              <a:xfrm rot="16200000">
                <a:off x="2772335" y="1984284"/>
                <a:ext cx="1276311" cy="261610"/>
              </a:xfrm>
              <a:prstGeom prst="rect">
                <a:avLst/>
              </a:prstGeom>
              <a:noFill/>
            </p:spPr>
            <p:txBody>
              <a:bodyPr wrap="none" rtlCol="0">
                <a:spAutoFit/>
              </a:bodyPr>
              <a:lstStyle/>
              <a:p>
                <a:r>
                  <a:rPr lang="en-US" sz="1100" b="0" dirty="0">
                    <a:solidFill>
                      <a:schemeClr val="bg1">
                        <a:lumMod val="50000"/>
                      </a:schemeClr>
                    </a:solidFill>
                  </a:rPr>
                  <a:t>Jeopardy Situation </a:t>
                </a:r>
              </a:p>
            </p:txBody>
          </p:sp>
        </p:grpSp>
        <p:pic>
          <p:nvPicPr>
            <p:cNvPr id="77" name="Picture 76"/>
            <p:cNvPicPr>
              <a:picLocks noChangeAspect="1"/>
            </p:cNvPicPr>
            <p:nvPr/>
          </p:nvPicPr>
          <p:blipFill>
            <a:blip r:embed="rId17"/>
            <a:stretch>
              <a:fillRect/>
            </a:stretch>
          </p:blipFill>
          <p:spPr>
            <a:xfrm>
              <a:off x="2047122" y="1248157"/>
              <a:ext cx="772278" cy="713993"/>
            </a:xfrm>
            <a:prstGeom prst="rect">
              <a:avLst/>
            </a:prstGeom>
          </p:spPr>
        </p:pic>
      </p:grpSp>
      <p:sp>
        <p:nvSpPr>
          <p:cNvPr id="81" name="TextBox 80"/>
          <p:cNvSpPr txBox="1"/>
          <p:nvPr/>
        </p:nvSpPr>
        <p:spPr>
          <a:xfrm>
            <a:off x="152400" y="145018"/>
            <a:ext cx="3708323" cy="338554"/>
          </a:xfrm>
          <a:prstGeom prst="rect">
            <a:avLst/>
          </a:prstGeom>
          <a:noFill/>
        </p:spPr>
        <p:txBody>
          <a:bodyPr wrap="none" rtlCol="0">
            <a:spAutoFit/>
          </a:bodyPr>
          <a:lstStyle/>
          <a:p>
            <a:r>
              <a:rPr lang="en-US" sz="1600" b="1" dirty="0" smtClean="0">
                <a:cs typeface="Arial" pitchFamily="34" charset="0"/>
              </a:rPr>
              <a:t>FIELD SERVICE PROCESS FLOW – TT &amp; WO</a:t>
            </a:r>
            <a:endParaRPr lang="en-US" sz="1600" b="1" dirty="0">
              <a:cs typeface="Arial" pitchFamily="34" charset="0"/>
            </a:endParaRPr>
          </a:p>
        </p:txBody>
      </p:sp>
      <p:sp>
        <p:nvSpPr>
          <p:cNvPr id="82" name="Rectangle 81"/>
          <p:cNvSpPr/>
          <p:nvPr/>
        </p:nvSpPr>
        <p:spPr>
          <a:xfrm>
            <a:off x="228600" y="458980"/>
            <a:ext cx="228600" cy="1828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6257789"/>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3915" y="133350"/>
            <a:ext cx="1123950" cy="325630"/>
          </a:xfrm>
          <a:prstGeom prst="rect">
            <a:avLst/>
          </a:prstGeom>
        </p:spPr>
      </p:pic>
      <p:grpSp>
        <p:nvGrpSpPr>
          <p:cNvPr id="2" name="Group 1"/>
          <p:cNvGrpSpPr/>
          <p:nvPr/>
        </p:nvGrpSpPr>
        <p:grpSpPr>
          <a:xfrm>
            <a:off x="321956" y="544109"/>
            <a:ext cx="7987955" cy="5913841"/>
            <a:chOff x="841197" y="662285"/>
            <a:chExt cx="7491958" cy="5546632"/>
          </a:xfrm>
        </p:grpSpPr>
        <p:grpSp>
          <p:nvGrpSpPr>
            <p:cNvPr id="6" name="Group 5"/>
            <p:cNvGrpSpPr/>
            <p:nvPr/>
          </p:nvGrpSpPr>
          <p:grpSpPr>
            <a:xfrm>
              <a:off x="841197" y="662285"/>
              <a:ext cx="7491958" cy="5546632"/>
              <a:chOff x="406835" y="632900"/>
              <a:chExt cx="8414021" cy="5920300"/>
            </a:xfrm>
          </p:grpSpPr>
          <p:sp>
            <p:nvSpPr>
              <p:cNvPr id="7" name="Rectangle 6"/>
              <p:cNvSpPr/>
              <p:nvPr/>
            </p:nvSpPr>
            <p:spPr>
              <a:xfrm>
                <a:off x="3284621" y="1066800"/>
                <a:ext cx="3649579" cy="2114550"/>
              </a:xfrm>
              <a:prstGeom prst="rect">
                <a:avLst/>
              </a:prstGeom>
              <a:solidFill>
                <a:srgbClr val="F4F7ED"/>
              </a:solidFill>
              <a:ln w="1905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      </a:t>
                </a:r>
              </a:p>
            </p:txBody>
          </p:sp>
          <p:cxnSp>
            <p:nvCxnSpPr>
              <p:cNvPr id="8" name="Straight Connector 7"/>
              <p:cNvCxnSpPr/>
              <p:nvPr/>
            </p:nvCxnSpPr>
            <p:spPr>
              <a:xfrm rot="5400000">
                <a:off x="-1294606" y="3656806"/>
                <a:ext cx="5791200" cy="1588"/>
              </a:xfrm>
              <a:prstGeom prst="line">
                <a:avLst/>
              </a:prstGeom>
              <a:ln w="19050" cap="rnd">
                <a:solidFill>
                  <a:schemeClr val="bg1">
                    <a:lumMod val="75000"/>
                  </a:schemeClr>
                </a:solidFill>
                <a:prstDash val="sysDot"/>
                <a:beve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a:off x="305594" y="3656806"/>
                <a:ext cx="5791200" cy="1588"/>
              </a:xfrm>
              <a:prstGeom prst="line">
                <a:avLst/>
              </a:prstGeom>
              <a:ln w="19050" cap="rnd">
                <a:solidFill>
                  <a:schemeClr val="bg1">
                    <a:lumMod val="75000"/>
                  </a:schemeClr>
                </a:solidFill>
                <a:prstDash val="sysDot"/>
                <a:beve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06835" y="632900"/>
                <a:ext cx="956314" cy="492767"/>
              </a:xfrm>
              <a:prstGeom prst="rect">
                <a:avLst/>
              </a:prstGeom>
              <a:noFill/>
            </p:spPr>
            <p:txBody>
              <a:bodyPr wrap="none" rtlCol="0">
                <a:spAutoFit/>
              </a:bodyPr>
              <a:lstStyle/>
              <a:p>
                <a:pPr algn="ctr"/>
                <a:r>
                  <a:rPr lang="en-US" sz="1200" b="1" dirty="0"/>
                  <a:t>PM </a:t>
                </a:r>
              </a:p>
              <a:p>
                <a:pPr algn="ctr"/>
                <a:r>
                  <a:rPr lang="en-US" sz="1200" b="1" dirty="0"/>
                  <a:t>SCHEDULE</a:t>
                </a:r>
              </a:p>
            </p:txBody>
          </p:sp>
          <p:sp>
            <p:nvSpPr>
              <p:cNvPr id="11" name="TextBox 10"/>
              <p:cNvSpPr txBox="1"/>
              <p:nvPr/>
            </p:nvSpPr>
            <p:spPr>
              <a:xfrm>
                <a:off x="1688432" y="685798"/>
                <a:ext cx="1373188" cy="295660"/>
              </a:xfrm>
              <a:prstGeom prst="rect">
                <a:avLst/>
              </a:prstGeom>
              <a:noFill/>
            </p:spPr>
            <p:txBody>
              <a:bodyPr wrap="square" rtlCol="0">
                <a:spAutoFit/>
              </a:bodyPr>
              <a:lstStyle/>
              <a:p>
                <a:r>
                  <a:rPr lang="en-US" sz="1200" b="1" dirty="0"/>
                  <a:t>SCHEDULING</a:t>
                </a:r>
              </a:p>
            </p:txBody>
          </p:sp>
          <p:sp>
            <p:nvSpPr>
              <p:cNvPr id="12" name="TextBox 11"/>
              <p:cNvSpPr txBox="1"/>
              <p:nvPr/>
            </p:nvSpPr>
            <p:spPr>
              <a:xfrm>
                <a:off x="3711892" y="685800"/>
                <a:ext cx="1271365" cy="295660"/>
              </a:xfrm>
              <a:prstGeom prst="rect">
                <a:avLst/>
              </a:prstGeom>
              <a:noFill/>
            </p:spPr>
            <p:txBody>
              <a:bodyPr wrap="square" rtlCol="0">
                <a:spAutoFit/>
              </a:bodyPr>
              <a:lstStyle>
                <a:defPPr>
                  <a:defRPr lang="en-US"/>
                </a:defPPr>
                <a:lvl1pPr>
                  <a:defRPr sz="1200" b="1">
                    <a:solidFill>
                      <a:schemeClr val="tx1">
                        <a:lumMod val="65000"/>
                        <a:lumOff val="35000"/>
                      </a:schemeClr>
                    </a:solidFill>
                  </a:defRPr>
                </a:lvl1pPr>
              </a:lstStyle>
              <a:p>
                <a:r>
                  <a:rPr lang="en-US" dirty="0">
                    <a:solidFill>
                      <a:schemeClr val="tx1"/>
                    </a:solidFill>
                  </a:rPr>
                  <a:t>TECHNICIAN</a:t>
                </a:r>
              </a:p>
            </p:txBody>
          </p:sp>
          <p:cxnSp>
            <p:nvCxnSpPr>
              <p:cNvPr id="13" name="Straight Connector 12"/>
              <p:cNvCxnSpPr/>
              <p:nvPr/>
            </p:nvCxnSpPr>
            <p:spPr>
              <a:xfrm rot="5400000">
                <a:off x="2210594" y="3656806"/>
                <a:ext cx="5791200" cy="1588"/>
              </a:xfrm>
              <a:prstGeom prst="line">
                <a:avLst/>
              </a:prstGeom>
              <a:ln w="19050" cap="rnd">
                <a:solidFill>
                  <a:schemeClr val="bg1">
                    <a:lumMod val="75000"/>
                  </a:schemeClr>
                </a:solidFill>
                <a:prstDash val="sysDot"/>
                <a:beve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420375" y="685800"/>
                <a:ext cx="900218" cy="295660"/>
              </a:xfrm>
              <a:prstGeom prst="rect">
                <a:avLst/>
              </a:prstGeom>
              <a:noFill/>
            </p:spPr>
            <p:txBody>
              <a:bodyPr wrap="none" rtlCol="0">
                <a:spAutoFit/>
              </a:bodyPr>
              <a:lstStyle/>
              <a:p>
                <a:r>
                  <a:rPr lang="en-US" sz="1200" b="1" dirty="0"/>
                  <a:t>DISPATCH</a:t>
                </a:r>
              </a:p>
            </p:txBody>
          </p:sp>
          <p:cxnSp>
            <p:nvCxnSpPr>
              <p:cNvPr id="15" name="Straight Connector 14"/>
              <p:cNvCxnSpPr/>
              <p:nvPr/>
            </p:nvCxnSpPr>
            <p:spPr>
              <a:xfrm rot="5400000">
                <a:off x="4115594" y="3656806"/>
                <a:ext cx="5791200" cy="1588"/>
              </a:xfrm>
              <a:prstGeom prst="line">
                <a:avLst/>
              </a:prstGeom>
              <a:ln w="19050" cap="rnd">
                <a:solidFill>
                  <a:schemeClr val="bg1">
                    <a:lumMod val="75000"/>
                  </a:schemeClr>
                </a:solidFill>
                <a:prstDash val="sysDot"/>
                <a:beve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272606" y="695980"/>
                <a:ext cx="1548250" cy="492767"/>
              </a:xfrm>
              <a:prstGeom prst="rect">
                <a:avLst/>
              </a:prstGeom>
              <a:noFill/>
            </p:spPr>
            <p:txBody>
              <a:bodyPr wrap="none" rtlCol="0">
                <a:spAutoFit/>
              </a:bodyPr>
              <a:lstStyle/>
              <a:p>
                <a:pPr algn="ctr"/>
                <a:r>
                  <a:rPr lang="en-US" sz="1200" b="1" dirty="0"/>
                  <a:t>SPARES UPDATE &amp; </a:t>
                </a:r>
              </a:p>
              <a:p>
                <a:pPr algn="ctr"/>
                <a:r>
                  <a:rPr lang="en-US" sz="1200" b="1" dirty="0"/>
                  <a:t>CLOSURE</a:t>
                </a:r>
              </a:p>
            </p:txBody>
          </p:sp>
          <p:sp>
            <p:nvSpPr>
              <p:cNvPr id="17" name="Line 98"/>
              <p:cNvSpPr>
                <a:spLocks noChangeShapeType="1"/>
              </p:cNvSpPr>
              <p:nvPr/>
            </p:nvSpPr>
            <p:spPr bwMode="auto">
              <a:xfrm>
                <a:off x="1371600" y="1447800"/>
                <a:ext cx="457200" cy="0"/>
              </a:xfrm>
              <a:prstGeom prst="line">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18" name="Group 17"/>
              <p:cNvGrpSpPr/>
              <p:nvPr/>
            </p:nvGrpSpPr>
            <p:grpSpPr>
              <a:xfrm>
                <a:off x="2362200" y="2203587"/>
                <a:ext cx="1009649" cy="2988753"/>
                <a:chOff x="3429001" y="2783075"/>
                <a:chExt cx="1009649" cy="2988753"/>
              </a:xfrm>
            </p:grpSpPr>
            <p:sp>
              <p:nvSpPr>
                <p:cNvPr id="74" name="Line 98"/>
                <p:cNvSpPr>
                  <a:spLocks noChangeShapeType="1"/>
                </p:cNvSpPr>
                <p:nvPr/>
              </p:nvSpPr>
              <p:spPr bwMode="auto">
                <a:xfrm>
                  <a:off x="3486150" y="5355637"/>
                  <a:ext cx="952500" cy="9524"/>
                </a:xfrm>
                <a:prstGeom prst="line">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5" name="Minus 74"/>
                <p:cNvSpPr/>
                <p:nvPr/>
              </p:nvSpPr>
              <p:spPr>
                <a:xfrm rot="5400000">
                  <a:off x="2010825" y="4201251"/>
                  <a:ext cx="2988753" cy="152401"/>
                </a:xfrm>
                <a:prstGeom prst="mathMinus">
                  <a:avLst/>
                </a:prstGeom>
                <a:solidFill>
                  <a:srgbClr val="2376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p:cNvSpPr txBox="1"/>
              <p:nvPr/>
            </p:nvSpPr>
            <p:spPr>
              <a:xfrm>
                <a:off x="457200" y="1765300"/>
                <a:ext cx="990600" cy="821277"/>
              </a:xfrm>
              <a:prstGeom prst="rect">
                <a:avLst/>
              </a:prstGeom>
              <a:noFill/>
            </p:spPr>
            <p:txBody>
              <a:bodyPr>
                <a:spAutoFit/>
              </a:bodyPr>
              <a:lstStyle/>
              <a:p>
                <a:pPr algn="ctr" fontAlgn="auto">
                  <a:spcBef>
                    <a:spcPts val="0"/>
                  </a:spcBef>
                  <a:spcAft>
                    <a:spcPts val="0"/>
                  </a:spcAft>
                  <a:defRPr/>
                </a:pPr>
                <a:r>
                  <a:rPr lang="en-US" sz="1100" dirty="0">
                    <a:solidFill>
                      <a:schemeClr val="tx1">
                        <a:lumMod val="75000"/>
                        <a:lumOff val="25000"/>
                      </a:schemeClr>
                    </a:solidFill>
                    <a:latin typeface="+mn-lt"/>
                    <a:cs typeface="+mn-cs"/>
                  </a:rPr>
                  <a:t>Create PM ticker based on PM schedule</a:t>
                </a:r>
              </a:p>
            </p:txBody>
          </p:sp>
          <p:sp>
            <p:nvSpPr>
              <p:cNvPr id="20" name="TextBox 19"/>
              <p:cNvSpPr txBox="1"/>
              <p:nvPr/>
            </p:nvSpPr>
            <p:spPr>
              <a:xfrm>
                <a:off x="3643059" y="1651000"/>
                <a:ext cx="1343025" cy="279234"/>
              </a:xfrm>
              <a:prstGeom prst="rect">
                <a:avLst/>
              </a:prstGeom>
              <a:noFill/>
            </p:spPr>
            <p:txBody>
              <a:bodyPr wrap="square">
                <a:spAutoFit/>
              </a:bodyPr>
              <a:lstStyle/>
              <a:p>
                <a:pPr fontAlgn="auto">
                  <a:spcBef>
                    <a:spcPts val="0"/>
                  </a:spcBef>
                  <a:spcAft>
                    <a:spcPts val="0"/>
                  </a:spcAft>
                  <a:defRPr/>
                </a:pPr>
                <a:r>
                  <a:rPr lang="en-US" sz="1100" dirty="0">
                    <a:solidFill>
                      <a:schemeClr val="tx1">
                        <a:lumMod val="75000"/>
                        <a:lumOff val="25000"/>
                      </a:schemeClr>
                    </a:solidFill>
                    <a:latin typeface="+mn-lt"/>
                  </a:rPr>
                  <a:t>Accept New Job</a:t>
                </a:r>
              </a:p>
            </p:txBody>
          </p:sp>
          <p:sp>
            <p:nvSpPr>
              <p:cNvPr id="21" name="Line 98"/>
              <p:cNvSpPr>
                <a:spLocks noChangeShapeType="1"/>
              </p:cNvSpPr>
              <p:nvPr/>
            </p:nvSpPr>
            <p:spPr bwMode="auto">
              <a:xfrm flipH="1">
                <a:off x="4157408" y="1890711"/>
                <a:ext cx="2381" cy="269081"/>
              </a:xfrm>
              <a:prstGeom prst="line">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 name="TextBox 21"/>
              <p:cNvSpPr txBox="1"/>
              <p:nvPr/>
            </p:nvSpPr>
            <p:spPr>
              <a:xfrm>
                <a:off x="3557336" y="2794000"/>
                <a:ext cx="1304924" cy="279234"/>
              </a:xfrm>
              <a:prstGeom prst="rect">
                <a:avLst/>
              </a:prstGeom>
              <a:noFill/>
            </p:spPr>
            <p:txBody>
              <a:bodyPr wrap="square">
                <a:spAutoFit/>
              </a:bodyPr>
              <a:lstStyle/>
              <a:p>
                <a:pPr fontAlgn="auto">
                  <a:spcBef>
                    <a:spcPts val="0"/>
                  </a:spcBef>
                  <a:spcAft>
                    <a:spcPts val="0"/>
                  </a:spcAft>
                  <a:defRPr/>
                </a:pPr>
                <a:r>
                  <a:rPr lang="en-US" sz="1100" dirty="0">
                    <a:solidFill>
                      <a:schemeClr val="tx1">
                        <a:lumMod val="75000"/>
                        <a:lumOff val="25000"/>
                      </a:schemeClr>
                    </a:solidFill>
                    <a:latin typeface="+mn-lt"/>
                  </a:rPr>
                  <a:t>Complete Job #1</a:t>
                </a:r>
              </a:p>
            </p:txBody>
          </p:sp>
          <p:sp>
            <p:nvSpPr>
              <p:cNvPr id="23" name="Line 98"/>
              <p:cNvSpPr>
                <a:spLocks noChangeShapeType="1"/>
              </p:cNvSpPr>
              <p:nvPr/>
            </p:nvSpPr>
            <p:spPr bwMode="auto">
              <a:xfrm rot="10800000" flipH="1">
                <a:off x="4157408" y="3000375"/>
                <a:ext cx="2381" cy="269081"/>
              </a:xfrm>
              <a:prstGeom prst="line">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 name="TextBox 23"/>
              <p:cNvSpPr txBox="1"/>
              <p:nvPr/>
            </p:nvSpPr>
            <p:spPr>
              <a:xfrm>
                <a:off x="3352799" y="3806032"/>
                <a:ext cx="1743074" cy="279234"/>
              </a:xfrm>
              <a:prstGeom prst="rect">
                <a:avLst/>
              </a:prstGeom>
              <a:noFill/>
            </p:spPr>
            <p:txBody>
              <a:bodyPr wrap="square">
                <a:spAutoFit/>
              </a:bodyPr>
              <a:lstStyle/>
              <a:p>
                <a:pPr fontAlgn="auto">
                  <a:spcBef>
                    <a:spcPts val="0"/>
                  </a:spcBef>
                  <a:spcAft>
                    <a:spcPts val="0"/>
                  </a:spcAft>
                  <a:defRPr/>
                </a:pPr>
                <a:r>
                  <a:rPr lang="en-US" sz="1100" dirty="0">
                    <a:solidFill>
                      <a:schemeClr val="tx1">
                        <a:lumMod val="75000"/>
                        <a:lumOff val="25000"/>
                      </a:schemeClr>
                    </a:solidFill>
                    <a:latin typeface="+mn-lt"/>
                  </a:rPr>
                  <a:t>En Route to Customer</a:t>
                </a:r>
              </a:p>
            </p:txBody>
          </p:sp>
          <p:sp>
            <p:nvSpPr>
              <p:cNvPr id="25" name="TextBox 24"/>
              <p:cNvSpPr txBox="1"/>
              <p:nvPr/>
            </p:nvSpPr>
            <p:spPr>
              <a:xfrm>
                <a:off x="1905000" y="1870502"/>
                <a:ext cx="1036576" cy="459915"/>
              </a:xfrm>
              <a:prstGeom prst="rect">
                <a:avLst/>
              </a:prstGeom>
              <a:noFill/>
            </p:spPr>
            <p:txBody>
              <a:bodyPr wrap="square">
                <a:spAutoFit/>
              </a:bodyPr>
              <a:lstStyle/>
              <a:p>
                <a:pPr algn="ctr" fontAlgn="auto">
                  <a:spcBef>
                    <a:spcPts val="0"/>
                  </a:spcBef>
                  <a:spcAft>
                    <a:spcPts val="0"/>
                  </a:spcAft>
                  <a:defRPr/>
                </a:pPr>
                <a:r>
                  <a:rPr lang="en-US" sz="1100" dirty="0">
                    <a:solidFill>
                      <a:schemeClr val="tx1">
                        <a:lumMod val="75000"/>
                        <a:lumOff val="25000"/>
                      </a:schemeClr>
                    </a:solidFill>
                    <a:latin typeface="+mn-lt"/>
                  </a:rPr>
                  <a:t>Schedule the</a:t>
                </a:r>
              </a:p>
              <a:p>
                <a:pPr algn="ctr" fontAlgn="auto">
                  <a:spcBef>
                    <a:spcPts val="0"/>
                  </a:spcBef>
                  <a:spcAft>
                    <a:spcPts val="0"/>
                  </a:spcAft>
                  <a:defRPr/>
                </a:pPr>
                <a:r>
                  <a:rPr lang="en-US" sz="1100" dirty="0">
                    <a:solidFill>
                      <a:schemeClr val="tx1">
                        <a:lumMod val="75000"/>
                        <a:lumOff val="25000"/>
                      </a:schemeClr>
                    </a:solidFill>
                    <a:latin typeface="+mn-lt"/>
                  </a:rPr>
                  <a:t>Technician</a:t>
                </a:r>
              </a:p>
            </p:txBody>
          </p:sp>
          <p:sp>
            <p:nvSpPr>
              <p:cNvPr id="26" name="Line 98"/>
              <p:cNvSpPr>
                <a:spLocks noChangeShapeType="1"/>
              </p:cNvSpPr>
              <p:nvPr/>
            </p:nvSpPr>
            <p:spPr bwMode="auto">
              <a:xfrm rot="10800000" flipH="1">
                <a:off x="4173577" y="4082750"/>
                <a:ext cx="2381" cy="269081"/>
              </a:xfrm>
              <a:prstGeom prst="line">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 name="TextBox 26"/>
              <p:cNvSpPr txBox="1"/>
              <p:nvPr/>
            </p:nvSpPr>
            <p:spPr>
              <a:xfrm>
                <a:off x="3671380" y="4955759"/>
                <a:ext cx="1217864" cy="279234"/>
              </a:xfrm>
              <a:prstGeom prst="rect">
                <a:avLst/>
              </a:prstGeom>
              <a:noFill/>
            </p:spPr>
            <p:txBody>
              <a:bodyPr wrap="square">
                <a:spAutoFit/>
              </a:bodyPr>
              <a:lstStyle/>
              <a:p>
                <a:pPr fontAlgn="auto">
                  <a:spcBef>
                    <a:spcPts val="0"/>
                  </a:spcBef>
                  <a:spcAft>
                    <a:spcPts val="0"/>
                  </a:spcAft>
                  <a:defRPr/>
                </a:pPr>
                <a:r>
                  <a:rPr lang="en-US" sz="1100" dirty="0">
                    <a:solidFill>
                      <a:schemeClr val="tx1">
                        <a:lumMod val="75000"/>
                        <a:lumOff val="25000"/>
                      </a:schemeClr>
                    </a:solidFill>
                    <a:latin typeface="+mn-lt"/>
                    <a:cs typeface="+mn-cs"/>
                  </a:rPr>
                  <a:t>Accept the Job</a:t>
                </a:r>
              </a:p>
            </p:txBody>
          </p:sp>
          <p:pic>
            <p:nvPicPr>
              <p:cNvPr id="28" name="Picture 9"/>
              <p:cNvPicPr>
                <a:picLocks noChangeAspect="1" noChangeArrowheads="1"/>
              </p:cNvPicPr>
              <p:nvPr/>
            </p:nvPicPr>
            <p:blipFill>
              <a:blip r:embed="rId3" cstate="print"/>
              <a:srcRect/>
              <a:stretch>
                <a:fillRect/>
              </a:stretch>
            </p:blipFill>
            <p:spPr bwMode="auto">
              <a:xfrm>
                <a:off x="5676900" y="1190625"/>
                <a:ext cx="649580" cy="457200"/>
              </a:xfrm>
              <a:prstGeom prst="rect">
                <a:avLst/>
              </a:prstGeom>
              <a:noFill/>
              <a:ln w="9525">
                <a:noFill/>
                <a:miter lim="800000"/>
                <a:headEnd/>
                <a:tailEnd/>
              </a:ln>
              <a:effectLst/>
            </p:spPr>
          </p:pic>
          <p:sp>
            <p:nvSpPr>
              <p:cNvPr id="29" name="TextBox 28"/>
              <p:cNvSpPr txBox="1"/>
              <p:nvPr/>
            </p:nvSpPr>
            <p:spPr>
              <a:xfrm>
                <a:off x="5181600" y="1660525"/>
                <a:ext cx="1676400" cy="459915"/>
              </a:xfrm>
              <a:prstGeom prst="rect">
                <a:avLst/>
              </a:prstGeom>
              <a:noFill/>
            </p:spPr>
            <p:txBody>
              <a:bodyPr wrap="square">
                <a:spAutoFit/>
              </a:bodyPr>
              <a:lstStyle/>
              <a:p>
                <a:pPr algn="ctr" fontAlgn="auto">
                  <a:spcBef>
                    <a:spcPts val="0"/>
                  </a:spcBef>
                  <a:spcAft>
                    <a:spcPts val="0"/>
                  </a:spcAft>
                  <a:defRPr/>
                </a:pPr>
                <a:r>
                  <a:rPr lang="en-US" sz="1100" dirty="0">
                    <a:solidFill>
                      <a:schemeClr val="tx1">
                        <a:lumMod val="75000"/>
                        <a:lumOff val="25000"/>
                      </a:schemeClr>
                    </a:solidFill>
                    <a:latin typeface="+mn-lt"/>
                  </a:rPr>
                  <a:t>Emergency  </a:t>
                </a:r>
              </a:p>
              <a:p>
                <a:pPr algn="ctr" fontAlgn="auto">
                  <a:spcBef>
                    <a:spcPts val="0"/>
                  </a:spcBef>
                  <a:spcAft>
                    <a:spcPts val="0"/>
                  </a:spcAft>
                  <a:defRPr/>
                </a:pPr>
                <a:r>
                  <a:rPr lang="en-US" sz="1100" dirty="0">
                    <a:solidFill>
                      <a:schemeClr val="tx1">
                        <a:lumMod val="75000"/>
                        <a:lumOff val="25000"/>
                      </a:schemeClr>
                    </a:solidFill>
                    <a:latin typeface="+mn-lt"/>
                  </a:rPr>
                  <a:t>New Request</a:t>
                </a:r>
              </a:p>
            </p:txBody>
          </p:sp>
          <p:sp>
            <p:nvSpPr>
              <p:cNvPr id="30" name="TextBox 29"/>
              <p:cNvSpPr txBox="1"/>
              <p:nvPr/>
            </p:nvSpPr>
            <p:spPr>
              <a:xfrm>
                <a:off x="5488907" y="2794000"/>
                <a:ext cx="1143000" cy="279234"/>
              </a:xfrm>
              <a:prstGeom prst="rect">
                <a:avLst/>
              </a:prstGeom>
              <a:noFill/>
            </p:spPr>
            <p:txBody>
              <a:bodyPr wrap="square">
                <a:spAutoFit/>
              </a:bodyPr>
              <a:lstStyle/>
              <a:p>
                <a:pPr fontAlgn="auto">
                  <a:spcBef>
                    <a:spcPts val="0"/>
                  </a:spcBef>
                  <a:spcAft>
                    <a:spcPts val="0"/>
                  </a:spcAft>
                  <a:defRPr/>
                </a:pPr>
                <a:r>
                  <a:rPr lang="en-US" sz="1100" dirty="0">
                    <a:solidFill>
                      <a:schemeClr val="tx1">
                        <a:lumMod val="75000"/>
                        <a:lumOff val="25000"/>
                      </a:schemeClr>
                    </a:solidFill>
                    <a:latin typeface="+mn-lt"/>
                  </a:rPr>
                  <a:t>Status Update </a:t>
                </a:r>
              </a:p>
            </p:txBody>
          </p:sp>
          <p:sp>
            <p:nvSpPr>
              <p:cNvPr id="31" name="Line 98"/>
              <p:cNvSpPr>
                <a:spLocks noChangeShapeType="1"/>
              </p:cNvSpPr>
              <p:nvPr/>
            </p:nvSpPr>
            <p:spPr bwMode="auto">
              <a:xfrm>
                <a:off x="4857750" y="2657475"/>
                <a:ext cx="457200" cy="0"/>
              </a:xfrm>
              <a:prstGeom prst="line">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2" name="Line 98"/>
              <p:cNvSpPr>
                <a:spLocks noChangeShapeType="1"/>
              </p:cNvSpPr>
              <p:nvPr/>
            </p:nvSpPr>
            <p:spPr bwMode="auto">
              <a:xfrm rot="10800000">
                <a:off x="4857750" y="1438275"/>
                <a:ext cx="457200" cy="0"/>
              </a:xfrm>
              <a:prstGeom prst="line">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TextBox 32"/>
              <p:cNvSpPr txBox="1"/>
              <p:nvPr/>
            </p:nvSpPr>
            <p:spPr>
              <a:xfrm>
                <a:off x="5562600" y="4927600"/>
                <a:ext cx="1143000" cy="279234"/>
              </a:xfrm>
              <a:prstGeom prst="rect">
                <a:avLst/>
              </a:prstGeom>
              <a:noFill/>
            </p:spPr>
            <p:txBody>
              <a:bodyPr wrap="square">
                <a:spAutoFit/>
              </a:bodyPr>
              <a:lstStyle/>
              <a:p>
                <a:pPr fontAlgn="auto">
                  <a:spcBef>
                    <a:spcPts val="0"/>
                  </a:spcBef>
                  <a:spcAft>
                    <a:spcPts val="0"/>
                  </a:spcAft>
                  <a:defRPr/>
                </a:pPr>
                <a:r>
                  <a:rPr lang="en-US" sz="1100" dirty="0">
                    <a:solidFill>
                      <a:schemeClr val="tx1">
                        <a:lumMod val="75000"/>
                        <a:lumOff val="25000"/>
                      </a:schemeClr>
                    </a:solidFill>
                    <a:latin typeface="+mn-lt"/>
                  </a:rPr>
                  <a:t>Status Update </a:t>
                </a:r>
              </a:p>
            </p:txBody>
          </p:sp>
          <p:sp>
            <p:nvSpPr>
              <p:cNvPr id="34" name="Line 98"/>
              <p:cNvSpPr>
                <a:spLocks noChangeShapeType="1"/>
              </p:cNvSpPr>
              <p:nvPr/>
            </p:nvSpPr>
            <p:spPr bwMode="auto">
              <a:xfrm>
                <a:off x="4876800" y="3631323"/>
                <a:ext cx="457200" cy="0"/>
              </a:xfrm>
              <a:prstGeom prst="line">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5" name="Line 98"/>
              <p:cNvSpPr>
                <a:spLocks noChangeShapeType="1"/>
              </p:cNvSpPr>
              <p:nvPr/>
            </p:nvSpPr>
            <p:spPr bwMode="auto">
              <a:xfrm>
                <a:off x="4876800" y="4676775"/>
                <a:ext cx="457200" cy="0"/>
              </a:xfrm>
              <a:prstGeom prst="line">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36" name="Picture 35" descr="emp2.png"/>
              <p:cNvPicPr>
                <a:picLocks noChangeAspect="1"/>
              </p:cNvPicPr>
              <p:nvPr/>
            </p:nvPicPr>
            <p:blipFill>
              <a:blip r:embed="rId4" cstate="print"/>
              <a:stretch>
                <a:fillRect/>
              </a:stretch>
            </p:blipFill>
            <p:spPr>
              <a:xfrm>
                <a:off x="3947860" y="1143000"/>
                <a:ext cx="429115" cy="514350"/>
              </a:xfrm>
              <a:prstGeom prst="rect">
                <a:avLst/>
              </a:prstGeom>
            </p:spPr>
          </p:pic>
          <p:pic>
            <p:nvPicPr>
              <p:cNvPr id="37" name="Picture 11"/>
              <p:cNvPicPr>
                <a:picLocks noChangeAspect="1" noChangeArrowheads="1"/>
              </p:cNvPicPr>
              <p:nvPr/>
            </p:nvPicPr>
            <p:blipFill>
              <a:blip r:embed="rId5" cstate="print"/>
              <a:srcRect/>
              <a:stretch>
                <a:fillRect/>
              </a:stretch>
            </p:blipFill>
            <p:spPr bwMode="auto">
              <a:xfrm>
                <a:off x="7858626" y="3819525"/>
                <a:ext cx="381000" cy="558121"/>
              </a:xfrm>
              <a:prstGeom prst="rect">
                <a:avLst/>
              </a:prstGeom>
              <a:noFill/>
              <a:ln w="9525">
                <a:noFill/>
                <a:miter lim="800000"/>
                <a:headEnd/>
                <a:tailEnd/>
              </a:ln>
              <a:effectLst/>
            </p:spPr>
          </p:pic>
          <p:pic>
            <p:nvPicPr>
              <p:cNvPr id="38" name="Picture 37" descr="pencilaa.png"/>
              <p:cNvPicPr>
                <a:picLocks noChangeAspect="1"/>
              </p:cNvPicPr>
              <p:nvPr/>
            </p:nvPicPr>
            <p:blipFill>
              <a:blip r:embed="rId6" cstate="print"/>
              <a:stretch>
                <a:fillRect/>
              </a:stretch>
            </p:blipFill>
            <p:spPr>
              <a:xfrm>
                <a:off x="7706226" y="3936501"/>
                <a:ext cx="293370" cy="285750"/>
              </a:xfrm>
              <a:prstGeom prst="rect">
                <a:avLst/>
              </a:prstGeom>
            </p:spPr>
          </p:pic>
          <p:sp>
            <p:nvSpPr>
              <p:cNvPr id="39" name="TextBox 38"/>
              <p:cNvSpPr txBox="1"/>
              <p:nvPr/>
            </p:nvSpPr>
            <p:spPr>
              <a:xfrm>
                <a:off x="7372851" y="4343400"/>
                <a:ext cx="1400175" cy="459915"/>
              </a:xfrm>
              <a:prstGeom prst="rect">
                <a:avLst/>
              </a:prstGeom>
              <a:noFill/>
            </p:spPr>
            <p:txBody>
              <a:bodyPr wrap="square">
                <a:spAutoFit/>
              </a:bodyPr>
              <a:lstStyle/>
              <a:p>
                <a:pPr algn="ctr" fontAlgn="auto">
                  <a:spcBef>
                    <a:spcPts val="0"/>
                  </a:spcBef>
                  <a:spcAft>
                    <a:spcPts val="0"/>
                  </a:spcAft>
                  <a:defRPr/>
                </a:pPr>
                <a:r>
                  <a:rPr lang="en-US" sz="1100" dirty="0">
                    <a:solidFill>
                      <a:schemeClr val="tx1">
                        <a:lumMod val="75000"/>
                        <a:lumOff val="25000"/>
                      </a:schemeClr>
                    </a:solidFill>
                    <a:latin typeface="+mn-lt"/>
                  </a:rPr>
                  <a:t>Approve &amp; Close the  PM Ticket</a:t>
                </a:r>
              </a:p>
            </p:txBody>
          </p:sp>
          <p:sp>
            <p:nvSpPr>
              <p:cNvPr id="40" name="Line 98"/>
              <p:cNvSpPr>
                <a:spLocks noChangeShapeType="1"/>
              </p:cNvSpPr>
              <p:nvPr/>
            </p:nvSpPr>
            <p:spPr bwMode="auto">
              <a:xfrm>
                <a:off x="6323444" y="2637766"/>
                <a:ext cx="1077982" cy="0"/>
              </a:xfrm>
              <a:prstGeom prst="line">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1" name="Line 98"/>
              <p:cNvSpPr>
                <a:spLocks noChangeShapeType="1"/>
              </p:cNvSpPr>
              <p:nvPr/>
            </p:nvSpPr>
            <p:spPr bwMode="auto">
              <a:xfrm>
                <a:off x="8049126" y="3048000"/>
                <a:ext cx="0" cy="685800"/>
              </a:xfrm>
              <a:prstGeom prst="line">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42" name="Picture 12"/>
              <p:cNvPicPr>
                <a:picLocks noChangeAspect="1" noChangeArrowheads="1"/>
              </p:cNvPicPr>
              <p:nvPr/>
            </p:nvPicPr>
            <p:blipFill>
              <a:blip r:embed="rId7" cstate="print"/>
              <a:srcRect/>
              <a:stretch>
                <a:fillRect/>
              </a:stretch>
            </p:blipFill>
            <p:spPr bwMode="auto">
              <a:xfrm>
                <a:off x="7668126" y="2295525"/>
                <a:ext cx="655952" cy="497660"/>
              </a:xfrm>
              <a:prstGeom prst="rect">
                <a:avLst/>
              </a:prstGeom>
              <a:noFill/>
              <a:ln w="9525">
                <a:noFill/>
                <a:miter lim="800000"/>
                <a:headEnd/>
                <a:tailEnd/>
              </a:ln>
              <a:effectLst/>
            </p:spPr>
          </p:pic>
          <p:sp>
            <p:nvSpPr>
              <p:cNvPr id="43" name="TextBox 42"/>
              <p:cNvSpPr txBox="1"/>
              <p:nvPr/>
            </p:nvSpPr>
            <p:spPr>
              <a:xfrm>
                <a:off x="7401426" y="2784475"/>
                <a:ext cx="1400175" cy="459915"/>
              </a:xfrm>
              <a:prstGeom prst="rect">
                <a:avLst/>
              </a:prstGeom>
              <a:noFill/>
            </p:spPr>
            <p:txBody>
              <a:bodyPr wrap="square">
                <a:spAutoFit/>
              </a:bodyPr>
              <a:lstStyle/>
              <a:p>
                <a:pPr fontAlgn="auto">
                  <a:spcBef>
                    <a:spcPts val="0"/>
                  </a:spcBef>
                  <a:spcAft>
                    <a:spcPts val="0"/>
                  </a:spcAft>
                  <a:defRPr/>
                </a:pPr>
                <a:r>
                  <a:rPr lang="en-US" sz="1100" dirty="0">
                    <a:solidFill>
                      <a:schemeClr val="tx1">
                        <a:lumMod val="75000"/>
                        <a:lumOff val="25000"/>
                      </a:schemeClr>
                    </a:solidFill>
                    <a:latin typeface="+mn-lt"/>
                  </a:rPr>
                  <a:t>Update Spares Used</a:t>
                </a:r>
              </a:p>
            </p:txBody>
          </p:sp>
          <p:grpSp>
            <p:nvGrpSpPr>
              <p:cNvPr id="44" name="Group 43"/>
              <p:cNvGrpSpPr/>
              <p:nvPr/>
            </p:nvGrpSpPr>
            <p:grpSpPr>
              <a:xfrm>
                <a:off x="3962400" y="4455696"/>
                <a:ext cx="513954" cy="512480"/>
                <a:chOff x="4038600" y="4579937"/>
                <a:chExt cx="513954" cy="512480"/>
              </a:xfrm>
            </p:grpSpPr>
            <p:pic>
              <p:nvPicPr>
                <p:cNvPr id="72" name="Picture 7"/>
                <p:cNvPicPr>
                  <a:picLocks noChangeAspect="1" noChangeArrowheads="1"/>
                </p:cNvPicPr>
                <p:nvPr/>
              </p:nvPicPr>
              <p:blipFill>
                <a:blip r:embed="rId8" cstate="print"/>
                <a:srcRect/>
                <a:stretch>
                  <a:fillRect/>
                </a:stretch>
              </p:blipFill>
              <p:spPr bwMode="auto">
                <a:xfrm>
                  <a:off x="4038600" y="4579937"/>
                  <a:ext cx="415678" cy="512480"/>
                </a:xfrm>
                <a:prstGeom prst="rect">
                  <a:avLst/>
                </a:prstGeom>
                <a:noFill/>
                <a:ln w="9525">
                  <a:noFill/>
                  <a:miter lim="800000"/>
                  <a:headEnd/>
                  <a:tailEnd/>
                </a:ln>
                <a:effectLst/>
              </p:spPr>
            </p:pic>
            <p:pic>
              <p:nvPicPr>
                <p:cNvPr id="73" name="Picture 72" descr="smartphone(1)s.png"/>
                <p:cNvPicPr>
                  <a:picLocks noChangeAspect="1"/>
                </p:cNvPicPr>
                <p:nvPr/>
              </p:nvPicPr>
              <p:blipFill>
                <a:blip r:embed="rId9" cstate="print"/>
                <a:stretch>
                  <a:fillRect/>
                </a:stretch>
              </p:blipFill>
              <p:spPr>
                <a:xfrm rot="601585">
                  <a:off x="4370554" y="4762345"/>
                  <a:ext cx="182000" cy="327900"/>
                </a:xfrm>
                <a:prstGeom prst="rect">
                  <a:avLst/>
                </a:prstGeom>
              </p:spPr>
            </p:pic>
          </p:grpSp>
          <p:pic>
            <p:nvPicPr>
              <p:cNvPr id="45" name="Picture 44" descr="smartphone(1)s.png"/>
              <p:cNvPicPr>
                <a:picLocks noChangeAspect="1"/>
              </p:cNvPicPr>
              <p:nvPr/>
            </p:nvPicPr>
            <p:blipFill>
              <a:blip r:embed="rId9" cstate="print"/>
              <a:stretch>
                <a:fillRect/>
              </a:stretch>
            </p:blipFill>
            <p:spPr>
              <a:xfrm rot="601585">
                <a:off x="4313403" y="1308741"/>
                <a:ext cx="182000" cy="327900"/>
              </a:xfrm>
              <a:prstGeom prst="rect">
                <a:avLst/>
              </a:prstGeom>
            </p:spPr>
          </p:pic>
          <p:grpSp>
            <p:nvGrpSpPr>
              <p:cNvPr id="46" name="Group 45"/>
              <p:cNvGrpSpPr/>
              <p:nvPr/>
            </p:nvGrpSpPr>
            <p:grpSpPr>
              <a:xfrm>
                <a:off x="3684755" y="3324223"/>
                <a:ext cx="887245" cy="514350"/>
                <a:chOff x="3590924" y="3324223"/>
                <a:chExt cx="887245" cy="514350"/>
              </a:xfrm>
            </p:grpSpPr>
            <p:pic>
              <p:nvPicPr>
                <p:cNvPr id="69" name="Picture 3"/>
                <p:cNvPicPr>
                  <a:picLocks noChangeAspect="1" noChangeArrowheads="1"/>
                </p:cNvPicPr>
                <p:nvPr/>
              </p:nvPicPr>
              <p:blipFill>
                <a:blip r:embed="rId10" cstate="print"/>
                <a:srcRect/>
                <a:stretch>
                  <a:fillRect/>
                </a:stretch>
              </p:blipFill>
              <p:spPr bwMode="auto">
                <a:xfrm>
                  <a:off x="3590924" y="3581400"/>
                  <a:ext cx="470087" cy="246651"/>
                </a:xfrm>
                <a:prstGeom prst="rect">
                  <a:avLst/>
                </a:prstGeom>
                <a:noFill/>
                <a:ln w="9525">
                  <a:noFill/>
                  <a:miter lim="800000"/>
                  <a:headEnd/>
                  <a:tailEnd/>
                </a:ln>
                <a:effectLst/>
              </p:spPr>
            </p:pic>
            <p:pic>
              <p:nvPicPr>
                <p:cNvPr id="70" name="Picture 69" descr="emp2.png"/>
                <p:cNvPicPr>
                  <a:picLocks noChangeAspect="1"/>
                </p:cNvPicPr>
                <p:nvPr/>
              </p:nvPicPr>
              <p:blipFill>
                <a:blip r:embed="rId4" cstate="print"/>
                <a:stretch>
                  <a:fillRect/>
                </a:stretch>
              </p:blipFill>
              <p:spPr>
                <a:xfrm>
                  <a:off x="3971924" y="3324223"/>
                  <a:ext cx="429115" cy="514350"/>
                </a:xfrm>
                <a:prstGeom prst="rect">
                  <a:avLst/>
                </a:prstGeom>
              </p:spPr>
            </p:pic>
            <p:pic>
              <p:nvPicPr>
                <p:cNvPr id="71" name="Picture 70" descr="smartphone(1)s.png"/>
                <p:cNvPicPr>
                  <a:picLocks noChangeAspect="1"/>
                </p:cNvPicPr>
                <p:nvPr/>
              </p:nvPicPr>
              <p:blipFill>
                <a:blip r:embed="rId9" cstate="print"/>
                <a:stretch>
                  <a:fillRect/>
                </a:stretch>
              </p:blipFill>
              <p:spPr>
                <a:xfrm rot="601585">
                  <a:off x="4296169" y="3489964"/>
                  <a:ext cx="182000" cy="327900"/>
                </a:xfrm>
                <a:prstGeom prst="rect">
                  <a:avLst/>
                </a:prstGeom>
              </p:spPr>
            </p:pic>
          </p:grpSp>
          <p:grpSp>
            <p:nvGrpSpPr>
              <p:cNvPr id="47" name="Group 46"/>
              <p:cNvGrpSpPr/>
              <p:nvPr/>
            </p:nvGrpSpPr>
            <p:grpSpPr>
              <a:xfrm>
                <a:off x="3865310" y="2220921"/>
                <a:ext cx="592141" cy="604829"/>
                <a:chOff x="4813300" y="2209800"/>
                <a:chExt cx="592141" cy="604829"/>
              </a:xfrm>
            </p:grpSpPr>
            <p:sp>
              <p:nvSpPr>
                <p:cNvPr id="64" name="Oval 63"/>
                <p:cNvSpPr/>
                <p:nvPr/>
              </p:nvSpPr>
              <p:spPr>
                <a:xfrm>
                  <a:off x="4813300" y="2209800"/>
                  <a:ext cx="592141" cy="592141"/>
                </a:xfrm>
                <a:prstGeom prst="ellipse">
                  <a:avLst/>
                </a:prstGeom>
                <a:solidFill>
                  <a:srgbClr val="0047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65" name="Picture 64" descr="emp2.png"/>
                <p:cNvPicPr>
                  <a:picLocks noChangeAspect="1"/>
                </p:cNvPicPr>
                <p:nvPr/>
              </p:nvPicPr>
              <p:blipFill>
                <a:blip r:embed="rId4" cstate="print"/>
                <a:stretch>
                  <a:fillRect/>
                </a:stretch>
              </p:blipFill>
              <p:spPr>
                <a:xfrm>
                  <a:off x="4929185" y="2380788"/>
                  <a:ext cx="361947" cy="433841"/>
                </a:xfrm>
                <a:prstGeom prst="rect">
                  <a:avLst/>
                </a:prstGeom>
              </p:spPr>
            </p:pic>
            <p:sp>
              <p:nvSpPr>
                <p:cNvPr id="66" name="5-Point Star 65"/>
                <p:cNvSpPr/>
                <p:nvPr/>
              </p:nvSpPr>
              <p:spPr>
                <a:xfrm>
                  <a:off x="4876800" y="2286000"/>
                  <a:ext cx="152400" cy="152400"/>
                </a:xfrm>
                <a:prstGeom prst="star5">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5-Point Star 66"/>
                <p:cNvSpPr/>
                <p:nvPr/>
              </p:nvSpPr>
              <p:spPr>
                <a:xfrm>
                  <a:off x="5029200" y="2209800"/>
                  <a:ext cx="152400" cy="152400"/>
                </a:xfrm>
                <a:prstGeom prst="star5">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5-Point Star 67"/>
                <p:cNvSpPr/>
                <p:nvPr/>
              </p:nvSpPr>
              <p:spPr>
                <a:xfrm>
                  <a:off x="5181600" y="2286000"/>
                  <a:ext cx="152400" cy="152400"/>
                </a:xfrm>
                <a:prstGeom prst="star5">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8" name="Picture 47" descr="checked.png"/>
              <p:cNvPicPr>
                <a:picLocks noChangeAspect="1"/>
              </p:cNvPicPr>
              <p:nvPr/>
            </p:nvPicPr>
            <p:blipFill>
              <a:blip r:embed="rId11" cstate="print"/>
              <a:stretch>
                <a:fillRect/>
              </a:stretch>
            </p:blipFill>
            <p:spPr>
              <a:xfrm>
                <a:off x="4267200" y="2637766"/>
                <a:ext cx="183356" cy="181634"/>
              </a:xfrm>
              <a:prstGeom prst="rect">
                <a:avLst/>
              </a:prstGeom>
            </p:spPr>
          </p:pic>
          <p:pic>
            <p:nvPicPr>
              <p:cNvPr id="49" name="Picture 48" descr="checked.png"/>
              <p:cNvPicPr>
                <a:picLocks noChangeAspect="1"/>
              </p:cNvPicPr>
              <p:nvPr/>
            </p:nvPicPr>
            <p:blipFill>
              <a:blip r:embed="rId11" cstate="print"/>
              <a:stretch>
                <a:fillRect/>
              </a:stretch>
            </p:blipFill>
            <p:spPr>
              <a:xfrm>
                <a:off x="8106276" y="4191000"/>
                <a:ext cx="183356" cy="181634"/>
              </a:xfrm>
              <a:prstGeom prst="rect">
                <a:avLst/>
              </a:prstGeom>
            </p:spPr>
          </p:pic>
          <p:grpSp>
            <p:nvGrpSpPr>
              <p:cNvPr id="50" name="Group 49"/>
              <p:cNvGrpSpPr/>
              <p:nvPr/>
            </p:nvGrpSpPr>
            <p:grpSpPr>
              <a:xfrm>
                <a:off x="5562600" y="3352800"/>
                <a:ext cx="1143000" cy="722857"/>
                <a:chOff x="5476875" y="3352800"/>
                <a:chExt cx="1143000" cy="722857"/>
              </a:xfrm>
            </p:grpSpPr>
            <p:sp>
              <p:nvSpPr>
                <p:cNvPr id="61" name="TextBox 60"/>
                <p:cNvSpPr txBox="1"/>
                <p:nvPr/>
              </p:nvSpPr>
              <p:spPr>
                <a:xfrm>
                  <a:off x="5476875" y="3796423"/>
                  <a:ext cx="1143000" cy="279234"/>
                </a:xfrm>
                <a:prstGeom prst="rect">
                  <a:avLst/>
                </a:prstGeom>
                <a:noFill/>
              </p:spPr>
              <p:txBody>
                <a:bodyPr wrap="square">
                  <a:spAutoFit/>
                </a:bodyPr>
                <a:lstStyle/>
                <a:p>
                  <a:pPr fontAlgn="auto">
                    <a:spcBef>
                      <a:spcPts val="0"/>
                    </a:spcBef>
                    <a:spcAft>
                      <a:spcPts val="0"/>
                    </a:spcAft>
                    <a:defRPr/>
                  </a:pPr>
                  <a:r>
                    <a:rPr lang="en-US" sz="1100" dirty="0">
                      <a:solidFill>
                        <a:schemeClr val="tx1">
                          <a:lumMod val="75000"/>
                          <a:lumOff val="25000"/>
                        </a:schemeClr>
                      </a:solidFill>
                      <a:latin typeface="+mn-lt"/>
                    </a:rPr>
                    <a:t>Status Update </a:t>
                  </a:r>
                </a:p>
              </p:txBody>
            </p:sp>
            <p:pic>
              <p:nvPicPr>
                <p:cNvPr id="62" name="Picture 3"/>
                <p:cNvPicPr>
                  <a:picLocks noChangeAspect="1" noChangeArrowheads="1"/>
                </p:cNvPicPr>
                <p:nvPr/>
              </p:nvPicPr>
              <p:blipFill>
                <a:blip r:embed="rId10" cstate="print"/>
                <a:srcRect/>
                <a:stretch>
                  <a:fillRect/>
                </a:stretch>
              </p:blipFill>
              <p:spPr bwMode="auto">
                <a:xfrm>
                  <a:off x="5638800" y="3557585"/>
                  <a:ext cx="470087" cy="246651"/>
                </a:xfrm>
                <a:prstGeom prst="rect">
                  <a:avLst/>
                </a:prstGeom>
                <a:noFill/>
                <a:ln w="9525">
                  <a:noFill/>
                  <a:miter lim="800000"/>
                  <a:headEnd/>
                  <a:tailEnd/>
                </a:ln>
                <a:effectLst/>
              </p:spPr>
            </p:pic>
            <p:pic>
              <p:nvPicPr>
                <p:cNvPr id="63" name="Picture 62" descr="smartphone(2).png"/>
                <p:cNvPicPr>
                  <a:picLocks noChangeAspect="1"/>
                </p:cNvPicPr>
                <p:nvPr/>
              </p:nvPicPr>
              <p:blipFill>
                <a:blip r:embed="rId12" cstate="print"/>
                <a:stretch>
                  <a:fillRect/>
                </a:stretch>
              </p:blipFill>
              <p:spPr>
                <a:xfrm>
                  <a:off x="6019800" y="3352800"/>
                  <a:ext cx="279489" cy="476249"/>
                </a:xfrm>
                <a:prstGeom prst="rect">
                  <a:avLst/>
                </a:prstGeom>
              </p:spPr>
            </p:pic>
          </p:grpSp>
          <p:sp>
            <p:nvSpPr>
              <p:cNvPr id="51" name="5-Point Star 50"/>
              <p:cNvSpPr/>
              <p:nvPr/>
            </p:nvSpPr>
            <p:spPr>
              <a:xfrm>
                <a:off x="5762620" y="2531267"/>
                <a:ext cx="76200" cy="76200"/>
              </a:xfrm>
              <a:prstGeom prst="star5">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5-Point Star 51"/>
              <p:cNvSpPr/>
              <p:nvPr/>
            </p:nvSpPr>
            <p:spPr>
              <a:xfrm>
                <a:off x="5850726" y="2531267"/>
                <a:ext cx="76200" cy="76200"/>
              </a:xfrm>
              <a:prstGeom prst="star5">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5-Point Star 52"/>
              <p:cNvSpPr/>
              <p:nvPr/>
            </p:nvSpPr>
            <p:spPr>
              <a:xfrm>
                <a:off x="5945976" y="2528886"/>
                <a:ext cx="76200" cy="76200"/>
              </a:xfrm>
              <a:prstGeom prst="star5">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p:cNvGrpSpPr/>
              <p:nvPr/>
            </p:nvGrpSpPr>
            <p:grpSpPr>
              <a:xfrm>
                <a:off x="5727032" y="2266950"/>
                <a:ext cx="523875" cy="552450"/>
                <a:chOff x="5695950" y="2266950"/>
                <a:chExt cx="523875" cy="552450"/>
              </a:xfrm>
            </p:grpSpPr>
            <p:pic>
              <p:nvPicPr>
                <p:cNvPr id="59" name="Picture 58" descr="task.png"/>
                <p:cNvPicPr>
                  <a:picLocks noChangeAspect="1"/>
                </p:cNvPicPr>
                <p:nvPr/>
              </p:nvPicPr>
              <p:blipFill>
                <a:blip r:embed="rId13"/>
                <a:stretch>
                  <a:fillRect/>
                </a:stretch>
              </p:blipFill>
              <p:spPr>
                <a:xfrm>
                  <a:off x="5695950" y="2266950"/>
                  <a:ext cx="523875" cy="552450"/>
                </a:xfrm>
                <a:prstGeom prst="rect">
                  <a:avLst/>
                </a:prstGeom>
              </p:spPr>
            </p:pic>
            <p:pic>
              <p:nvPicPr>
                <p:cNvPr id="60" name="Picture 59" descr="checked.png"/>
                <p:cNvPicPr>
                  <a:picLocks noChangeAspect="1"/>
                </p:cNvPicPr>
                <p:nvPr/>
              </p:nvPicPr>
              <p:blipFill>
                <a:blip r:embed="rId11" cstate="print"/>
                <a:stretch>
                  <a:fillRect/>
                </a:stretch>
              </p:blipFill>
              <p:spPr>
                <a:xfrm>
                  <a:off x="6019800" y="2286000"/>
                  <a:ext cx="183356" cy="181634"/>
                </a:xfrm>
                <a:prstGeom prst="rect">
                  <a:avLst/>
                </a:prstGeom>
              </p:spPr>
            </p:pic>
          </p:grpSp>
          <p:grpSp>
            <p:nvGrpSpPr>
              <p:cNvPr id="55" name="Group 54"/>
              <p:cNvGrpSpPr/>
              <p:nvPr/>
            </p:nvGrpSpPr>
            <p:grpSpPr>
              <a:xfrm>
                <a:off x="5848350" y="4495800"/>
                <a:ext cx="476250" cy="460887"/>
                <a:chOff x="5715000" y="4495800"/>
                <a:chExt cx="476250" cy="460887"/>
              </a:xfrm>
            </p:grpSpPr>
            <p:pic>
              <p:nvPicPr>
                <p:cNvPr id="57" name="Picture 10"/>
                <p:cNvPicPr>
                  <a:picLocks noChangeAspect="1" noChangeArrowheads="1"/>
                </p:cNvPicPr>
                <p:nvPr/>
              </p:nvPicPr>
              <p:blipFill>
                <a:blip r:embed="rId14"/>
                <a:srcRect/>
                <a:stretch>
                  <a:fillRect/>
                </a:stretch>
              </p:blipFill>
              <p:spPr bwMode="auto">
                <a:xfrm>
                  <a:off x="5715000" y="4495800"/>
                  <a:ext cx="476250" cy="460887"/>
                </a:xfrm>
                <a:prstGeom prst="rect">
                  <a:avLst/>
                </a:prstGeom>
                <a:noFill/>
                <a:ln w="9525">
                  <a:noFill/>
                  <a:miter lim="800000"/>
                  <a:headEnd/>
                  <a:tailEnd/>
                </a:ln>
                <a:effectLst/>
              </p:spPr>
            </p:pic>
            <p:pic>
              <p:nvPicPr>
                <p:cNvPr id="58" name="Picture 57" descr="emp2.png"/>
                <p:cNvPicPr>
                  <a:picLocks noChangeAspect="1"/>
                </p:cNvPicPr>
                <p:nvPr/>
              </p:nvPicPr>
              <p:blipFill>
                <a:blip r:embed="rId15" cstate="print"/>
                <a:stretch>
                  <a:fillRect/>
                </a:stretch>
              </p:blipFill>
              <p:spPr>
                <a:xfrm>
                  <a:off x="5715000" y="4648200"/>
                  <a:ext cx="238397" cy="285750"/>
                </a:xfrm>
                <a:prstGeom prst="rect">
                  <a:avLst/>
                </a:prstGeom>
              </p:spPr>
            </p:pic>
          </p:grpSp>
          <p:sp>
            <p:nvSpPr>
              <p:cNvPr id="56" name="TextBox 55"/>
              <p:cNvSpPr txBox="1"/>
              <p:nvPr/>
            </p:nvSpPr>
            <p:spPr>
              <a:xfrm rot="16200000">
                <a:off x="2729344" y="1968185"/>
                <a:ext cx="1362294" cy="293807"/>
              </a:xfrm>
              <a:prstGeom prst="rect">
                <a:avLst/>
              </a:prstGeom>
              <a:noFill/>
            </p:spPr>
            <p:txBody>
              <a:bodyPr wrap="none" rtlCol="0">
                <a:spAutoFit/>
              </a:bodyPr>
              <a:lstStyle/>
              <a:p>
                <a:r>
                  <a:rPr lang="en-US" sz="1100" b="0" dirty="0">
                    <a:solidFill>
                      <a:schemeClr val="bg1">
                        <a:lumMod val="50000"/>
                      </a:schemeClr>
                    </a:solidFill>
                  </a:rPr>
                  <a:t>Jeopardy Situation </a:t>
                </a:r>
              </a:p>
            </p:txBody>
          </p:sp>
        </p:grpSp>
        <p:pic>
          <p:nvPicPr>
            <p:cNvPr id="76" name="Picture 75"/>
            <p:cNvPicPr>
              <a:picLocks noChangeAspect="1"/>
            </p:cNvPicPr>
            <p:nvPr/>
          </p:nvPicPr>
          <p:blipFill>
            <a:blip r:embed="rId16"/>
            <a:stretch>
              <a:fillRect/>
            </a:stretch>
          </p:blipFill>
          <p:spPr>
            <a:xfrm>
              <a:off x="2213574" y="1085102"/>
              <a:ext cx="877434" cy="811213"/>
            </a:xfrm>
            <a:prstGeom prst="rect">
              <a:avLst/>
            </a:prstGeom>
          </p:spPr>
        </p:pic>
        <p:grpSp>
          <p:nvGrpSpPr>
            <p:cNvPr id="77" name="Group 76"/>
            <p:cNvGrpSpPr/>
            <p:nvPr/>
          </p:nvGrpSpPr>
          <p:grpSpPr>
            <a:xfrm>
              <a:off x="980304" y="1113472"/>
              <a:ext cx="680293" cy="585368"/>
              <a:chOff x="1387930" y="1278727"/>
              <a:chExt cx="680293" cy="585368"/>
            </a:xfrm>
          </p:grpSpPr>
          <p:pic>
            <p:nvPicPr>
              <p:cNvPr id="78" name="Picture 12"/>
              <p:cNvPicPr>
                <a:picLocks noChangeAspect="1" noChangeArrowheads="1"/>
              </p:cNvPicPr>
              <p:nvPr/>
            </p:nvPicPr>
            <p:blipFill>
              <a:blip r:embed="rId7" cstate="print"/>
              <a:srcRect/>
              <a:stretch>
                <a:fillRect/>
              </a:stretch>
            </p:blipFill>
            <p:spPr bwMode="auto">
              <a:xfrm>
                <a:off x="1412271" y="1366435"/>
                <a:ext cx="655952" cy="497660"/>
              </a:xfrm>
              <a:prstGeom prst="rect">
                <a:avLst/>
              </a:prstGeom>
              <a:noFill/>
              <a:ln w="9525">
                <a:noFill/>
                <a:miter lim="800000"/>
                <a:headEnd/>
                <a:tailEnd/>
              </a:ln>
              <a:effectLst/>
            </p:spPr>
          </p:pic>
          <p:pic>
            <p:nvPicPr>
              <p:cNvPr id="79" name="Picture 11"/>
              <p:cNvPicPr>
                <a:picLocks noChangeAspect="1" noChangeArrowheads="1"/>
              </p:cNvPicPr>
              <p:nvPr/>
            </p:nvPicPr>
            <p:blipFill>
              <a:blip r:embed="rId5" cstate="print"/>
              <a:srcRect/>
              <a:stretch>
                <a:fillRect/>
              </a:stretch>
            </p:blipFill>
            <p:spPr bwMode="auto">
              <a:xfrm>
                <a:off x="1387930" y="1278727"/>
                <a:ext cx="381000" cy="558121"/>
              </a:xfrm>
              <a:prstGeom prst="rect">
                <a:avLst/>
              </a:prstGeom>
              <a:noFill/>
              <a:ln w="9525">
                <a:noFill/>
                <a:miter lim="800000"/>
                <a:headEnd/>
                <a:tailEnd/>
              </a:ln>
              <a:effectLst/>
            </p:spPr>
          </p:pic>
        </p:grpSp>
      </p:grpSp>
      <p:sp>
        <p:nvSpPr>
          <p:cNvPr id="83" name="TextBox 82"/>
          <p:cNvSpPr txBox="1"/>
          <p:nvPr/>
        </p:nvSpPr>
        <p:spPr>
          <a:xfrm>
            <a:off x="152400" y="133350"/>
            <a:ext cx="5343386" cy="338554"/>
          </a:xfrm>
          <a:prstGeom prst="rect">
            <a:avLst/>
          </a:prstGeom>
          <a:noFill/>
        </p:spPr>
        <p:txBody>
          <a:bodyPr wrap="none" rtlCol="0">
            <a:spAutoFit/>
          </a:bodyPr>
          <a:lstStyle/>
          <a:p>
            <a:r>
              <a:rPr lang="en-US" sz="1600" b="1" dirty="0" smtClean="0">
                <a:cs typeface="Arial" pitchFamily="34" charset="0"/>
              </a:rPr>
              <a:t>FIELD SERVICE PROCESS FLOW – PREVENTIVE MAINTENANCE</a:t>
            </a:r>
            <a:endParaRPr lang="en-US" sz="1600" b="1" dirty="0">
              <a:cs typeface="Arial" pitchFamily="34" charset="0"/>
            </a:endParaRPr>
          </a:p>
        </p:txBody>
      </p:sp>
      <p:sp>
        <p:nvSpPr>
          <p:cNvPr id="157" name="Rectangle 156"/>
          <p:cNvSpPr/>
          <p:nvPr/>
        </p:nvSpPr>
        <p:spPr>
          <a:xfrm>
            <a:off x="228600" y="458980"/>
            <a:ext cx="228600" cy="1828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3404701"/>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9203" y="2190750"/>
            <a:ext cx="76163" cy="5214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2382" y="2177743"/>
            <a:ext cx="76163" cy="5214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579" y="3095249"/>
            <a:ext cx="70840" cy="4849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3" name="Round Diagonal Corner Rectangle 62"/>
          <p:cNvSpPr/>
          <p:nvPr/>
        </p:nvSpPr>
        <p:spPr>
          <a:xfrm>
            <a:off x="7680660" y="1095909"/>
            <a:ext cx="1311516" cy="1088425"/>
          </a:xfrm>
          <a:prstGeom prst="round2Diag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bject 20"/>
          <p:cNvSpPr txBox="1"/>
          <p:nvPr/>
        </p:nvSpPr>
        <p:spPr>
          <a:xfrm>
            <a:off x="7984825" y="1311822"/>
            <a:ext cx="991235" cy="611064"/>
          </a:xfrm>
          <a:prstGeom prst="rect">
            <a:avLst/>
          </a:prstGeom>
        </p:spPr>
        <p:txBody>
          <a:bodyPr vert="horz" wrap="square" lIns="0" tIns="31114" rIns="0" bIns="0" rtlCol="0">
            <a:spAutoFit/>
          </a:bodyPr>
          <a:lstStyle/>
          <a:p>
            <a:pPr marL="24765" marR="17145" indent="1270" algn="ctr">
              <a:lnSpc>
                <a:spcPct val="90100"/>
              </a:lnSpc>
              <a:spcBef>
                <a:spcPts val="244"/>
              </a:spcBef>
            </a:pPr>
            <a:r>
              <a:rPr lang="en-US" sz="1000" b="1" spc="-5" dirty="0">
                <a:cs typeface="Calibri"/>
              </a:rPr>
              <a:t>Time &amp;  </a:t>
            </a:r>
            <a:r>
              <a:rPr lang="en-US" sz="1000" b="1" spc="-50" dirty="0">
                <a:cs typeface="Calibri"/>
              </a:rPr>
              <a:t>A</a:t>
            </a:r>
            <a:r>
              <a:rPr lang="en-US" sz="1000" b="1" spc="-35" dirty="0">
                <a:cs typeface="Calibri"/>
              </a:rPr>
              <a:t>tt</a:t>
            </a:r>
            <a:r>
              <a:rPr lang="en-US" sz="1000" b="1" spc="-10" dirty="0">
                <a:cs typeface="Calibri"/>
              </a:rPr>
              <a:t>en</a:t>
            </a:r>
            <a:r>
              <a:rPr lang="en-US" sz="1000" b="1" spc="-20" dirty="0">
                <a:cs typeface="Calibri"/>
              </a:rPr>
              <a:t>d</a:t>
            </a:r>
            <a:r>
              <a:rPr lang="en-US" sz="1000" b="1" spc="-5" dirty="0">
                <a:cs typeface="Calibri"/>
              </a:rPr>
              <a:t>ance</a:t>
            </a:r>
            <a:endParaRPr lang="en-US" sz="1000" b="1" dirty="0">
              <a:cs typeface="Calibri"/>
            </a:endParaRPr>
          </a:p>
          <a:p>
            <a:pPr marL="24765" marR="17145" indent="1270" algn="ctr">
              <a:lnSpc>
                <a:spcPct val="90100"/>
              </a:lnSpc>
              <a:spcBef>
                <a:spcPts val="244"/>
              </a:spcBef>
            </a:pPr>
            <a:r>
              <a:rPr lang="en-US" sz="1000" dirty="0" smtClean="0">
                <a:cs typeface="Calibri"/>
              </a:rPr>
              <a:t>Check-out </a:t>
            </a:r>
            <a:r>
              <a:rPr lang="en-US" sz="1000" spc="-5" dirty="0">
                <a:cs typeface="Calibri"/>
              </a:rPr>
              <a:t>and end</a:t>
            </a:r>
            <a:r>
              <a:rPr lang="en-US" sz="1000" spc="-10" dirty="0">
                <a:cs typeface="Calibri"/>
              </a:rPr>
              <a:t> </a:t>
            </a:r>
            <a:r>
              <a:rPr lang="en-US" sz="1000" spc="-5" dirty="0">
                <a:cs typeface="Calibri"/>
              </a:rPr>
              <a:t>your</a:t>
            </a:r>
            <a:r>
              <a:rPr lang="en-US" sz="1000" spc="-60" dirty="0">
                <a:cs typeface="Calibri"/>
              </a:rPr>
              <a:t> </a:t>
            </a:r>
            <a:r>
              <a:rPr lang="en-US" sz="1000" spc="-10" dirty="0" smtClean="0">
                <a:cs typeface="Calibri"/>
              </a:rPr>
              <a:t>day</a:t>
            </a:r>
            <a:endParaRPr lang="en-US" sz="1000" dirty="0">
              <a:cs typeface="Calibri"/>
            </a:endParaRPr>
          </a:p>
        </p:txBody>
      </p:sp>
      <p:sp>
        <p:nvSpPr>
          <p:cNvPr id="61" name="Round Diagonal Corner Rectangle 60"/>
          <p:cNvSpPr/>
          <p:nvPr/>
        </p:nvSpPr>
        <p:spPr>
          <a:xfrm>
            <a:off x="6629400" y="3562350"/>
            <a:ext cx="1499537" cy="1088425"/>
          </a:xfrm>
          <a:prstGeom prst="round2Diag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bject 20"/>
          <p:cNvSpPr txBox="1"/>
          <p:nvPr/>
        </p:nvSpPr>
        <p:spPr>
          <a:xfrm>
            <a:off x="6781800" y="3760258"/>
            <a:ext cx="991235" cy="736739"/>
          </a:xfrm>
          <a:prstGeom prst="rect">
            <a:avLst/>
          </a:prstGeom>
        </p:spPr>
        <p:txBody>
          <a:bodyPr vert="horz" wrap="square" lIns="0" tIns="31114" rIns="0" bIns="0" rtlCol="0">
            <a:spAutoFit/>
          </a:bodyPr>
          <a:lstStyle/>
          <a:p>
            <a:pPr marL="12700" marR="5080" indent="-12700" algn="ctr">
              <a:lnSpc>
                <a:spcPts val="1300"/>
              </a:lnSpc>
              <a:spcBef>
                <a:spcPts val="260"/>
              </a:spcBef>
            </a:pPr>
            <a:r>
              <a:rPr lang="en-US" sz="1000" b="1" spc="-15" dirty="0">
                <a:cs typeface="Calibri"/>
              </a:rPr>
              <a:t>Dynamic Checklist</a:t>
            </a:r>
            <a:endParaRPr lang="en-US" sz="1000" b="1" dirty="0">
              <a:cs typeface="Calibri"/>
            </a:endParaRPr>
          </a:p>
          <a:p>
            <a:pPr marL="12700" marR="5080" indent="-12700" algn="ctr">
              <a:lnSpc>
                <a:spcPts val="1300"/>
              </a:lnSpc>
              <a:spcBef>
                <a:spcPts val="260"/>
              </a:spcBef>
            </a:pPr>
            <a:r>
              <a:rPr lang="en-US" sz="1000" spc="-15" dirty="0" smtClean="0">
                <a:cs typeface="Calibri"/>
              </a:rPr>
              <a:t>Fill </a:t>
            </a:r>
            <a:r>
              <a:rPr lang="en-US" sz="1000" spc="-15" dirty="0">
                <a:cs typeface="Calibri"/>
              </a:rPr>
              <a:t>up the dynamic checklist created by </a:t>
            </a:r>
            <a:r>
              <a:rPr lang="en-US" sz="1000" spc="-15" dirty="0" smtClean="0">
                <a:cs typeface="Calibri"/>
              </a:rPr>
              <a:t>Admin</a:t>
            </a:r>
            <a:endParaRPr lang="en-US" sz="1000" spc="-15" dirty="0">
              <a:cs typeface="Calibri"/>
            </a:endParaRPr>
          </a:p>
        </p:txBody>
      </p:sp>
      <p:sp>
        <p:nvSpPr>
          <p:cNvPr id="59" name="Round Diagonal Corner Rectangle 58"/>
          <p:cNvSpPr/>
          <p:nvPr/>
        </p:nvSpPr>
        <p:spPr>
          <a:xfrm>
            <a:off x="5486975" y="1095909"/>
            <a:ext cx="1496927" cy="1088425"/>
          </a:xfrm>
          <a:prstGeom prst="round2Diag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bject 20"/>
          <p:cNvSpPr txBox="1"/>
          <p:nvPr/>
        </p:nvSpPr>
        <p:spPr>
          <a:xfrm>
            <a:off x="5866765" y="1340035"/>
            <a:ext cx="991235" cy="626453"/>
          </a:xfrm>
          <a:prstGeom prst="rect">
            <a:avLst/>
          </a:prstGeom>
        </p:spPr>
        <p:txBody>
          <a:bodyPr vert="horz" wrap="square" lIns="0" tIns="31114" rIns="0" bIns="0" rtlCol="0">
            <a:spAutoFit/>
          </a:bodyPr>
          <a:lstStyle/>
          <a:p>
            <a:pPr marL="12700" marR="5080" algn="ctr">
              <a:lnSpc>
                <a:spcPct val="90000"/>
              </a:lnSpc>
              <a:spcBef>
                <a:spcPts val="240"/>
              </a:spcBef>
            </a:pPr>
            <a:r>
              <a:rPr lang="en-US" sz="1000" b="1" spc="-5" dirty="0">
                <a:cs typeface="Calibri"/>
              </a:rPr>
              <a:t>Signature Capture</a:t>
            </a:r>
            <a:endParaRPr lang="en-US" sz="1000" b="1" dirty="0">
              <a:cs typeface="Calibri"/>
            </a:endParaRPr>
          </a:p>
          <a:p>
            <a:pPr marL="12700" marR="5080" algn="ctr">
              <a:lnSpc>
                <a:spcPct val="90000"/>
              </a:lnSpc>
              <a:spcBef>
                <a:spcPts val="240"/>
              </a:spcBef>
            </a:pPr>
            <a:r>
              <a:rPr lang="en-US" sz="1000" spc="-5" dirty="0" smtClean="0">
                <a:cs typeface="Calibri"/>
              </a:rPr>
              <a:t>Capture </a:t>
            </a:r>
            <a:r>
              <a:rPr lang="en-US" sz="1000" spc="-5" dirty="0">
                <a:cs typeface="Calibri"/>
              </a:rPr>
              <a:t>Signature of customer / site </a:t>
            </a:r>
            <a:r>
              <a:rPr lang="en-US" sz="1000" spc="-5" dirty="0" smtClean="0">
                <a:cs typeface="Calibri"/>
              </a:rPr>
              <a:t>contact</a:t>
            </a:r>
            <a:endParaRPr lang="en-US" sz="1000" dirty="0">
              <a:cs typeface="Calibri"/>
            </a:endParaRPr>
          </a:p>
        </p:txBody>
      </p:sp>
      <p:sp>
        <p:nvSpPr>
          <p:cNvPr id="57" name="Round Diagonal Corner Rectangle 56"/>
          <p:cNvSpPr/>
          <p:nvPr/>
        </p:nvSpPr>
        <p:spPr>
          <a:xfrm>
            <a:off x="3260484" y="1095909"/>
            <a:ext cx="1424755" cy="1088425"/>
          </a:xfrm>
          <a:prstGeom prst="round2Diag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bject 20"/>
          <p:cNvSpPr txBox="1"/>
          <p:nvPr/>
        </p:nvSpPr>
        <p:spPr>
          <a:xfrm>
            <a:off x="3564649" y="1320799"/>
            <a:ext cx="991235" cy="636712"/>
          </a:xfrm>
          <a:prstGeom prst="rect">
            <a:avLst/>
          </a:prstGeom>
        </p:spPr>
        <p:txBody>
          <a:bodyPr vert="horz" wrap="square" lIns="0" tIns="31114" rIns="0" bIns="0" rtlCol="0">
            <a:spAutoFit/>
          </a:bodyPr>
          <a:lstStyle/>
          <a:p>
            <a:pPr marL="12700" marR="5080" indent="-1270" algn="ctr">
              <a:lnSpc>
                <a:spcPct val="90000"/>
              </a:lnSpc>
              <a:spcBef>
                <a:spcPts val="240"/>
              </a:spcBef>
            </a:pPr>
            <a:r>
              <a:rPr lang="en-US" sz="1000" b="1" spc="-20" dirty="0">
                <a:latin typeface="Calibri" panose="020F0502020204030204" pitchFamily="34" charset="0"/>
                <a:cs typeface="Calibri" panose="020F0502020204030204" pitchFamily="34" charset="0"/>
              </a:rPr>
              <a:t>Status Updates</a:t>
            </a:r>
            <a:endParaRPr lang="en-US" sz="1000" b="1" dirty="0">
              <a:latin typeface="Calibri" panose="020F0502020204030204" pitchFamily="34" charset="0"/>
              <a:cs typeface="Calibri" panose="020F0502020204030204" pitchFamily="34" charset="0"/>
            </a:endParaRPr>
          </a:p>
          <a:p>
            <a:pPr marL="12700" marR="5080" indent="-1270" algn="ctr">
              <a:lnSpc>
                <a:spcPct val="90000"/>
              </a:lnSpc>
              <a:spcBef>
                <a:spcPts val="240"/>
              </a:spcBef>
            </a:pPr>
            <a:r>
              <a:rPr lang="en-US" sz="1000" spc="-5" dirty="0" smtClean="0">
                <a:latin typeface="Calibri" panose="020F0502020204030204" pitchFamily="34" charset="0"/>
                <a:cs typeface="Calibri" panose="020F0502020204030204" pitchFamily="34" charset="0"/>
              </a:rPr>
              <a:t>Update </a:t>
            </a:r>
            <a:r>
              <a:rPr lang="en-US" sz="1000" dirty="0">
                <a:latin typeface="Calibri" panose="020F0502020204030204" pitchFamily="34" charset="0"/>
                <a:cs typeface="Calibri" panose="020F0502020204030204" pitchFamily="34" charset="0"/>
              </a:rPr>
              <a:t>job  </a:t>
            </a:r>
            <a:endParaRPr lang="en-US" sz="1000" dirty="0" smtClean="0">
              <a:latin typeface="Calibri" panose="020F0502020204030204" pitchFamily="34" charset="0"/>
              <a:cs typeface="Calibri" panose="020F0502020204030204" pitchFamily="34" charset="0"/>
            </a:endParaRPr>
          </a:p>
          <a:p>
            <a:pPr marL="12700" marR="5080" indent="-1270" algn="ctr">
              <a:lnSpc>
                <a:spcPct val="90000"/>
              </a:lnSpc>
              <a:spcBef>
                <a:spcPts val="240"/>
              </a:spcBef>
            </a:pPr>
            <a:r>
              <a:rPr lang="en-US" sz="1000" spc="-5" dirty="0" smtClean="0">
                <a:latin typeface="Calibri" panose="020F0502020204030204" pitchFamily="34" charset="0"/>
                <a:cs typeface="Calibri" panose="020F0502020204030204" pitchFamily="34" charset="0"/>
              </a:rPr>
              <a:t>details </a:t>
            </a:r>
            <a:r>
              <a:rPr lang="en-US" sz="1000" spc="-5" dirty="0">
                <a:latin typeface="Calibri" panose="020F0502020204030204" pitchFamily="34" charset="0"/>
                <a:cs typeface="Calibri" panose="020F0502020204030204" pitchFamily="34" charset="0"/>
              </a:rPr>
              <a:t>&amp; do status updates </a:t>
            </a:r>
            <a:endParaRPr lang="en-US" sz="1000" dirty="0">
              <a:latin typeface="Calibri" panose="020F0502020204030204" pitchFamily="34" charset="0"/>
              <a:cs typeface="Calibri" panose="020F0502020204030204" pitchFamily="34" charset="0"/>
            </a:endParaRPr>
          </a:p>
        </p:txBody>
      </p:sp>
      <p:sp>
        <p:nvSpPr>
          <p:cNvPr id="52" name="Round Diagonal Corner Rectangle 51"/>
          <p:cNvSpPr/>
          <p:nvPr/>
        </p:nvSpPr>
        <p:spPr>
          <a:xfrm>
            <a:off x="2265700" y="3616925"/>
            <a:ext cx="1311516" cy="1088425"/>
          </a:xfrm>
          <a:prstGeom prst="round2Diag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bject 20"/>
          <p:cNvSpPr txBox="1"/>
          <p:nvPr/>
        </p:nvSpPr>
        <p:spPr>
          <a:xfrm>
            <a:off x="2354153" y="3745441"/>
            <a:ext cx="1082916" cy="895629"/>
          </a:xfrm>
          <a:prstGeom prst="rect">
            <a:avLst/>
          </a:prstGeom>
        </p:spPr>
        <p:txBody>
          <a:bodyPr vert="horz" wrap="square" lIns="0" tIns="31114" rIns="0" bIns="0" rtlCol="0">
            <a:spAutoFit/>
          </a:bodyPr>
          <a:lstStyle/>
          <a:p>
            <a:pPr marL="12700" marR="5080" indent="635" algn="ctr">
              <a:lnSpc>
                <a:spcPts val="1300"/>
              </a:lnSpc>
              <a:spcBef>
                <a:spcPts val="260"/>
              </a:spcBef>
            </a:pPr>
            <a:r>
              <a:rPr lang="en-US" sz="1000" b="1" spc="-5" dirty="0">
                <a:cs typeface="Calibri"/>
              </a:rPr>
              <a:t>Customer / Job Details</a:t>
            </a:r>
            <a:endParaRPr lang="en-US" sz="1000" b="1" dirty="0">
              <a:cs typeface="Calibri"/>
            </a:endParaRPr>
          </a:p>
          <a:p>
            <a:pPr marL="12700" marR="5080" indent="635" algn="ctr">
              <a:lnSpc>
                <a:spcPts val="1300"/>
              </a:lnSpc>
              <a:spcBef>
                <a:spcPts val="260"/>
              </a:spcBef>
            </a:pPr>
            <a:r>
              <a:rPr lang="en-US" sz="1000" spc="-5" dirty="0" smtClean="0">
                <a:cs typeface="Calibri"/>
              </a:rPr>
              <a:t>View </a:t>
            </a:r>
            <a:r>
              <a:rPr lang="en-US" sz="1000" dirty="0">
                <a:cs typeface="Calibri"/>
              </a:rPr>
              <a:t>the  </a:t>
            </a:r>
            <a:r>
              <a:rPr lang="en-US" sz="1000" spc="-5" dirty="0">
                <a:cs typeface="Calibri"/>
              </a:rPr>
              <a:t>details </a:t>
            </a:r>
            <a:r>
              <a:rPr lang="en-US" sz="1000" dirty="0">
                <a:cs typeface="Calibri"/>
              </a:rPr>
              <a:t>of</a:t>
            </a:r>
            <a:r>
              <a:rPr lang="en-US" sz="1000" spc="-90" dirty="0">
                <a:cs typeface="Calibri"/>
              </a:rPr>
              <a:t> </a:t>
            </a:r>
            <a:r>
              <a:rPr lang="en-US" sz="1000" spc="-5" dirty="0">
                <a:cs typeface="Calibri"/>
              </a:rPr>
              <a:t>the job thru icon driven </a:t>
            </a:r>
            <a:r>
              <a:rPr lang="en-US" sz="1000" spc="-5" dirty="0" smtClean="0">
                <a:cs typeface="Calibri"/>
              </a:rPr>
              <a:t>menu</a:t>
            </a:r>
            <a:endParaRPr lang="en-US" sz="1000" spc="-5" dirty="0">
              <a:cs typeface="Calibri"/>
            </a:endParaRPr>
          </a:p>
        </p:txBody>
      </p:sp>
      <p:sp>
        <p:nvSpPr>
          <p:cNvPr id="50" name="Round Diagonal Corner Rectangle 49"/>
          <p:cNvSpPr/>
          <p:nvPr/>
        </p:nvSpPr>
        <p:spPr>
          <a:xfrm>
            <a:off x="4419600" y="3591374"/>
            <a:ext cx="1371600" cy="1088425"/>
          </a:xfrm>
          <a:prstGeom prst="round2Diag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bject 20"/>
          <p:cNvSpPr txBox="1"/>
          <p:nvPr/>
        </p:nvSpPr>
        <p:spPr>
          <a:xfrm>
            <a:off x="4555249" y="3789075"/>
            <a:ext cx="991235" cy="916275"/>
          </a:xfrm>
          <a:prstGeom prst="rect">
            <a:avLst/>
          </a:prstGeom>
        </p:spPr>
        <p:txBody>
          <a:bodyPr vert="horz" wrap="square" lIns="0" tIns="31114" rIns="0" bIns="0" rtlCol="0">
            <a:spAutoFit/>
          </a:bodyPr>
          <a:lstStyle/>
          <a:p>
            <a:pPr marL="12700" marR="5080" algn="ctr">
              <a:lnSpc>
                <a:spcPts val="1300"/>
              </a:lnSpc>
              <a:spcBef>
                <a:spcPts val="260"/>
              </a:spcBef>
            </a:pPr>
            <a:r>
              <a:rPr lang="en-US" sz="1000" b="1" dirty="0">
                <a:cs typeface="Calibri"/>
              </a:rPr>
              <a:t>Attachments </a:t>
            </a:r>
            <a:r>
              <a:rPr lang="en-US" sz="1000" spc="-5" dirty="0" smtClean="0">
                <a:cs typeface="Calibri"/>
              </a:rPr>
              <a:t>Attach </a:t>
            </a:r>
            <a:r>
              <a:rPr lang="en-US" sz="1000" spc="-5" dirty="0">
                <a:cs typeface="Calibri"/>
              </a:rPr>
              <a:t>images from site / download files</a:t>
            </a:r>
            <a:endParaRPr lang="en-US" sz="1000" dirty="0">
              <a:cs typeface="Calibri"/>
            </a:endParaRPr>
          </a:p>
          <a:p>
            <a:pPr marL="17145" marR="9525" algn="ctr">
              <a:lnSpc>
                <a:spcPct val="100000"/>
              </a:lnSpc>
              <a:spcBef>
                <a:spcPts val="455"/>
              </a:spcBef>
            </a:pPr>
            <a:endParaRPr lang="en-US" sz="1000" b="1" dirty="0">
              <a:cs typeface="Calibri"/>
            </a:endParaRPr>
          </a:p>
        </p:txBody>
      </p:sp>
      <p:sp>
        <p:nvSpPr>
          <p:cNvPr id="47" name="Round Diagonal Corner Rectangle 46"/>
          <p:cNvSpPr/>
          <p:nvPr/>
        </p:nvSpPr>
        <p:spPr>
          <a:xfrm>
            <a:off x="914399" y="1095909"/>
            <a:ext cx="1600201" cy="1088425"/>
          </a:xfrm>
          <a:prstGeom prst="round2Diag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 Diagonal Corner Rectangle 38"/>
          <p:cNvSpPr/>
          <p:nvPr/>
        </p:nvSpPr>
        <p:spPr>
          <a:xfrm>
            <a:off x="60084" y="3581068"/>
            <a:ext cx="1311516" cy="1088425"/>
          </a:xfrm>
          <a:prstGeom prst="round2Diag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52400" y="133350"/>
            <a:ext cx="4812728" cy="338554"/>
          </a:xfrm>
          <a:prstGeom prst="rect">
            <a:avLst/>
          </a:prstGeom>
          <a:noFill/>
        </p:spPr>
        <p:txBody>
          <a:bodyPr wrap="none" rtlCol="0">
            <a:spAutoFit/>
          </a:bodyPr>
          <a:lstStyle/>
          <a:p>
            <a:r>
              <a:rPr lang="en-US" sz="1600" b="1" dirty="0" smtClean="0">
                <a:cs typeface="Arial" pitchFamily="34" charset="0"/>
              </a:rPr>
              <a:t>A DAY IN THE LIFE OF A FIELD TECH WITH FIELDPOWER</a:t>
            </a:r>
            <a:endParaRPr lang="en-US" sz="1600" b="1" dirty="0">
              <a:cs typeface="Arial" pitchFamily="34"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3915" y="133350"/>
            <a:ext cx="1123950" cy="325630"/>
          </a:xfrm>
          <a:prstGeom prst="rect">
            <a:avLst/>
          </a:prstGeom>
        </p:spPr>
      </p:pic>
      <p:grpSp>
        <p:nvGrpSpPr>
          <p:cNvPr id="9" name="Group 8"/>
          <p:cNvGrpSpPr/>
          <p:nvPr/>
        </p:nvGrpSpPr>
        <p:grpSpPr>
          <a:xfrm>
            <a:off x="288684" y="819150"/>
            <a:ext cx="838823" cy="1457420"/>
            <a:chOff x="3239135" y="600647"/>
            <a:chExt cx="2468880" cy="4389120"/>
          </a:xfrm>
        </p:grpSpPr>
        <p:pic>
          <p:nvPicPr>
            <p:cNvPr id="10" name="Picture 9"/>
            <p:cNvPicPr/>
            <p:nvPr/>
          </p:nvPicPr>
          <p:blipFill>
            <a:blip r:embed="rId5" cstate="print">
              <a:extLst>
                <a:ext uri="{28A0092B-C50C-407E-A947-70E740481C1C}">
                  <a14:useLocalDpi xmlns:a14="http://schemas.microsoft.com/office/drawing/2010/main" val="0"/>
                </a:ext>
              </a:extLst>
            </a:blip>
            <a:stretch>
              <a:fillRect/>
            </a:stretch>
          </p:blipFill>
          <p:spPr>
            <a:xfrm>
              <a:off x="3239135" y="600647"/>
              <a:ext cx="2468880" cy="4389120"/>
            </a:xfrm>
            <a:prstGeom prst="rect">
              <a:avLst/>
            </a:prstGeom>
          </p:spPr>
        </p:pic>
        <p:pic>
          <p:nvPicPr>
            <p:cNvPr id="11" name="Picture 10" descr="D:\Mobile Practice\Base product\UseCase\UserManual-ScreenShots\Screenshots\Screenshot_2017-06-19-11-13-45-057.jpe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92012" y="1103567"/>
              <a:ext cx="2148840" cy="3383280"/>
            </a:xfrm>
            <a:prstGeom prst="rect">
              <a:avLst/>
            </a:prstGeom>
            <a:noFill/>
            <a:ln>
              <a:noFill/>
            </a:ln>
          </p:spPr>
        </p:pic>
      </p:grpSp>
      <p:grpSp>
        <p:nvGrpSpPr>
          <p:cNvPr id="12" name="Group 11"/>
          <p:cNvGrpSpPr/>
          <p:nvPr/>
        </p:nvGrpSpPr>
        <p:grpSpPr>
          <a:xfrm>
            <a:off x="1186989" y="3402686"/>
            <a:ext cx="870411" cy="1531264"/>
            <a:chOff x="3324167" y="589630"/>
            <a:chExt cx="2468880" cy="4389120"/>
          </a:xfrm>
        </p:grpSpPr>
        <p:pic>
          <p:nvPicPr>
            <p:cNvPr id="13" name="Picture 12"/>
            <p:cNvPicPr/>
            <p:nvPr/>
          </p:nvPicPr>
          <p:blipFill>
            <a:blip r:embed="rId7" cstate="print">
              <a:extLst>
                <a:ext uri="{28A0092B-C50C-407E-A947-70E740481C1C}">
                  <a14:useLocalDpi xmlns:a14="http://schemas.microsoft.com/office/drawing/2010/main" val="0"/>
                </a:ext>
              </a:extLst>
            </a:blip>
            <a:stretch>
              <a:fillRect/>
            </a:stretch>
          </p:blipFill>
          <p:spPr>
            <a:xfrm>
              <a:off x="3324167" y="589630"/>
              <a:ext cx="2468880" cy="4389120"/>
            </a:xfrm>
            <a:prstGeom prst="rect">
              <a:avLst/>
            </a:prstGeom>
          </p:spPr>
        </p:pic>
        <p:pic>
          <p:nvPicPr>
            <p:cNvPr id="14" name="Picture 13"/>
            <p:cNvPicPr>
              <a:picLocks noChangeAspect="1"/>
            </p:cNvPicPr>
            <p:nvPr/>
          </p:nvPicPr>
          <p:blipFill rotWithShape="1">
            <a:blip r:embed="rId8"/>
            <a:srcRect b="7931"/>
            <a:stretch/>
          </p:blipFill>
          <p:spPr>
            <a:xfrm>
              <a:off x="3495606" y="1079250"/>
              <a:ext cx="2111979" cy="3312574"/>
            </a:xfrm>
            <a:prstGeom prst="rect">
              <a:avLst/>
            </a:prstGeom>
          </p:spPr>
        </p:pic>
      </p:grpSp>
      <p:grpSp>
        <p:nvGrpSpPr>
          <p:cNvPr id="15" name="Group 14"/>
          <p:cNvGrpSpPr/>
          <p:nvPr/>
        </p:nvGrpSpPr>
        <p:grpSpPr>
          <a:xfrm>
            <a:off x="3396789" y="3388213"/>
            <a:ext cx="870411" cy="1566183"/>
            <a:chOff x="3248630" y="367415"/>
            <a:chExt cx="992767" cy="1762306"/>
          </a:xfrm>
        </p:grpSpPr>
        <p:pic>
          <p:nvPicPr>
            <p:cNvPr id="16" name="Picture 4" descr="JobDetails.jp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248630" y="367415"/>
              <a:ext cx="992767" cy="1762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p:nvPicPr>
          <p:blipFill>
            <a:blip r:embed="rId10"/>
            <a:stretch>
              <a:fillRect/>
            </a:stretch>
          </p:blipFill>
          <p:spPr>
            <a:xfrm>
              <a:off x="3333952" y="576795"/>
              <a:ext cx="839316" cy="1350462"/>
            </a:xfrm>
            <a:prstGeom prst="rect">
              <a:avLst/>
            </a:prstGeom>
          </p:spPr>
        </p:pic>
      </p:grpSp>
      <p:grpSp>
        <p:nvGrpSpPr>
          <p:cNvPr id="18" name="Group 17"/>
          <p:cNvGrpSpPr/>
          <p:nvPr/>
        </p:nvGrpSpPr>
        <p:grpSpPr>
          <a:xfrm>
            <a:off x="4800600" y="858188"/>
            <a:ext cx="915551" cy="1571246"/>
            <a:chOff x="4238566" y="422786"/>
            <a:chExt cx="2468880" cy="4389120"/>
          </a:xfrm>
        </p:grpSpPr>
        <p:pic>
          <p:nvPicPr>
            <p:cNvPr id="19" name="Picture 18"/>
            <p:cNvPicPr/>
            <p:nvPr/>
          </p:nvPicPr>
          <p:blipFill>
            <a:blip r:embed="rId11" cstate="print">
              <a:extLst>
                <a:ext uri="{28A0092B-C50C-407E-A947-70E740481C1C}">
                  <a14:useLocalDpi xmlns:a14="http://schemas.microsoft.com/office/drawing/2010/main" val="0"/>
                </a:ext>
              </a:extLst>
            </a:blip>
            <a:stretch>
              <a:fillRect/>
            </a:stretch>
          </p:blipFill>
          <p:spPr>
            <a:xfrm>
              <a:off x="4238566" y="422786"/>
              <a:ext cx="2468880" cy="4389120"/>
            </a:xfrm>
            <a:prstGeom prst="rect">
              <a:avLst/>
            </a:prstGeom>
          </p:spPr>
        </p:pic>
        <p:pic>
          <p:nvPicPr>
            <p:cNvPr id="20" name="Picture 19" descr="D:\Mobile Practice\Base product\UseCase\UserManual-ScreenShots\Screenshots\Screenshot_2017-06-19-11-36-13-723.jpeg"/>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399412" y="914689"/>
              <a:ext cx="2148840" cy="3383280"/>
            </a:xfrm>
            <a:prstGeom prst="rect">
              <a:avLst/>
            </a:prstGeom>
            <a:noFill/>
            <a:ln>
              <a:noFill/>
            </a:ln>
          </p:spPr>
        </p:pic>
      </p:grpSp>
      <p:grpSp>
        <p:nvGrpSpPr>
          <p:cNvPr id="21" name="Group 20"/>
          <p:cNvGrpSpPr/>
          <p:nvPr/>
        </p:nvGrpSpPr>
        <p:grpSpPr>
          <a:xfrm>
            <a:off x="5537682" y="3402686"/>
            <a:ext cx="906123" cy="1569005"/>
            <a:chOff x="6375838" y="422786"/>
            <a:chExt cx="2468880" cy="4389120"/>
          </a:xfrm>
        </p:grpSpPr>
        <p:pic>
          <p:nvPicPr>
            <p:cNvPr id="22" name="Picture 21"/>
            <p:cNvPicPr/>
            <p:nvPr/>
          </p:nvPicPr>
          <p:blipFill>
            <a:blip r:embed="rId13" cstate="print">
              <a:extLst>
                <a:ext uri="{28A0092B-C50C-407E-A947-70E740481C1C}">
                  <a14:useLocalDpi xmlns:a14="http://schemas.microsoft.com/office/drawing/2010/main" val="0"/>
                </a:ext>
              </a:extLst>
            </a:blip>
            <a:stretch>
              <a:fillRect/>
            </a:stretch>
          </p:blipFill>
          <p:spPr>
            <a:xfrm>
              <a:off x="6375838" y="422786"/>
              <a:ext cx="2468880" cy="4389120"/>
            </a:xfrm>
            <a:prstGeom prst="rect">
              <a:avLst/>
            </a:prstGeom>
          </p:spPr>
        </p:pic>
        <p:pic>
          <p:nvPicPr>
            <p:cNvPr id="23" name="Picture 22" descr="D:\Mobile Practice\Base product\UseCase\UserManual-ScreenShots\Screenshots\Screenshot_2017-06-19-11-28-50-509.jpeg"/>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535858" y="914689"/>
              <a:ext cx="2148840" cy="3383280"/>
            </a:xfrm>
            <a:prstGeom prst="rect">
              <a:avLst/>
            </a:prstGeom>
            <a:noFill/>
            <a:ln>
              <a:noFill/>
            </a:ln>
          </p:spPr>
        </p:pic>
      </p:grpSp>
      <p:grpSp>
        <p:nvGrpSpPr>
          <p:cNvPr id="24" name="Group 23"/>
          <p:cNvGrpSpPr/>
          <p:nvPr/>
        </p:nvGrpSpPr>
        <p:grpSpPr>
          <a:xfrm>
            <a:off x="7146123" y="843927"/>
            <a:ext cx="924911" cy="1583270"/>
            <a:chOff x="3324167" y="589630"/>
            <a:chExt cx="2468880" cy="4389120"/>
          </a:xfrm>
        </p:grpSpPr>
        <p:pic>
          <p:nvPicPr>
            <p:cNvPr id="25" name="Picture 24"/>
            <p:cNvPicPr/>
            <p:nvPr/>
          </p:nvPicPr>
          <p:blipFill>
            <a:blip r:embed="rId15" cstate="print">
              <a:extLst>
                <a:ext uri="{28A0092B-C50C-407E-A947-70E740481C1C}">
                  <a14:useLocalDpi xmlns:a14="http://schemas.microsoft.com/office/drawing/2010/main" val="0"/>
                </a:ext>
              </a:extLst>
            </a:blip>
            <a:stretch>
              <a:fillRect/>
            </a:stretch>
          </p:blipFill>
          <p:spPr>
            <a:xfrm>
              <a:off x="3324167" y="589630"/>
              <a:ext cx="2468880" cy="4389120"/>
            </a:xfrm>
            <a:prstGeom prst="rect">
              <a:avLst/>
            </a:prstGeom>
          </p:spPr>
        </p:pic>
        <p:pic>
          <p:nvPicPr>
            <p:cNvPr id="26" name="Picture 25"/>
            <p:cNvPicPr>
              <a:picLocks noChangeAspect="1"/>
            </p:cNvPicPr>
            <p:nvPr/>
          </p:nvPicPr>
          <p:blipFill rotWithShape="1">
            <a:blip r:embed="rId8"/>
            <a:srcRect b="7931"/>
            <a:stretch/>
          </p:blipFill>
          <p:spPr>
            <a:xfrm>
              <a:off x="3495606" y="1079250"/>
              <a:ext cx="2111979" cy="3312574"/>
            </a:xfrm>
            <a:prstGeom prst="rect">
              <a:avLst/>
            </a:prstGeom>
          </p:spPr>
        </p:pic>
      </p:grpSp>
      <p:grpSp>
        <p:nvGrpSpPr>
          <p:cNvPr id="27" name="Group 26"/>
          <p:cNvGrpSpPr/>
          <p:nvPr/>
        </p:nvGrpSpPr>
        <p:grpSpPr>
          <a:xfrm>
            <a:off x="7902127" y="3402686"/>
            <a:ext cx="862739" cy="1589718"/>
            <a:chOff x="2103120" y="564479"/>
            <a:chExt cx="2468880" cy="4389120"/>
          </a:xfrm>
        </p:grpSpPr>
        <p:pic>
          <p:nvPicPr>
            <p:cNvPr id="28" name="Picture 27"/>
            <p:cNvPicPr/>
            <p:nvPr/>
          </p:nvPicPr>
          <p:blipFill>
            <a:blip r:embed="rId16" cstate="print">
              <a:extLst>
                <a:ext uri="{28A0092B-C50C-407E-A947-70E740481C1C}">
                  <a14:useLocalDpi xmlns:a14="http://schemas.microsoft.com/office/drawing/2010/main" val="0"/>
                </a:ext>
              </a:extLst>
            </a:blip>
            <a:stretch>
              <a:fillRect/>
            </a:stretch>
          </p:blipFill>
          <p:spPr>
            <a:xfrm>
              <a:off x="2103120" y="564479"/>
              <a:ext cx="2468880" cy="4389120"/>
            </a:xfrm>
            <a:prstGeom prst="rect">
              <a:avLst/>
            </a:prstGeom>
          </p:spPr>
        </p:pic>
        <p:pic>
          <p:nvPicPr>
            <p:cNvPr id="29" name="Picture 28" descr="D:\Mobile Practice\Base product\UseCase\UserManual-ScreenShots\Screenshots\Screenshot_2017-06-19-11-34-56-752.jpeg"/>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257905" y="1056382"/>
              <a:ext cx="2148840" cy="3383280"/>
            </a:xfrm>
            <a:prstGeom prst="rect">
              <a:avLst/>
            </a:prstGeom>
            <a:noFill/>
            <a:ln>
              <a:noFill/>
            </a:ln>
          </p:spPr>
        </p:pic>
      </p:grpSp>
      <p:sp>
        <p:nvSpPr>
          <p:cNvPr id="30" name="object 20"/>
          <p:cNvSpPr txBox="1"/>
          <p:nvPr/>
        </p:nvSpPr>
        <p:spPr>
          <a:xfrm>
            <a:off x="134512" y="3747992"/>
            <a:ext cx="991235" cy="749563"/>
          </a:xfrm>
          <a:prstGeom prst="rect">
            <a:avLst/>
          </a:prstGeom>
        </p:spPr>
        <p:txBody>
          <a:bodyPr vert="horz" wrap="square" lIns="0" tIns="31114" rIns="0" bIns="0" rtlCol="0">
            <a:spAutoFit/>
          </a:bodyPr>
          <a:lstStyle/>
          <a:p>
            <a:pPr marL="24765" marR="17145" indent="1270" algn="ctr">
              <a:lnSpc>
                <a:spcPct val="90100"/>
              </a:lnSpc>
              <a:spcBef>
                <a:spcPts val="244"/>
              </a:spcBef>
            </a:pPr>
            <a:r>
              <a:rPr lang="en-US" sz="1000" b="1" spc="-5" dirty="0">
                <a:cs typeface="Calibri"/>
              </a:rPr>
              <a:t>Time &amp;  </a:t>
            </a:r>
            <a:r>
              <a:rPr lang="en-US" sz="1000" b="1" spc="-50" dirty="0">
                <a:cs typeface="Calibri"/>
              </a:rPr>
              <a:t>A</a:t>
            </a:r>
            <a:r>
              <a:rPr lang="en-US" sz="1000" b="1" spc="-35" dirty="0">
                <a:cs typeface="Calibri"/>
              </a:rPr>
              <a:t>tt</a:t>
            </a:r>
            <a:r>
              <a:rPr lang="en-US" sz="1000" b="1" spc="-10" dirty="0">
                <a:cs typeface="Calibri"/>
              </a:rPr>
              <a:t>en</a:t>
            </a:r>
            <a:r>
              <a:rPr lang="en-US" sz="1000" b="1" spc="-20" dirty="0">
                <a:cs typeface="Calibri"/>
              </a:rPr>
              <a:t>d</a:t>
            </a:r>
            <a:r>
              <a:rPr lang="en-US" sz="1000" b="1" spc="-5" dirty="0">
                <a:cs typeface="Calibri"/>
              </a:rPr>
              <a:t>ance</a:t>
            </a:r>
            <a:endParaRPr lang="en-US" sz="1000" b="1" dirty="0">
              <a:cs typeface="Calibri"/>
            </a:endParaRPr>
          </a:p>
          <a:p>
            <a:pPr marL="24765" marR="17145" indent="1270" algn="ctr">
              <a:lnSpc>
                <a:spcPct val="90100"/>
              </a:lnSpc>
              <a:spcBef>
                <a:spcPts val="244"/>
              </a:spcBef>
            </a:pPr>
            <a:r>
              <a:rPr sz="1000" dirty="0" smtClean="0">
                <a:latin typeface="Calibri"/>
                <a:cs typeface="Calibri"/>
              </a:rPr>
              <a:t>C</a:t>
            </a:r>
            <a:r>
              <a:rPr lang="en-US" sz="1000" dirty="0" smtClean="0">
                <a:latin typeface="Calibri"/>
                <a:cs typeface="Calibri"/>
              </a:rPr>
              <a:t>heck</a:t>
            </a:r>
            <a:r>
              <a:rPr sz="1000" dirty="0" smtClean="0">
                <a:latin typeface="Calibri"/>
                <a:cs typeface="Calibri"/>
              </a:rPr>
              <a:t>-in </a:t>
            </a:r>
            <a:r>
              <a:rPr sz="1000" spc="-5" dirty="0" smtClean="0">
                <a:latin typeface="Calibri"/>
                <a:cs typeface="Calibri"/>
              </a:rPr>
              <a:t>from  </a:t>
            </a:r>
            <a:r>
              <a:rPr sz="1000" spc="-10" dirty="0" smtClean="0">
                <a:latin typeface="Calibri"/>
                <a:cs typeface="Calibri"/>
              </a:rPr>
              <a:t>any </a:t>
            </a:r>
            <a:r>
              <a:rPr sz="1000" spc="-5" dirty="0" smtClean="0">
                <a:latin typeface="Calibri"/>
                <a:cs typeface="Calibri"/>
              </a:rPr>
              <a:t>location</a:t>
            </a:r>
            <a:r>
              <a:rPr sz="1000" spc="-70" dirty="0" smtClean="0">
                <a:latin typeface="Calibri"/>
                <a:cs typeface="Calibri"/>
              </a:rPr>
              <a:t> </a:t>
            </a:r>
            <a:r>
              <a:rPr sz="1000" spc="-5" dirty="0" smtClean="0">
                <a:latin typeface="Calibri"/>
                <a:cs typeface="Calibri"/>
              </a:rPr>
              <a:t>to  </a:t>
            </a:r>
            <a:r>
              <a:rPr sz="1000" spc="-10" dirty="0" smtClean="0">
                <a:latin typeface="Calibri"/>
                <a:cs typeface="Calibri"/>
              </a:rPr>
              <a:t>start </a:t>
            </a:r>
            <a:r>
              <a:rPr sz="1000" spc="-5" dirty="0" smtClean="0">
                <a:latin typeface="Calibri"/>
                <a:cs typeface="Calibri"/>
              </a:rPr>
              <a:t>your</a:t>
            </a:r>
            <a:r>
              <a:rPr sz="1000" spc="-60" dirty="0" smtClean="0">
                <a:latin typeface="Calibri"/>
                <a:cs typeface="Calibri"/>
              </a:rPr>
              <a:t> </a:t>
            </a:r>
            <a:r>
              <a:rPr sz="1000" spc="-10" dirty="0" smtClean="0">
                <a:latin typeface="Calibri"/>
                <a:cs typeface="Calibri"/>
              </a:rPr>
              <a:t>day</a:t>
            </a:r>
            <a:endParaRPr sz="1000" dirty="0" smtClean="0">
              <a:latin typeface="Calibri"/>
              <a:cs typeface="Calibri"/>
            </a:endParaRPr>
          </a:p>
        </p:txBody>
      </p:sp>
      <p:sp>
        <p:nvSpPr>
          <p:cNvPr id="31" name="object 20"/>
          <p:cNvSpPr txBox="1"/>
          <p:nvPr/>
        </p:nvSpPr>
        <p:spPr>
          <a:xfrm>
            <a:off x="1215337" y="1209771"/>
            <a:ext cx="1223063" cy="1070164"/>
          </a:xfrm>
          <a:prstGeom prst="rect">
            <a:avLst/>
          </a:prstGeom>
        </p:spPr>
        <p:txBody>
          <a:bodyPr vert="horz" wrap="square" lIns="0" tIns="31114" rIns="0" bIns="0" rtlCol="0">
            <a:spAutoFit/>
          </a:bodyPr>
          <a:lstStyle/>
          <a:p>
            <a:pPr marL="12700" marR="5080" indent="17780" algn="just">
              <a:lnSpc>
                <a:spcPts val="1300"/>
              </a:lnSpc>
              <a:spcBef>
                <a:spcPts val="259"/>
              </a:spcBef>
            </a:pPr>
            <a:r>
              <a:rPr lang="en-US" sz="1000" b="1" spc="-10" dirty="0">
                <a:cs typeface="Calibri"/>
              </a:rPr>
              <a:t>Calendar </a:t>
            </a:r>
            <a:r>
              <a:rPr lang="en-US" sz="1000" b="1" spc="-10" dirty="0" smtClean="0">
                <a:cs typeface="Calibri"/>
              </a:rPr>
              <a:t/>
            </a:r>
            <a:br>
              <a:rPr lang="en-US" sz="1000" b="1" spc="-10" dirty="0" smtClean="0">
                <a:cs typeface="Calibri"/>
              </a:rPr>
            </a:br>
            <a:r>
              <a:rPr lang="en-US" sz="1000" spc="-5" dirty="0" smtClean="0">
                <a:cs typeface="Calibri"/>
              </a:rPr>
              <a:t>See </a:t>
            </a:r>
            <a:r>
              <a:rPr lang="en-US" sz="1000" spc="-10" dirty="0">
                <a:cs typeface="Calibri"/>
              </a:rPr>
              <a:t>calendar with </a:t>
            </a:r>
            <a:r>
              <a:rPr lang="en-US" sz="1000" spc="-10" dirty="0" smtClean="0">
                <a:cs typeface="Calibri"/>
              </a:rPr>
              <a:t>all </a:t>
            </a:r>
            <a:r>
              <a:rPr lang="en-US" sz="1000" spc="-10" dirty="0">
                <a:cs typeface="Calibri"/>
              </a:rPr>
              <a:t>the appointments for the day / Week / Month</a:t>
            </a:r>
          </a:p>
          <a:p>
            <a:pPr marL="12700" marR="5080" indent="17780" algn="ctr">
              <a:lnSpc>
                <a:spcPts val="1300"/>
              </a:lnSpc>
              <a:spcBef>
                <a:spcPts val="259"/>
              </a:spcBef>
            </a:pPr>
            <a:endParaRPr lang="en-US" sz="1000" b="1" dirty="0">
              <a:cs typeface="Calibri"/>
            </a:endParaRPr>
          </a:p>
        </p:txBody>
      </p:sp>
      <p:cxnSp>
        <p:nvCxnSpPr>
          <p:cNvPr id="3" name="Straight Connector 2"/>
          <p:cNvCxnSpPr/>
          <p:nvPr/>
        </p:nvCxnSpPr>
        <p:spPr>
          <a:xfrm>
            <a:off x="531279" y="2876550"/>
            <a:ext cx="8307921" cy="0"/>
          </a:xfrm>
          <a:prstGeom prst="line">
            <a:avLst/>
          </a:prstGeom>
        </p:spPr>
        <p:style>
          <a:lnRef idx="1">
            <a:schemeClr val="accent1"/>
          </a:lnRef>
          <a:fillRef idx="0">
            <a:schemeClr val="accent1"/>
          </a:fillRef>
          <a:effectRef idx="0">
            <a:schemeClr val="accent1"/>
          </a:effectRef>
          <a:fontRef idx="minor">
            <a:schemeClr val="tx1"/>
          </a:fontRef>
        </p:style>
      </p:cxnSp>
      <p:sp>
        <p:nvSpPr>
          <p:cNvPr id="38" name="Oval 37"/>
          <p:cNvSpPr/>
          <p:nvPr/>
        </p:nvSpPr>
        <p:spPr>
          <a:xfrm flipH="1">
            <a:off x="216678" y="2724150"/>
            <a:ext cx="328643" cy="328643"/>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1</a:t>
            </a:r>
            <a:endParaRPr lang="en-US" dirty="0"/>
          </a:p>
        </p:txBody>
      </p:sp>
      <p:sp>
        <p:nvSpPr>
          <p:cNvPr id="40" name="Oval 39"/>
          <p:cNvSpPr/>
          <p:nvPr/>
        </p:nvSpPr>
        <p:spPr>
          <a:xfrm flipH="1">
            <a:off x="1524000" y="2724150"/>
            <a:ext cx="328643" cy="328643"/>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2</a:t>
            </a:r>
            <a:endParaRPr lang="en-US" dirty="0"/>
          </a:p>
        </p:txBody>
      </p:sp>
      <p:sp>
        <p:nvSpPr>
          <p:cNvPr id="41" name="Oval 40"/>
          <p:cNvSpPr/>
          <p:nvPr/>
        </p:nvSpPr>
        <p:spPr>
          <a:xfrm flipH="1">
            <a:off x="2590800" y="2724150"/>
            <a:ext cx="328643" cy="328643"/>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3</a:t>
            </a:r>
            <a:endParaRPr lang="en-US" dirty="0"/>
          </a:p>
        </p:txBody>
      </p:sp>
      <p:sp>
        <p:nvSpPr>
          <p:cNvPr id="42" name="Oval 41"/>
          <p:cNvSpPr/>
          <p:nvPr/>
        </p:nvSpPr>
        <p:spPr>
          <a:xfrm flipH="1">
            <a:off x="3810000" y="2724150"/>
            <a:ext cx="328643" cy="328643"/>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4</a:t>
            </a:r>
            <a:endParaRPr lang="en-US" dirty="0"/>
          </a:p>
        </p:txBody>
      </p:sp>
      <p:sp>
        <p:nvSpPr>
          <p:cNvPr id="43" name="Oval 42"/>
          <p:cNvSpPr/>
          <p:nvPr/>
        </p:nvSpPr>
        <p:spPr>
          <a:xfrm flipH="1">
            <a:off x="5029200" y="2724150"/>
            <a:ext cx="328643" cy="328643"/>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5</a:t>
            </a:r>
            <a:endParaRPr lang="en-US" dirty="0"/>
          </a:p>
        </p:txBody>
      </p:sp>
      <p:sp>
        <p:nvSpPr>
          <p:cNvPr id="44" name="Oval 43"/>
          <p:cNvSpPr/>
          <p:nvPr/>
        </p:nvSpPr>
        <p:spPr>
          <a:xfrm flipH="1">
            <a:off x="7315200" y="2724807"/>
            <a:ext cx="328643" cy="328643"/>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7</a:t>
            </a:r>
            <a:endParaRPr lang="en-US" dirty="0"/>
          </a:p>
        </p:txBody>
      </p:sp>
      <p:sp>
        <p:nvSpPr>
          <p:cNvPr id="45" name="Oval 44"/>
          <p:cNvSpPr/>
          <p:nvPr/>
        </p:nvSpPr>
        <p:spPr>
          <a:xfrm flipH="1">
            <a:off x="6224557" y="2724150"/>
            <a:ext cx="328643" cy="328643"/>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6</a:t>
            </a:r>
            <a:endParaRPr lang="en-US" dirty="0"/>
          </a:p>
        </p:txBody>
      </p:sp>
      <p:sp>
        <p:nvSpPr>
          <p:cNvPr id="46" name="Oval 45"/>
          <p:cNvSpPr/>
          <p:nvPr/>
        </p:nvSpPr>
        <p:spPr>
          <a:xfrm flipH="1">
            <a:off x="8512964" y="2700307"/>
            <a:ext cx="328643" cy="328643"/>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8</a:t>
            </a:r>
            <a:endParaRPr lang="en-US" dirty="0"/>
          </a:p>
        </p:txBody>
      </p:sp>
      <p:grpSp>
        <p:nvGrpSpPr>
          <p:cNvPr id="54" name="Group 53"/>
          <p:cNvGrpSpPr/>
          <p:nvPr/>
        </p:nvGrpSpPr>
        <p:grpSpPr>
          <a:xfrm>
            <a:off x="2698931" y="819150"/>
            <a:ext cx="840795" cy="1491591"/>
            <a:chOff x="3500436" y="666750"/>
            <a:chExt cx="2468880" cy="4389120"/>
          </a:xfrm>
        </p:grpSpPr>
        <p:pic>
          <p:nvPicPr>
            <p:cNvPr id="55" name="Picture 54"/>
            <p:cNvPicPr/>
            <p:nvPr/>
          </p:nvPicPr>
          <p:blipFill>
            <a:blip r:embed="rId18" cstate="print">
              <a:extLst>
                <a:ext uri="{28A0092B-C50C-407E-A947-70E740481C1C}">
                  <a14:useLocalDpi xmlns:a14="http://schemas.microsoft.com/office/drawing/2010/main" val="0"/>
                </a:ext>
              </a:extLst>
            </a:blip>
            <a:stretch>
              <a:fillRect/>
            </a:stretch>
          </p:blipFill>
          <p:spPr>
            <a:xfrm>
              <a:off x="3500436" y="666750"/>
              <a:ext cx="2468880" cy="4389120"/>
            </a:xfrm>
            <a:prstGeom prst="rect">
              <a:avLst/>
            </a:prstGeom>
          </p:spPr>
        </p:pic>
        <p:pic>
          <p:nvPicPr>
            <p:cNvPr id="56" name="Picture 55" descr="D:\Mobile Practice\Base product\UseCase\UserManual-ScreenShots\Screenshots\Screenshot_2017-06-19-11-22-01-986.jpeg"/>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661282" y="1136619"/>
              <a:ext cx="2148840" cy="3383280"/>
            </a:xfrm>
            <a:prstGeom prst="rect">
              <a:avLst/>
            </a:prstGeom>
            <a:noFill/>
            <a:ln>
              <a:noFill/>
            </a:ln>
          </p:spPr>
        </p:pic>
      </p:grpSp>
      <p:sp>
        <p:nvSpPr>
          <p:cNvPr id="78" name="Rectangle 77"/>
          <p:cNvSpPr/>
          <p:nvPr/>
        </p:nvSpPr>
        <p:spPr>
          <a:xfrm>
            <a:off x="228600" y="458980"/>
            <a:ext cx="228600" cy="1828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17" y="2197572"/>
            <a:ext cx="76163" cy="5214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0383" y="3095249"/>
            <a:ext cx="70840" cy="4849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3083775"/>
            <a:ext cx="70840" cy="48498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2960" y="3083775"/>
            <a:ext cx="70840" cy="4849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37" y="2190750"/>
            <a:ext cx="76163" cy="5214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211590"/>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152400" y="133350"/>
            <a:ext cx="1919821" cy="338554"/>
          </a:xfrm>
          <a:prstGeom prst="rect">
            <a:avLst/>
          </a:prstGeom>
          <a:noFill/>
        </p:spPr>
        <p:txBody>
          <a:bodyPr wrap="none" rtlCol="0">
            <a:spAutoFit/>
          </a:bodyPr>
          <a:lstStyle/>
          <a:p>
            <a:r>
              <a:rPr lang="en-US" sz="1600" b="1" dirty="0" smtClean="0">
                <a:cs typeface="Arial" pitchFamily="34" charset="0"/>
              </a:rPr>
              <a:t>OUR GLOBAL REACH</a:t>
            </a:r>
            <a:endParaRPr lang="en-US" sz="1600" dirty="0" smtClean="0">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3915" y="133350"/>
            <a:ext cx="1123950" cy="325630"/>
          </a:xfrm>
          <a:prstGeom prst="rect">
            <a:avLst/>
          </a:prstGeom>
        </p:spPr>
      </p:pic>
      <p:grpSp>
        <p:nvGrpSpPr>
          <p:cNvPr id="6" name="Group 5"/>
          <p:cNvGrpSpPr/>
          <p:nvPr/>
        </p:nvGrpSpPr>
        <p:grpSpPr>
          <a:xfrm>
            <a:off x="490654" y="661639"/>
            <a:ext cx="8103220" cy="4240091"/>
            <a:chOff x="0" y="1116211"/>
            <a:chExt cx="9144000" cy="4625578"/>
          </a:xfrm>
        </p:grpSpPr>
        <p:pic>
          <p:nvPicPr>
            <p:cNvPr id="7" name="Picture 6" descr="map.png"/>
            <p:cNvPicPr>
              <a:picLocks noChangeAspect="1"/>
            </p:cNvPicPr>
            <p:nvPr/>
          </p:nvPicPr>
          <p:blipFill>
            <a:blip r:embed="rId3"/>
            <a:stretch>
              <a:fillRect/>
            </a:stretch>
          </p:blipFill>
          <p:spPr>
            <a:xfrm>
              <a:off x="0" y="1116211"/>
              <a:ext cx="9144000" cy="4625578"/>
            </a:xfrm>
            <a:prstGeom prst="rect">
              <a:avLst/>
            </a:prstGeom>
          </p:spPr>
        </p:pic>
        <p:sp>
          <p:nvSpPr>
            <p:cNvPr id="8" name="TextBox 7"/>
            <p:cNvSpPr txBox="1"/>
            <p:nvPr/>
          </p:nvSpPr>
          <p:spPr>
            <a:xfrm>
              <a:off x="1974551" y="3623102"/>
              <a:ext cx="1126789" cy="461665"/>
            </a:xfrm>
            <a:prstGeom prst="rect">
              <a:avLst/>
            </a:prstGeom>
            <a:solidFill>
              <a:schemeClr val="bg1">
                <a:alpha val="64000"/>
              </a:schemeClr>
            </a:solidFill>
          </p:spPr>
          <p:txBody>
            <a:bodyPr wrap="square" lIns="0" tIns="0" rIns="0" bIns="0" rtlCol="0">
              <a:spAutoFit/>
            </a:bodyPr>
            <a:lstStyle/>
            <a:p>
              <a:pPr algn="ctr"/>
              <a:r>
                <a:rPr lang="en-US" sz="1200" b="1" dirty="0" smtClean="0"/>
                <a:t>Americas</a:t>
              </a:r>
              <a:endParaRPr lang="en-US" sz="1200" dirty="0" smtClean="0"/>
            </a:p>
            <a:p>
              <a:pPr algn="ctr"/>
              <a:r>
                <a:rPr lang="en-US" sz="900" dirty="0" smtClean="0"/>
                <a:t>US Headquarters</a:t>
              </a:r>
            </a:p>
            <a:p>
              <a:pPr algn="ctr"/>
              <a:r>
                <a:rPr lang="en-US" sz="900" dirty="0" smtClean="0"/>
                <a:t>Edison, NJ 08820</a:t>
              </a:r>
              <a:endParaRPr lang="en-US" sz="900" dirty="0"/>
            </a:p>
          </p:txBody>
        </p:sp>
        <p:cxnSp>
          <p:nvCxnSpPr>
            <p:cNvPr id="9" name="Straight Connector 8"/>
            <p:cNvCxnSpPr/>
            <p:nvPr/>
          </p:nvCxnSpPr>
          <p:spPr>
            <a:xfrm rot="5400000">
              <a:off x="2231233" y="3284183"/>
              <a:ext cx="609600" cy="1588"/>
            </a:xfrm>
            <a:prstGeom prst="line">
              <a:avLst/>
            </a:prstGeom>
            <a:ln w="12700">
              <a:solidFill>
                <a:srgbClr val="2376B6"/>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5456634" y="3382566"/>
              <a:ext cx="211932" cy="1"/>
            </a:xfrm>
            <a:prstGeom prst="line">
              <a:avLst/>
            </a:prstGeom>
            <a:ln w="12700">
              <a:solidFill>
                <a:srgbClr val="2376B6"/>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505200" y="1981200"/>
              <a:ext cx="1333496" cy="461665"/>
            </a:xfrm>
            <a:prstGeom prst="rect">
              <a:avLst/>
            </a:prstGeom>
            <a:solidFill>
              <a:schemeClr val="bg1">
                <a:alpha val="64000"/>
              </a:schemeClr>
            </a:solidFill>
          </p:spPr>
          <p:txBody>
            <a:bodyPr wrap="square" lIns="0" tIns="0" rIns="0" bIns="0" rtlCol="0">
              <a:spAutoFit/>
            </a:bodyPr>
            <a:lstStyle/>
            <a:p>
              <a:pPr algn="ctr"/>
              <a:r>
                <a:rPr lang="en-US" sz="1200" b="1" dirty="0" smtClean="0"/>
                <a:t>United Kingdom</a:t>
              </a:r>
            </a:p>
            <a:p>
              <a:pPr algn="ctr"/>
              <a:r>
                <a:rPr lang="en-US" sz="900" dirty="0" smtClean="0"/>
                <a:t>European Headquarters</a:t>
              </a:r>
            </a:p>
            <a:p>
              <a:pPr algn="ctr"/>
              <a:r>
                <a:rPr lang="en-US" sz="900" dirty="0" smtClean="0"/>
                <a:t>Gatwick, UK</a:t>
              </a:r>
              <a:endParaRPr lang="en-US" sz="900" dirty="0"/>
            </a:p>
          </p:txBody>
        </p:sp>
        <p:sp>
          <p:nvSpPr>
            <p:cNvPr id="12" name="TextBox 11"/>
            <p:cNvSpPr txBox="1"/>
            <p:nvPr/>
          </p:nvSpPr>
          <p:spPr>
            <a:xfrm>
              <a:off x="4876800" y="2804160"/>
              <a:ext cx="1379220" cy="461665"/>
            </a:xfrm>
            <a:prstGeom prst="rect">
              <a:avLst/>
            </a:prstGeom>
            <a:solidFill>
              <a:schemeClr val="bg1">
                <a:alpha val="64000"/>
              </a:schemeClr>
            </a:solidFill>
          </p:spPr>
          <p:txBody>
            <a:bodyPr wrap="square" lIns="0" tIns="0" rIns="0" bIns="0" rtlCol="0">
              <a:spAutoFit/>
            </a:bodyPr>
            <a:lstStyle/>
            <a:p>
              <a:pPr algn="ctr"/>
              <a:r>
                <a:rPr lang="en-US" sz="1200" b="1" dirty="0" smtClean="0"/>
                <a:t>UAE</a:t>
              </a:r>
            </a:p>
            <a:p>
              <a:pPr algn="ctr"/>
              <a:r>
                <a:rPr lang="en-US" sz="900" dirty="0" smtClean="0"/>
                <a:t>Middle East Headquarters</a:t>
              </a:r>
            </a:p>
            <a:p>
              <a:pPr algn="ctr"/>
              <a:r>
                <a:rPr lang="en-US" sz="900" dirty="0" smtClean="0"/>
                <a:t>Dubai Internet City, Dubai</a:t>
              </a:r>
              <a:endParaRPr lang="en-US" sz="900" dirty="0"/>
            </a:p>
          </p:txBody>
        </p:sp>
        <p:cxnSp>
          <p:nvCxnSpPr>
            <p:cNvPr id="13" name="Straight Connector 12"/>
            <p:cNvCxnSpPr/>
            <p:nvPr/>
          </p:nvCxnSpPr>
          <p:spPr>
            <a:xfrm rot="5400000">
              <a:off x="4091384" y="2544366"/>
              <a:ext cx="211932" cy="1"/>
            </a:xfrm>
            <a:prstGeom prst="line">
              <a:avLst/>
            </a:prstGeom>
            <a:ln w="12700">
              <a:solidFill>
                <a:srgbClr val="2376B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6286500" y="3429000"/>
              <a:ext cx="762001" cy="1"/>
            </a:xfrm>
            <a:prstGeom prst="line">
              <a:avLst/>
            </a:prstGeom>
            <a:ln w="12700">
              <a:solidFill>
                <a:srgbClr val="2376B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661150" y="3054350"/>
              <a:ext cx="211932" cy="1"/>
            </a:xfrm>
            <a:prstGeom prst="line">
              <a:avLst/>
            </a:prstGeom>
            <a:ln w="12700">
              <a:solidFill>
                <a:srgbClr val="2376B6"/>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858000" y="2819400"/>
              <a:ext cx="1447800" cy="461665"/>
            </a:xfrm>
            <a:prstGeom prst="rect">
              <a:avLst/>
            </a:prstGeom>
            <a:solidFill>
              <a:schemeClr val="bg1">
                <a:alpha val="64000"/>
              </a:schemeClr>
            </a:solidFill>
          </p:spPr>
          <p:txBody>
            <a:bodyPr wrap="square" lIns="0" tIns="0" rIns="0" bIns="0" rtlCol="0">
              <a:spAutoFit/>
            </a:bodyPr>
            <a:lstStyle/>
            <a:p>
              <a:pPr algn="ctr"/>
              <a:r>
                <a:rPr lang="en-US" sz="1200" b="1" dirty="0" smtClean="0"/>
                <a:t>Singapore</a:t>
              </a:r>
            </a:p>
            <a:p>
              <a:pPr algn="ctr"/>
              <a:r>
                <a:rPr lang="en-US" sz="900" dirty="0" smtClean="0"/>
                <a:t>Asia Pacific Headquarters</a:t>
              </a:r>
            </a:p>
            <a:p>
              <a:pPr algn="ctr"/>
              <a:r>
                <a:rPr lang="en-US" sz="900" dirty="0" smtClean="0"/>
                <a:t>Siemens Centre, Singapore</a:t>
              </a:r>
              <a:endParaRPr lang="en-US" sz="900" dirty="0"/>
            </a:p>
          </p:txBody>
        </p:sp>
        <p:sp>
          <p:nvSpPr>
            <p:cNvPr id="17" name="TextBox 16"/>
            <p:cNvSpPr txBox="1"/>
            <p:nvPr/>
          </p:nvSpPr>
          <p:spPr>
            <a:xfrm>
              <a:off x="5629274" y="4591350"/>
              <a:ext cx="1066800" cy="461665"/>
            </a:xfrm>
            <a:prstGeom prst="rect">
              <a:avLst/>
            </a:prstGeom>
            <a:solidFill>
              <a:schemeClr val="bg1">
                <a:alpha val="64000"/>
              </a:schemeClr>
            </a:solidFill>
          </p:spPr>
          <p:txBody>
            <a:bodyPr wrap="square" lIns="0" tIns="0" rIns="0" bIns="0" rtlCol="0">
              <a:spAutoFit/>
            </a:bodyPr>
            <a:lstStyle/>
            <a:p>
              <a:pPr algn="ctr"/>
              <a:r>
                <a:rPr lang="en-US" sz="1200" b="1" dirty="0" smtClean="0"/>
                <a:t>India</a:t>
              </a:r>
            </a:p>
            <a:p>
              <a:pPr algn="ctr"/>
              <a:r>
                <a:rPr lang="en-US" sz="900" dirty="0" smtClean="0"/>
                <a:t>India Headquarters</a:t>
              </a:r>
            </a:p>
            <a:p>
              <a:pPr algn="ctr"/>
              <a:r>
                <a:rPr lang="en-US" sz="900" dirty="0" smtClean="0"/>
                <a:t>Chennai, India </a:t>
              </a:r>
            </a:p>
          </p:txBody>
        </p:sp>
        <p:cxnSp>
          <p:nvCxnSpPr>
            <p:cNvPr id="18" name="Straight Connector 17"/>
            <p:cNvCxnSpPr/>
            <p:nvPr/>
          </p:nvCxnSpPr>
          <p:spPr>
            <a:xfrm rot="5400000">
              <a:off x="5781674" y="4214815"/>
              <a:ext cx="762001" cy="1"/>
            </a:xfrm>
            <a:prstGeom prst="line">
              <a:avLst/>
            </a:prstGeom>
            <a:ln w="12700">
              <a:solidFill>
                <a:srgbClr val="2376B6"/>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819896" y="3995741"/>
              <a:ext cx="211932" cy="1"/>
            </a:xfrm>
            <a:prstGeom prst="line">
              <a:avLst/>
            </a:prstGeom>
            <a:ln w="12700">
              <a:solidFill>
                <a:srgbClr val="2376B6"/>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048496" y="3762378"/>
              <a:ext cx="1181104" cy="323165"/>
            </a:xfrm>
            <a:prstGeom prst="rect">
              <a:avLst/>
            </a:prstGeom>
            <a:solidFill>
              <a:schemeClr val="bg1">
                <a:alpha val="64000"/>
              </a:schemeClr>
            </a:solidFill>
          </p:spPr>
          <p:txBody>
            <a:bodyPr wrap="square" lIns="0" tIns="0" rIns="0" bIns="0" rtlCol="0">
              <a:spAutoFit/>
            </a:bodyPr>
            <a:lstStyle/>
            <a:p>
              <a:pPr algn="ctr"/>
              <a:r>
                <a:rPr lang="en-US" sz="1200" b="1" dirty="0" smtClean="0"/>
                <a:t>Malaysia</a:t>
              </a:r>
            </a:p>
            <a:p>
              <a:pPr algn="ctr"/>
              <a:r>
                <a:rPr lang="en-US" sz="900" dirty="0" smtClean="0"/>
                <a:t>Kuala Lumpur, Malaysia</a:t>
              </a:r>
              <a:endParaRPr lang="en-US" sz="900" dirty="0"/>
            </a:p>
          </p:txBody>
        </p:sp>
      </p:grpSp>
      <p:sp>
        <p:nvSpPr>
          <p:cNvPr id="25" name="Rectangle 24"/>
          <p:cNvSpPr/>
          <p:nvPr/>
        </p:nvSpPr>
        <p:spPr>
          <a:xfrm>
            <a:off x="228600" y="458980"/>
            <a:ext cx="228600" cy="1828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1557848"/>
      </p:ext>
    </p:extLst>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152400" y="133350"/>
            <a:ext cx="2246449" cy="338554"/>
          </a:xfrm>
          <a:prstGeom prst="rect">
            <a:avLst/>
          </a:prstGeom>
          <a:noFill/>
        </p:spPr>
        <p:txBody>
          <a:bodyPr wrap="none" rtlCol="0">
            <a:spAutoFit/>
          </a:bodyPr>
          <a:lstStyle/>
          <a:p>
            <a:r>
              <a:rPr lang="en-US" sz="1600" b="1" dirty="0" smtClean="0">
                <a:cs typeface="Arial" pitchFamily="34" charset="0"/>
              </a:rPr>
              <a:t>TECHNOLOGY FEATURES</a:t>
            </a:r>
            <a:endParaRPr lang="en-US" sz="1600" dirty="0">
              <a:cs typeface="Arial" pitchFamily="34" charset="0"/>
            </a:endParaRP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3915" y="133350"/>
            <a:ext cx="1123950" cy="325630"/>
          </a:xfrm>
          <a:prstGeom prst="rect">
            <a:avLst/>
          </a:prstGeom>
        </p:spPr>
      </p:pic>
      <p:sp>
        <p:nvSpPr>
          <p:cNvPr id="17" name="TextBox 16"/>
          <p:cNvSpPr txBox="1"/>
          <p:nvPr/>
        </p:nvSpPr>
        <p:spPr>
          <a:xfrm>
            <a:off x="1413659" y="998670"/>
            <a:ext cx="719941" cy="461665"/>
          </a:xfrm>
          <a:prstGeom prst="rect">
            <a:avLst/>
          </a:prstGeom>
          <a:noFill/>
        </p:spPr>
        <p:txBody>
          <a:bodyPr wrap="none" rtlCol="0">
            <a:spAutoFit/>
          </a:bodyPr>
          <a:lstStyle/>
          <a:p>
            <a:pPr lvl="0"/>
            <a:r>
              <a:rPr lang="en-IN" sz="1200" dirty="0" smtClean="0"/>
              <a:t>Industry</a:t>
            </a:r>
            <a:br>
              <a:rPr lang="en-IN" sz="1200" dirty="0" smtClean="0"/>
            </a:br>
            <a:r>
              <a:rPr lang="en-IN" sz="1200" dirty="0" smtClean="0"/>
              <a:t>Agnostic</a:t>
            </a:r>
            <a:endParaRPr lang="en-US" sz="1200" dirty="0"/>
          </a:p>
        </p:txBody>
      </p:sp>
      <p:sp>
        <p:nvSpPr>
          <p:cNvPr id="18" name="TextBox 17"/>
          <p:cNvSpPr txBox="1"/>
          <p:nvPr/>
        </p:nvSpPr>
        <p:spPr>
          <a:xfrm>
            <a:off x="1232418" y="1951773"/>
            <a:ext cx="1107996" cy="553999"/>
          </a:xfrm>
          <a:prstGeom prst="rect">
            <a:avLst/>
          </a:prstGeom>
          <a:noFill/>
        </p:spPr>
        <p:txBody>
          <a:bodyPr wrap="none" rtlCol="0">
            <a:spAutoFit/>
          </a:bodyPr>
          <a:lstStyle/>
          <a:p>
            <a:pPr lvl="0" algn="ctr"/>
            <a:r>
              <a:rPr lang="en-IN" sz="1200" dirty="0"/>
              <a:t>Hybrid</a:t>
            </a:r>
            <a:r>
              <a:rPr lang="en-IN" dirty="0">
                <a:latin typeface="Trebuchet MS" panose="020B0603020202020204" pitchFamily="34" charset="0"/>
              </a:rPr>
              <a:t> </a:t>
            </a:r>
            <a:r>
              <a:rPr lang="en-IN" sz="1200" dirty="0" smtClean="0"/>
              <a:t>Mobile</a:t>
            </a:r>
            <a:r>
              <a:rPr lang="en-IN" dirty="0" smtClean="0">
                <a:latin typeface="Trebuchet MS" panose="020B0603020202020204" pitchFamily="34" charset="0"/>
              </a:rPr>
              <a:t/>
            </a:r>
            <a:br>
              <a:rPr lang="en-IN" dirty="0" smtClean="0">
                <a:latin typeface="Trebuchet MS" panose="020B0603020202020204" pitchFamily="34" charset="0"/>
              </a:rPr>
            </a:br>
            <a:r>
              <a:rPr lang="en-IN" sz="1200" dirty="0" smtClean="0"/>
              <a:t>Application</a:t>
            </a:r>
            <a:endParaRPr lang="en-US" sz="1200" dirty="0"/>
          </a:p>
        </p:txBody>
      </p:sp>
      <p:sp>
        <p:nvSpPr>
          <p:cNvPr id="19" name="TextBox 18"/>
          <p:cNvSpPr txBox="1"/>
          <p:nvPr/>
        </p:nvSpPr>
        <p:spPr>
          <a:xfrm>
            <a:off x="1028706" y="3004555"/>
            <a:ext cx="1562094" cy="553999"/>
          </a:xfrm>
          <a:prstGeom prst="rect">
            <a:avLst/>
          </a:prstGeom>
          <a:noFill/>
        </p:spPr>
        <p:txBody>
          <a:bodyPr wrap="none" rtlCol="0">
            <a:spAutoFit/>
          </a:bodyPr>
          <a:lstStyle/>
          <a:p>
            <a:pPr lvl="0" algn="ctr"/>
            <a:r>
              <a:rPr lang="en-IN" sz="1200" dirty="0" smtClean="0"/>
              <a:t>Plug-N-Play</a:t>
            </a:r>
            <a:r>
              <a:rPr lang="en-IN" dirty="0">
                <a:latin typeface="Trebuchet MS" panose="020B0603020202020204" pitchFamily="34" charset="0"/>
              </a:rPr>
              <a:t/>
            </a:r>
            <a:br>
              <a:rPr lang="en-IN" dirty="0">
                <a:latin typeface="Trebuchet MS" panose="020B0603020202020204" pitchFamily="34" charset="0"/>
              </a:rPr>
            </a:br>
            <a:r>
              <a:rPr lang="en-IN" sz="1200" dirty="0" smtClean="0"/>
              <a:t>Modular</a:t>
            </a:r>
            <a:r>
              <a:rPr lang="en-IN" dirty="0" smtClean="0">
                <a:latin typeface="Trebuchet MS" panose="020B0603020202020204" pitchFamily="34" charset="0"/>
              </a:rPr>
              <a:t> </a:t>
            </a:r>
            <a:r>
              <a:rPr lang="en-IN" sz="1200" dirty="0"/>
              <a:t>Architecture</a:t>
            </a:r>
            <a:endParaRPr lang="en-US" sz="1200" dirty="0"/>
          </a:p>
        </p:txBody>
      </p:sp>
      <p:sp>
        <p:nvSpPr>
          <p:cNvPr id="20" name="TextBox 19"/>
          <p:cNvSpPr txBox="1"/>
          <p:nvPr/>
        </p:nvSpPr>
        <p:spPr>
          <a:xfrm>
            <a:off x="1070789" y="4124461"/>
            <a:ext cx="1405705" cy="461665"/>
          </a:xfrm>
          <a:prstGeom prst="rect">
            <a:avLst/>
          </a:prstGeom>
          <a:noFill/>
        </p:spPr>
        <p:txBody>
          <a:bodyPr wrap="none" rtlCol="0">
            <a:spAutoFit/>
          </a:bodyPr>
          <a:lstStyle/>
          <a:p>
            <a:pPr lvl="0" algn="ctr"/>
            <a:r>
              <a:rPr lang="en-IN" sz="1200" dirty="0" smtClean="0"/>
              <a:t>Supports</a:t>
            </a:r>
            <a:r>
              <a:rPr lang="en-IN" dirty="0" smtClean="0">
                <a:latin typeface="Trebuchet MS" panose="020B0603020202020204" pitchFamily="34" charset="0"/>
              </a:rPr>
              <a:t/>
            </a:r>
            <a:br>
              <a:rPr lang="en-IN" dirty="0" smtClean="0">
                <a:latin typeface="Trebuchet MS" panose="020B0603020202020204" pitchFamily="34" charset="0"/>
              </a:rPr>
            </a:br>
            <a:r>
              <a:rPr lang="en-IN" sz="1200" dirty="0" smtClean="0"/>
              <a:t>Internationalization</a:t>
            </a:r>
            <a:endParaRPr lang="en-US" sz="1200" dirty="0"/>
          </a:p>
        </p:txBody>
      </p:sp>
      <p:sp>
        <p:nvSpPr>
          <p:cNvPr id="21" name="TextBox 20"/>
          <p:cNvSpPr txBox="1"/>
          <p:nvPr/>
        </p:nvSpPr>
        <p:spPr>
          <a:xfrm>
            <a:off x="6726969" y="3943350"/>
            <a:ext cx="1848583" cy="646331"/>
          </a:xfrm>
          <a:prstGeom prst="rect">
            <a:avLst/>
          </a:prstGeom>
          <a:noFill/>
        </p:spPr>
        <p:txBody>
          <a:bodyPr wrap="none" rtlCol="0">
            <a:spAutoFit/>
          </a:bodyPr>
          <a:lstStyle/>
          <a:p>
            <a:pPr lvl="0" algn="ctr"/>
            <a:r>
              <a:rPr lang="en-IN" sz="1200" dirty="0"/>
              <a:t>On-Premise</a:t>
            </a:r>
            <a:r>
              <a:rPr lang="en-IN" dirty="0">
                <a:latin typeface="Trebuchet MS" panose="020B0603020202020204" pitchFamily="34" charset="0"/>
              </a:rPr>
              <a:t> </a:t>
            </a:r>
            <a:r>
              <a:rPr lang="en-IN" sz="1200" dirty="0" smtClean="0"/>
              <a:t>and</a:t>
            </a:r>
            <a:r>
              <a:rPr lang="en-IN" dirty="0" smtClean="0">
                <a:latin typeface="Trebuchet MS" panose="020B0603020202020204" pitchFamily="34" charset="0"/>
              </a:rPr>
              <a:t/>
            </a:r>
            <a:br>
              <a:rPr lang="en-IN" dirty="0" smtClean="0">
                <a:latin typeface="Trebuchet MS" panose="020B0603020202020204" pitchFamily="34" charset="0"/>
              </a:rPr>
            </a:br>
            <a:r>
              <a:rPr lang="en-US" sz="1200" dirty="0" smtClean="0"/>
              <a:t>on-Cloud</a:t>
            </a:r>
            <a:r>
              <a:rPr lang="en-US" dirty="0" smtClean="0">
                <a:latin typeface="Trebuchet MS" panose="020B0603020202020204" pitchFamily="34" charset="0"/>
              </a:rPr>
              <a:t> </a:t>
            </a:r>
            <a:r>
              <a:rPr lang="en-US" sz="1200" dirty="0" smtClean="0"/>
              <a:t>(</a:t>
            </a:r>
            <a:r>
              <a:rPr lang="en-US" sz="1200" dirty="0" err="1" smtClean="0"/>
              <a:t>SaaS</a:t>
            </a:r>
            <a:r>
              <a:rPr lang="en-US" sz="1200" dirty="0" smtClean="0"/>
              <a:t>)</a:t>
            </a:r>
            <a:r>
              <a:rPr lang="en-US" dirty="0" smtClean="0">
                <a:latin typeface="Trebuchet MS" panose="020B0603020202020204" pitchFamily="34" charset="0"/>
              </a:rPr>
              <a:t> </a:t>
            </a:r>
            <a:r>
              <a:rPr lang="en-US" sz="1200" dirty="0"/>
              <a:t>Solutions</a:t>
            </a:r>
          </a:p>
        </p:txBody>
      </p:sp>
      <p:sp>
        <p:nvSpPr>
          <p:cNvPr id="22" name="TextBox 21"/>
          <p:cNvSpPr txBox="1"/>
          <p:nvPr/>
        </p:nvSpPr>
        <p:spPr>
          <a:xfrm>
            <a:off x="4080817" y="1000370"/>
            <a:ext cx="1070614" cy="461665"/>
          </a:xfrm>
          <a:prstGeom prst="rect">
            <a:avLst/>
          </a:prstGeom>
          <a:noFill/>
        </p:spPr>
        <p:txBody>
          <a:bodyPr wrap="none" rtlCol="0">
            <a:spAutoFit/>
          </a:bodyPr>
          <a:lstStyle>
            <a:defPPr>
              <a:defRPr lang="en-US"/>
            </a:defPPr>
            <a:lvl1pPr lvl="0">
              <a:defRPr sz="1200" b="1"/>
            </a:lvl1pPr>
          </a:lstStyle>
          <a:p>
            <a:r>
              <a:rPr lang="en-IN" b="0" dirty="0"/>
              <a:t>Cross </a:t>
            </a:r>
            <a:r>
              <a:rPr lang="en-IN" b="0" dirty="0" smtClean="0"/>
              <a:t>Browser</a:t>
            </a:r>
            <a:br>
              <a:rPr lang="en-IN" b="0" dirty="0" smtClean="0"/>
            </a:br>
            <a:r>
              <a:rPr lang="en-IN" b="0" dirty="0" smtClean="0"/>
              <a:t>Compatibility</a:t>
            </a:r>
            <a:endParaRPr lang="en-US" b="0" dirty="0"/>
          </a:p>
        </p:txBody>
      </p:sp>
      <p:sp>
        <p:nvSpPr>
          <p:cNvPr id="23" name="TextBox 22"/>
          <p:cNvSpPr txBox="1"/>
          <p:nvPr/>
        </p:nvSpPr>
        <p:spPr>
          <a:xfrm>
            <a:off x="4168599" y="2983957"/>
            <a:ext cx="873572" cy="553999"/>
          </a:xfrm>
          <a:prstGeom prst="rect">
            <a:avLst/>
          </a:prstGeom>
          <a:noFill/>
        </p:spPr>
        <p:txBody>
          <a:bodyPr wrap="none" rtlCol="0">
            <a:spAutoFit/>
          </a:bodyPr>
          <a:lstStyle/>
          <a:p>
            <a:pPr lvl="0" algn="ctr"/>
            <a:r>
              <a:rPr lang="en-IN" sz="1200" dirty="0"/>
              <a:t>Data</a:t>
            </a:r>
            <a:r>
              <a:rPr lang="en-IN" dirty="0">
                <a:latin typeface="Trebuchet MS" panose="020B0603020202020204" pitchFamily="34" charset="0"/>
              </a:rPr>
              <a:t> </a:t>
            </a:r>
            <a:r>
              <a:rPr lang="en-IN" sz="1200" dirty="0" smtClean="0"/>
              <a:t>Store</a:t>
            </a:r>
            <a:r>
              <a:rPr lang="en-IN" dirty="0" smtClean="0">
                <a:latin typeface="Trebuchet MS" panose="020B0603020202020204" pitchFamily="34" charset="0"/>
              </a:rPr>
              <a:t/>
            </a:r>
            <a:br>
              <a:rPr lang="en-IN" dirty="0" smtClean="0">
                <a:latin typeface="Trebuchet MS" panose="020B0603020202020204" pitchFamily="34" charset="0"/>
              </a:rPr>
            </a:br>
            <a:r>
              <a:rPr lang="en-IN" sz="1200" dirty="0" smtClean="0"/>
              <a:t>Neutrality</a:t>
            </a:r>
            <a:endParaRPr lang="en-US" sz="1200" dirty="0"/>
          </a:p>
        </p:txBody>
      </p:sp>
      <p:sp>
        <p:nvSpPr>
          <p:cNvPr id="24" name="TextBox 23"/>
          <p:cNvSpPr txBox="1"/>
          <p:nvPr/>
        </p:nvSpPr>
        <p:spPr>
          <a:xfrm>
            <a:off x="3971557" y="1905606"/>
            <a:ext cx="1289135" cy="646331"/>
          </a:xfrm>
          <a:prstGeom prst="rect">
            <a:avLst/>
          </a:prstGeom>
          <a:noFill/>
        </p:spPr>
        <p:txBody>
          <a:bodyPr wrap="none" rtlCol="0">
            <a:spAutoFit/>
          </a:bodyPr>
          <a:lstStyle/>
          <a:p>
            <a:pPr lvl="0" algn="ctr"/>
            <a:r>
              <a:rPr lang="en-US" sz="1200" dirty="0"/>
              <a:t>Custom</a:t>
            </a:r>
            <a:r>
              <a:rPr lang="en-US" dirty="0">
                <a:latin typeface="Trebuchet MS" panose="020B0603020202020204" pitchFamily="34" charset="0"/>
              </a:rPr>
              <a:t> </a:t>
            </a:r>
            <a:r>
              <a:rPr lang="en-US" sz="1200" dirty="0" smtClean="0"/>
              <a:t>Fields,</a:t>
            </a:r>
            <a:r>
              <a:rPr lang="en-US" dirty="0">
                <a:latin typeface="Trebuchet MS" panose="020B0603020202020204" pitchFamily="34" charset="0"/>
              </a:rPr>
              <a:t/>
            </a:r>
            <a:br>
              <a:rPr lang="en-US" dirty="0">
                <a:latin typeface="Trebuchet MS" panose="020B0603020202020204" pitchFamily="34" charset="0"/>
              </a:rPr>
            </a:br>
            <a:r>
              <a:rPr lang="en-US" sz="1200" dirty="0" smtClean="0"/>
              <a:t>Dynamic</a:t>
            </a:r>
            <a:r>
              <a:rPr lang="en-US" dirty="0" smtClean="0">
                <a:latin typeface="Trebuchet MS" panose="020B0603020202020204" pitchFamily="34" charset="0"/>
              </a:rPr>
              <a:t> </a:t>
            </a:r>
            <a:r>
              <a:rPr lang="en-US" sz="1200" dirty="0"/>
              <a:t>Themes</a:t>
            </a:r>
          </a:p>
        </p:txBody>
      </p:sp>
      <p:sp>
        <p:nvSpPr>
          <p:cNvPr id="25" name="TextBox 24"/>
          <p:cNvSpPr txBox="1"/>
          <p:nvPr/>
        </p:nvSpPr>
        <p:spPr>
          <a:xfrm>
            <a:off x="6822996" y="2967824"/>
            <a:ext cx="1787604" cy="646331"/>
          </a:xfrm>
          <a:prstGeom prst="rect">
            <a:avLst/>
          </a:prstGeom>
          <a:noFill/>
        </p:spPr>
        <p:txBody>
          <a:bodyPr wrap="none" rtlCol="0">
            <a:spAutoFit/>
          </a:bodyPr>
          <a:lstStyle/>
          <a:p>
            <a:pPr lvl="0" algn="ctr"/>
            <a:r>
              <a:rPr lang="en-IN" sz="1200" dirty="0" smtClean="0"/>
              <a:t>Small,</a:t>
            </a:r>
            <a:r>
              <a:rPr lang="en-IN" dirty="0" smtClean="0">
                <a:latin typeface="Trebuchet MS" panose="020B0603020202020204" pitchFamily="34" charset="0"/>
              </a:rPr>
              <a:t> </a:t>
            </a:r>
            <a:r>
              <a:rPr lang="en-IN" sz="1200" dirty="0"/>
              <a:t>Medium</a:t>
            </a:r>
            <a:r>
              <a:rPr lang="en-IN" dirty="0">
                <a:latin typeface="Trebuchet MS" panose="020B0603020202020204" pitchFamily="34" charset="0"/>
              </a:rPr>
              <a:t> </a:t>
            </a:r>
            <a:r>
              <a:rPr lang="en-IN" sz="1200" dirty="0" smtClean="0"/>
              <a:t>and</a:t>
            </a:r>
            <a:r>
              <a:rPr lang="en-IN" dirty="0" smtClean="0">
                <a:latin typeface="Trebuchet MS" panose="020B0603020202020204" pitchFamily="34" charset="0"/>
              </a:rPr>
              <a:t/>
            </a:r>
            <a:br>
              <a:rPr lang="en-IN" dirty="0" smtClean="0">
                <a:latin typeface="Trebuchet MS" panose="020B0603020202020204" pitchFamily="34" charset="0"/>
              </a:rPr>
            </a:br>
            <a:r>
              <a:rPr lang="en-IN" sz="1200" dirty="0" smtClean="0"/>
              <a:t>Large</a:t>
            </a:r>
            <a:r>
              <a:rPr lang="en-IN" dirty="0" smtClean="0">
                <a:latin typeface="Trebuchet MS" panose="020B0603020202020204" pitchFamily="34" charset="0"/>
              </a:rPr>
              <a:t> </a:t>
            </a:r>
            <a:r>
              <a:rPr lang="en-IN" sz="1200" dirty="0"/>
              <a:t>enterprise</a:t>
            </a:r>
            <a:r>
              <a:rPr lang="en-IN" dirty="0">
                <a:latin typeface="Trebuchet MS" panose="020B0603020202020204" pitchFamily="34" charset="0"/>
              </a:rPr>
              <a:t> </a:t>
            </a:r>
            <a:r>
              <a:rPr lang="en-IN" sz="1200" dirty="0"/>
              <a:t>support</a:t>
            </a:r>
            <a:endParaRPr lang="en-US" sz="1200" dirty="0"/>
          </a:p>
        </p:txBody>
      </p:sp>
      <p:sp>
        <p:nvSpPr>
          <p:cNvPr id="26" name="TextBox 25"/>
          <p:cNvSpPr txBox="1"/>
          <p:nvPr/>
        </p:nvSpPr>
        <p:spPr>
          <a:xfrm>
            <a:off x="4028707" y="4075151"/>
            <a:ext cx="1305293" cy="553999"/>
          </a:xfrm>
          <a:prstGeom prst="rect">
            <a:avLst/>
          </a:prstGeom>
          <a:noFill/>
        </p:spPr>
        <p:txBody>
          <a:bodyPr wrap="none" rtlCol="0">
            <a:spAutoFit/>
          </a:bodyPr>
          <a:lstStyle/>
          <a:p>
            <a:pPr lvl="0" algn="ctr"/>
            <a:r>
              <a:rPr lang="en-US" sz="1200" dirty="0" smtClean="0"/>
              <a:t>Responsive</a:t>
            </a:r>
            <a:r>
              <a:rPr lang="en-US" dirty="0" smtClean="0">
                <a:latin typeface="Trebuchet MS" panose="020B0603020202020204" pitchFamily="34" charset="0"/>
              </a:rPr>
              <a:t/>
            </a:r>
            <a:br>
              <a:rPr lang="en-US" dirty="0" smtClean="0">
                <a:latin typeface="Trebuchet MS" panose="020B0603020202020204" pitchFamily="34" charset="0"/>
              </a:rPr>
            </a:br>
            <a:r>
              <a:rPr lang="en-US" sz="1200" dirty="0" smtClean="0"/>
              <a:t>Layouts</a:t>
            </a:r>
            <a:r>
              <a:rPr lang="en-US" dirty="0" smtClean="0">
                <a:latin typeface="Trebuchet MS" panose="020B0603020202020204" pitchFamily="34" charset="0"/>
              </a:rPr>
              <a:t> </a:t>
            </a:r>
            <a:r>
              <a:rPr lang="en-US" sz="1200" dirty="0" smtClean="0"/>
              <a:t>/ Designs</a:t>
            </a:r>
            <a:endParaRPr lang="en-US" sz="1200" dirty="0"/>
          </a:p>
        </p:txBody>
      </p:sp>
      <p:sp>
        <p:nvSpPr>
          <p:cNvPr id="27" name="TextBox 26"/>
          <p:cNvSpPr txBox="1"/>
          <p:nvPr/>
        </p:nvSpPr>
        <p:spPr>
          <a:xfrm>
            <a:off x="7020889" y="971550"/>
            <a:ext cx="871136" cy="461665"/>
          </a:xfrm>
          <a:prstGeom prst="rect">
            <a:avLst/>
          </a:prstGeom>
          <a:noFill/>
        </p:spPr>
        <p:txBody>
          <a:bodyPr wrap="none" rtlCol="0">
            <a:spAutoFit/>
          </a:bodyPr>
          <a:lstStyle/>
          <a:p>
            <a:pPr lvl="0" algn="ctr"/>
            <a:r>
              <a:rPr lang="en-IN" sz="1200" dirty="0" smtClean="0"/>
              <a:t>Seamless</a:t>
            </a:r>
            <a:r>
              <a:rPr lang="en-IN" dirty="0" smtClean="0">
                <a:latin typeface="Trebuchet MS" panose="020B0603020202020204" pitchFamily="34" charset="0"/>
              </a:rPr>
              <a:t/>
            </a:r>
            <a:br>
              <a:rPr lang="en-IN" dirty="0" smtClean="0">
                <a:latin typeface="Trebuchet MS" panose="020B0603020202020204" pitchFamily="34" charset="0"/>
              </a:rPr>
            </a:br>
            <a:r>
              <a:rPr lang="en-IN" sz="1200" dirty="0" smtClean="0"/>
              <a:t>Integration</a:t>
            </a:r>
            <a:endParaRPr lang="en-US" sz="1200" dirty="0"/>
          </a:p>
        </p:txBody>
      </p:sp>
      <p:sp>
        <p:nvSpPr>
          <p:cNvPr id="28" name="TextBox 27"/>
          <p:cNvSpPr txBox="1"/>
          <p:nvPr/>
        </p:nvSpPr>
        <p:spPr>
          <a:xfrm>
            <a:off x="7089836" y="2017751"/>
            <a:ext cx="958789" cy="553999"/>
          </a:xfrm>
          <a:prstGeom prst="rect">
            <a:avLst/>
          </a:prstGeom>
          <a:noFill/>
        </p:spPr>
        <p:txBody>
          <a:bodyPr wrap="none" rtlCol="0">
            <a:spAutoFit/>
          </a:bodyPr>
          <a:lstStyle/>
          <a:p>
            <a:pPr lvl="0" algn="ctr"/>
            <a:r>
              <a:rPr lang="en-US" sz="1200" dirty="0" smtClean="0"/>
              <a:t>Mobile</a:t>
            </a:r>
            <a:r>
              <a:rPr lang="en-US" dirty="0" smtClean="0">
                <a:latin typeface="Trebuchet MS" panose="020B0603020202020204" pitchFamily="34" charset="0"/>
              </a:rPr>
              <a:t/>
            </a:r>
            <a:br>
              <a:rPr lang="en-US" dirty="0" smtClean="0">
                <a:latin typeface="Trebuchet MS" panose="020B0603020202020204" pitchFamily="34" charset="0"/>
              </a:rPr>
            </a:br>
            <a:r>
              <a:rPr lang="en-US" sz="1200" dirty="0" smtClean="0"/>
              <a:t>Offline</a:t>
            </a:r>
            <a:r>
              <a:rPr lang="en-US" dirty="0" smtClean="0">
                <a:latin typeface="Trebuchet MS" panose="020B0603020202020204" pitchFamily="34" charset="0"/>
              </a:rPr>
              <a:t> </a:t>
            </a:r>
            <a:r>
              <a:rPr lang="en-US" sz="1200" dirty="0" smtClean="0"/>
              <a:t>Sync</a:t>
            </a:r>
            <a:endParaRPr lang="en-US" sz="1200" dirty="0"/>
          </a:p>
        </p:txBody>
      </p:sp>
      <p:pic>
        <p:nvPicPr>
          <p:cNvPr id="29" name="Picture 3" descr="C:\Users\jeni\Desktop\Untitled-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815" y="1809750"/>
            <a:ext cx="879985" cy="87998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C:\Users\jeni\Desktop\plug-and-pla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3054004"/>
            <a:ext cx="452250" cy="50107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5" descr="C:\Users\jeni\Desktop\crossborderglob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6482" y="4081439"/>
            <a:ext cx="497918" cy="49791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C:\Users\jeni\Desktop\download.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78310" y="4131716"/>
            <a:ext cx="406923" cy="40692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7" descr="C:\Users\jeni\Desktop\browser.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11046" y="971550"/>
            <a:ext cx="462201" cy="45449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C:\Users\jeni\Desktop\database_ico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87246" y="3111834"/>
            <a:ext cx="349921" cy="34992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9" descr="C:\Users\jeni\Desktop\new-icon-Small-to-Medium.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65034" y="3108088"/>
            <a:ext cx="570477" cy="39398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C:\Users\jeni\Desktop\adaptive-responsive-web-design-icon-set-3822582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14289" y="4233839"/>
            <a:ext cx="530157" cy="25492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1" descr="C:\Users\jeni\Desktop\icon-idn-integration.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152031" y="953308"/>
            <a:ext cx="475442" cy="47544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2" descr="C:\Users\jeni\Desktop\voxco-mobile-offline-secure-app-synchronization-icon.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131439" y="2003935"/>
            <a:ext cx="580271" cy="47848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3" descr="C:\Users\jeni\Desktop\operation_icon.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78465" y="928132"/>
            <a:ext cx="572135" cy="50061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4" descr="C:\Users\jeni\Desktop\dynamic-icon.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211046" y="2162770"/>
            <a:ext cx="454617" cy="332780"/>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Straight Connector 40"/>
          <p:cNvCxnSpPr/>
          <p:nvPr/>
        </p:nvCxnSpPr>
        <p:spPr bwMode="auto">
          <a:xfrm flipH="1">
            <a:off x="381000" y="1657350"/>
            <a:ext cx="8194552" cy="0"/>
          </a:xfrm>
          <a:prstGeom prst="line">
            <a:avLst/>
          </a:prstGeom>
          <a:solidFill>
            <a:schemeClr val="accent1"/>
          </a:solidFill>
          <a:ln w="9525" cap="flat" cmpd="sng" algn="ctr">
            <a:solidFill>
              <a:srgbClr val="CCCCFF"/>
            </a:solidFill>
            <a:prstDash val="dash"/>
            <a:round/>
            <a:headEnd type="none" w="med" len="med"/>
            <a:tailEnd type="none" w="med" len="med"/>
          </a:ln>
          <a:effectLst/>
        </p:spPr>
      </p:cxnSp>
      <p:cxnSp>
        <p:nvCxnSpPr>
          <p:cNvPr id="42" name="Straight Connector 41"/>
          <p:cNvCxnSpPr/>
          <p:nvPr/>
        </p:nvCxnSpPr>
        <p:spPr bwMode="auto">
          <a:xfrm flipH="1">
            <a:off x="381000" y="2800350"/>
            <a:ext cx="8229600" cy="0"/>
          </a:xfrm>
          <a:prstGeom prst="line">
            <a:avLst/>
          </a:prstGeom>
          <a:solidFill>
            <a:schemeClr val="accent1"/>
          </a:solidFill>
          <a:ln w="9525" cap="flat" cmpd="sng" algn="ctr">
            <a:solidFill>
              <a:srgbClr val="CCCCFF"/>
            </a:solidFill>
            <a:prstDash val="dash"/>
            <a:round/>
            <a:headEnd type="none" w="med" len="med"/>
            <a:tailEnd type="none" w="med" len="med"/>
          </a:ln>
          <a:effectLst/>
        </p:spPr>
      </p:cxnSp>
      <p:cxnSp>
        <p:nvCxnSpPr>
          <p:cNvPr id="43" name="Straight Connector 42"/>
          <p:cNvCxnSpPr/>
          <p:nvPr/>
        </p:nvCxnSpPr>
        <p:spPr bwMode="auto">
          <a:xfrm flipH="1">
            <a:off x="381000" y="3790950"/>
            <a:ext cx="8229600" cy="76200"/>
          </a:xfrm>
          <a:prstGeom prst="line">
            <a:avLst/>
          </a:prstGeom>
          <a:solidFill>
            <a:schemeClr val="accent1"/>
          </a:solidFill>
          <a:ln w="9525" cap="flat" cmpd="sng" algn="ctr">
            <a:solidFill>
              <a:srgbClr val="CCCCFF"/>
            </a:solidFill>
            <a:prstDash val="dash"/>
            <a:round/>
            <a:headEnd type="none" w="med" len="med"/>
            <a:tailEnd type="none" w="med" len="med"/>
          </a:ln>
          <a:effectLst/>
        </p:spPr>
      </p:cxnSp>
      <p:cxnSp>
        <p:nvCxnSpPr>
          <p:cNvPr id="44" name="Straight Connector 43"/>
          <p:cNvCxnSpPr/>
          <p:nvPr/>
        </p:nvCxnSpPr>
        <p:spPr bwMode="auto">
          <a:xfrm>
            <a:off x="2786923" y="971550"/>
            <a:ext cx="1904" cy="3771900"/>
          </a:xfrm>
          <a:prstGeom prst="line">
            <a:avLst/>
          </a:prstGeom>
          <a:solidFill>
            <a:schemeClr val="accent1"/>
          </a:solidFill>
          <a:ln w="9525" cap="flat" cmpd="sng" algn="ctr">
            <a:solidFill>
              <a:srgbClr val="CCCCFF"/>
            </a:solidFill>
            <a:prstDash val="dash"/>
            <a:round/>
            <a:headEnd type="none" w="med" len="med"/>
            <a:tailEnd type="none" w="med" len="med"/>
          </a:ln>
          <a:effectLst/>
        </p:spPr>
      </p:cxnSp>
      <p:cxnSp>
        <p:nvCxnSpPr>
          <p:cNvPr id="45" name="Straight Connector 44"/>
          <p:cNvCxnSpPr/>
          <p:nvPr/>
        </p:nvCxnSpPr>
        <p:spPr bwMode="auto">
          <a:xfrm>
            <a:off x="5712906" y="971550"/>
            <a:ext cx="2094" cy="3771900"/>
          </a:xfrm>
          <a:prstGeom prst="line">
            <a:avLst/>
          </a:prstGeom>
          <a:solidFill>
            <a:schemeClr val="accent1"/>
          </a:solidFill>
          <a:ln w="9525" cap="flat" cmpd="sng" algn="ctr">
            <a:solidFill>
              <a:srgbClr val="CCCCFF"/>
            </a:solidFill>
            <a:prstDash val="dash"/>
            <a:round/>
            <a:headEnd type="none" w="med" len="med"/>
            <a:tailEnd type="none" w="med" len="med"/>
          </a:ln>
          <a:effectLst/>
        </p:spPr>
      </p:cxnSp>
      <p:sp>
        <p:nvSpPr>
          <p:cNvPr id="46" name="Rectangle 45"/>
          <p:cNvSpPr/>
          <p:nvPr/>
        </p:nvSpPr>
        <p:spPr>
          <a:xfrm>
            <a:off x="228600" y="458980"/>
            <a:ext cx="228600" cy="1828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5515205"/>
      </p:ext>
    </p:extLst>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133219" y="133350"/>
            <a:ext cx="1924181" cy="338554"/>
          </a:xfrm>
          <a:prstGeom prst="rect">
            <a:avLst/>
          </a:prstGeom>
          <a:noFill/>
        </p:spPr>
        <p:txBody>
          <a:bodyPr wrap="none" rtlCol="0">
            <a:spAutoFit/>
          </a:bodyPr>
          <a:lstStyle/>
          <a:p>
            <a:r>
              <a:rPr lang="en-US" sz="1600" b="1" dirty="0" smtClean="0">
                <a:cs typeface="Arial" pitchFamily="34" charset="0"/>
              </a:rPr>
              <a:t>TECHNOLOGY STACK</a:t>
            </a:r>
            <a:endParaRPr lang="en-US" sz="1600" dirty="0">
              <a:cs typeface="Arial" pitchFamily="34" charset="0"/>
            </a:endParaRPr>
          </a:p>
        </p:txBody>
      </p:sp>
      <p:pic>
        <p:nvPicPr>
          <p:cNvPr id="61" name="Picture 6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3915" y="133350"/>
            <a:ext cx="1123950" cy="325630"/>
          </a:xfrm>
          <a:prstGeom prst="rect">
            <a:avLst/>
          </a:prstGeom>
        </p:spPr>
      </p:pic>
      <p:sp>
        <p:nvSpPr>
          <p:cNvPr id="62" name="Rectangle 61"/>
          <p:cNvSpPr/>
          <p:nvPr/>
        </p:nvSpPr>
        <p:spPr>
          <a:xfrm>
            <a:off x="228600" y="458980"/>
            <a:ext cx="228600" cy="1828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1045225" y="1021797"/>
            <a:ext cx="2077529" cy="1755910"/>
          </a:xfrm>
          <a:prstGeom prst="rect">
            <a:avLst/>
          </a:prstGeom>
          <a:solidFill>
            <a:schemeClr val="bg1"/>
          </a:solidFill>
          <a:ln w="3175">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lvl="1" algn="ctr"/>
            <a:endParaRPr lang="en-US" sz="800" dirty="0">
              <a:solidFill>
                <a:schemeClr val="tx1"/>
              </a:solidFill>
            </a:endParaRPr>
          </a:p>
          <a:p>
            <a:pPr algn="ctr"/>
            <a:endParaRPr lang="en-US" baseline="-25000" dirty="0"/>
          </a:p>
        </p:txBody>
      </p:sp>
      <p:sp>
        <p:nvSpPr>
          <p:cNvPr id="64" name="Rectangle 63"/>
          <p:cNvSpPr/>
          <p:nvPr/>
        </p:nvSpPr>
        <p:spPr>
          <a:xfrm>
            <a:off x="1043797" y="2475782"/>
            <a:ext cx="2078966" cy="310551"/>
          </a:xfrm>
          <a:prstGeom prst="rect">
            <a:avLst/>
          </a:prstGeom>
          <a:solidFill>
            <a:srgbClr val="EF1A26"/>
          </a:solidFill>
          <a:ln>
            <a:no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a:off x="3615896" y="1021797"/>
            <a:ext cx="2077529" cy="1755910"/>
          </a:xfrm>
          <a:prstGeom prst="rect">
            <a:avLst/>
          </a:prstGeom>
          <a:solidFill>
            <a:schemeClr val="bg1"/>
          </a:solidFill>
          <a:ln w="3175">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lvl="1" algn="ctr"/>
            <a:endParaRPr lang="en-US" sz="800" dirty="0">
              <a:solidFill>
                <a:schemeClr val="tx1"/>
              </a:solidFill>
            </a:endParaRPr>
          </a:p>
          <a:p>
            <a:pPr algn="ctr"/>
            <a:endParaRPr lang="en-US" baseline="-25000" dirty="0"/>
          </a:p>
        </p:txBody>
      </p:sp>
      <p:sp>
        <p:nvSpPr>
          <p:cNvPr id="66" name="Rectangle 65"/>
          <p:cNvSpPr/>
          <p:nvPr/>
        </p:nvSpPr>
        <p:spPr>
          <a:xfrm>
            <a:off x="6152062" y="1021797"/>
            <a:ext cx="2077529" cy="1755910"/>
          </a:xfrm>
          <a:prstGeom prst="rect">
            <a:avLst/>
          </a:prstGeom>
          <a:solidFill>
            <a:schemeClr val="bg1"/>
          </a:solidFill>
          <a:ln w="3175">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lvl="1" algn="ctr"/>
            <a:endParaRPr lang="en-US" sz="800" dirty="0">
              <a:solidFill>
                <a:schemeClr val="tx1"/>
              </a:solidFill>
            </a:endParaRPr>
          </a:p>
          <a:p>
            <a:pPr algn="ctr"/>
            <a:endParaRPr lang="en-US" baseline="-25000" dirty="0"/>
          </a:p>
        </p:txBody>
      </p:sp>
      <p:sp>
        <p:nvSpPr>
          <p:cNvPr id="67" name="Rectangle 66"/>
          <p:cNvSpPr/>
          <p:nvPr/>
        </p:nvSpPr>
        <p:spPr>
          <a:xfrm>
            <a:off x="1045225" y="2954115"/>
            <a:ext cx="2077529" cy="1755910"/>
          </a:xfrm>
          <a:prstGeom prst="rect">
            <a:avLst/>
          </a:prstGeom>
          <a:solidFill>
            <a:schemeClr val="bg1"/>
          </a:solidFill>
          <a:ln w="3175">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lvl="1" algn="ctr"/>
            <a:endParaRPr lang="en-US" sz="800" dirty="0">
              <a:solidFill>
                <a:schemeClr val="tx1"/>
              </a:solidFill>
            </a:endParaRPr>
          </a:p>
          <a:p>
            <a:pPr algn="ctr"/>
            <a:endParaRPr lang="en-US" baseline="-25000" dirty="0"/>
          </a:p>
        </p:txBody>
      </p:sp>
      <p:sp>
        <p:nvSpPr>
          <p:cNvPr id="68" name="Rectangle 67"/>
          <p:cNvSpPr/>
          <p:nvPr/>
        </p:nvSpPr>
        <p:spPr>
          <a:xfrm>
            <a:off x="3615896" y="2954115"/>
            <a:ext cx="2077529" cy="1755910"/>
          </a:xfrm>
          <a:prstGeom prst="rect">
            <a:avLst/>
          </a:prstGeom>
          <a:solidFill>
            <a:schemeClr val="bg1"/>
          </a:solidFill>
          <a:ln w="3175">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lvl="1" algn="ctr"/>
            <a:endParaRPr lang="en-US" sz="800" dirty="0">
              <a:solidFill>
                <a:schemeClr val="tx1"/>
              </a:solidFill>
            </a:endParaRPr>
          </a:p>
          <a:p>
            <a:pPr algn="ctr"/>
            <a:endParaRPr lang="en-US" baseline="-25000" dirty="0"/>
          </a:p>
        </p:txBody>
      </p:sp>
      <p:sp>
        <p:nvSpPr>
          <p:cNvPr id="69" name="Rectangle 68"/>
          <p:cNvSpPr/>
          <p:nvPr/>
        </p:nvSpPr>
        <p:spPr>
          <a:xfrm>
            <a:off x="6152062" y="2954115"/>
            <a:ext cx="2077529" cy="1755910"/>
          </a:xfrm>
          <a:prstGeom prst="rect">
            <a:avLst/>
          </a:prstGeom>
          <a:solidFill>
            <a:schemeClr val="bg1"/>
          </a:solidFill>
          <a:ln w="3175">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lvl="1" algn="ctr"/>
            <a:endParaRPr lang="en-US" sz="800" dirty="0">
              <a:solidFill>
                <a:schemeClr val="tx1"/>
              </a:solidFill>
            </a:endParaRPr>
          </a:p>
          <a:p>
            <a:pPr algn="ctr"/>
            <a:endParaRPr lang="en-US" baseline="-25000" dirty="0"/>
          </a:p>
        </p:txBody>
      </p:sp>
      <p:sp>
        <p:nvSpPr>
          <p:cNvPr id="70" name="Rectangle 69"/>
          <p:cNvSpPr/>
          <p:nvPr/>
        </p:nvSpPr>
        <p:spPr>
          <a:xfrm>
            <a:off x="3614467" y="2475782"/>
            <a:ext cx="2078966" cy="310551"/>
          </a:xfrm>
          <a:prstGeom prst="rect">
            <a:avLst/>
          </a:prstGeom>
          <a:solidFill>
            <a:srgbClr val="B4D234"/>
          </a:solidFill>
          <a:ln>
            <a:no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6159259" y="2475782"/>
            <a:ext cx="2078966" cy="310551"/>
          </a:xfrm>
          <a:prstGeom prst="rect">
            <a:avLst/>
          </a:prstGeom>
          <a:solidFill>
            <a:srgbClr val="65C7D0"/>
          </a:solidFill>
          <a:ln>
            <a:no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p:cNvSpPr/>
          <p:nvPr/>
        </p:nvSpPr>
        <p:spPr>
          <a:xfrm>
            <a:off x="1043797" y="4408099"/>
            <a:ext cx="2078966" cy="310551"/>
          </a:xfrm>
          <a:prstGeom prst="rect">
            <a:avLst/>
          </a:prstGeom>
          <a:solidFill>
            <a:srgbClr val="6E2C8D"/>
          </a:solidFill>
          <a:ln>
            <a:no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p:cNvSpPr/>
          <p:nvPr/>
        </p:nvSpPr>
        <p:spPr>
          <a:xfrm>
            <a:off x="3614469" y="4408099"/>
            <a:ext cx="2078966" cy="310551"/>
          </a:xfrm>
          <a:prstGeom prst="rect">
            <a:avLst/>
          </a:prstGeom>
          <a:solidFill>
            <a:srgbClr val="F8931F"/>
          </a:solidFill>
          <a:ln>
            <a:no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6150634" y="4408099"/>
            <a:ext cx="2078966" cy="310551"/>
          </a:xfrm>
          <a:prstGeom prst="rect">
            <a:avLst/>
          </a:prstGeom>
          <a:solidFill>
            <a:srgbClr val="0483C9"/>
          </a:solidFill>
          <a:ln>
            <a:no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5" name="Picture 50" descr="http://1.bp.blogspot.com/-ynp7X3Fdalw/VTPZyLiy5pI/AAAAAAAADAc/N7m5KLrjdyw/s1600/Microsoft-DotNet-3.5-Framework-Offline-Installer-Featur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3000" y="1123950"/>
            <a:ext cx="540859" cy="358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36" descr="http://voidcanvas.com/wp-content/uploads/2015/10/angularjs-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5000" y="1047750"/>
            <a:ext cx="532210" cy="532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descr="http://www.bitstorm.org/edwin/jquery-presentatie/pix/jquery_logo_color_onwhit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26419" y="2275284"/>
            <a:ext cx="586979" cy="14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26" descr="https://developer.mozilla.org/@api/deki/files/6020/=HTML5_Logo_128.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60126" y="1302544"/>
            <a:ext cx="355997" cy="35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7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91532" y="1809750"/>
            <a:ext cx="813982" cy="356116"/>
          </a:xfrm>
          <a:prstGeom prst="rect">
            <a:avLst/>
          </a:prstGeom>
        </p:spPr>
      </p:pic>
      <p:pic>
        <p:nvPicPr>
          <p:cNvPr id="80" name="Picture 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962400" y="1200150"/>
            <a:ext cx="1127860" cy="389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8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800600" y="1885950"/>
            <a:ext cx="688958" cy="316295"/>
          </a:xfrm>
          <a:prstGeom prst="rect">
            <a:avLst/>
          </a:prstGeom>
        </p:spPr>
      </p:pic>
      <p:pic>
        <p:nvPicPr>
          <p:cNvPr id="82"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10000" y="1885950"/>
            <a:ext cx="800100" cy="2678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3" name="Picture 46" descr="http://cdn3.howtogeek.com/wp-content/uploads/2012/04/image428.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339006" y="1786905"/>
            <a:ext cx="541735" cy="23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Picture 6" descr="C:\Users\rajasrirangan\Desktop\NLog\nlog.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251431" y="1938337"/>
            <a:ext cx="801291" cy="17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78232" y="2195750"/>
            <a:ext cx="804719" cy="227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8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295843" y="2168920"/>
            <a:ext cx="829577" cy="216834"/>
          </a:xfrm>
          <a:prstGeom prst="rect">
            <a:avLst/>
          </a:prstGeom>
        </p:spPr>
      </p:pic>
      <p:pic>
        <p:nvPicPr>
          <p:cNvPr id="87" name="Picture 8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57362" y="1496354"/>
            <a:ext cx="996038" cy="313396"/>
          </a:xfrm>
          <a:prstGeom prst="rect">
            <a:avLst/>
          </a:prstGeom>
        </p:spPr>
      </p:pic>
      <p:pic>
        <p:nvPicPr>
          <p:cNvPr id="88" name="Picture 14" descr="http://i.imgur.com/YqTqq.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104245" y="3062378"/>
            <a:ext cx="1005411" cy="281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48" descr="http://www.molecularecologist.com/wp-content/uploads/2013/11/github-logo.jp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16652" r="15888"/>
          <a:stretch/>
        </p:blipFill>
        <p:spPr bwMode="auto">
          <a:xfrm>
            <a:off x="1219200" y="3790950"/>
            <a:ext cx="424894" cy="420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Picture 6"/>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2202938" y="3108337"/>
            <a:ext cx="713185" cy="232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34" descr="https://www.ogsystems.com/images/jiraagile_rgb_blue.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120141" y="3407687"/>
            <a:ext cx="885825"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 name="Group 91"/>
          <p:cNvGrpSpPr/>
          <p:nvPr/>
        </p:nvGrpSpPr>
        <p:grpSpPr>
          <a:xfrm>
            <a:off x="2209800" y="3409950"/>
            <a:ext cx="577402" cy="326462"/>
            <a:chOff x="5033713" y="3604827"/>
            <a:chExt cx="577401" cy="326462"/>
          </a:xfrm>
        </p:grpSpPr>
        <p:pic>
          <p:nvPicPr>
            <p:cNvPr id="93" name="Picture 8" descr="C:\Users\rajasrirangan\Desktop\powershell.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237311" y="3604827"/>
              <a:ext cx="189309" cy="189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TextBox 9"/>
            <p:cNvSpPr txBox="1">
              <a:spLocks noChangeArrowheads="1"/>
            </p:cNvSpPr>
            <p:nvPr/>
          </p:nvSpPr>
          <p:spPr bwMode="auto">
            <a:xfrm>
              <a:off x="5033713" y="3735081"/>
              <a:ext cx="577401" cy="196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685783">
                <a:spcBef>
                  <a:spcPct val="0"/>
                </a:spcBef>
                <a:buNone/>
              </a:pPr>
              <a:r>
                <a:rPr lang="en-IN" altLang="en-US" sz="675" dirty="0">
                  <a:solidFill>
                    <a:prstClr val="black"/>
                  </a:solidFill>
                </a:rPr>
                <a:t>PowerShell</a:t>
              </a:r>
            </a:p>
          </p:txBody>
        </p:sp>
      </p:grpSp>
      <p:sp>
        <p:nvSpPr>
          <p:cNvPr id="95" name="TextBox 94"/>
          <p:cNvSpPr txBox="1"/>
          <p:nvPr/>
        </p:nvSpPr>
        <p:spPr>
          <a:xfrm>
            <a:off x="1487424" y="2445302"/>
            <a:ext cx="1106265" cy="369332"/>
          </a:xfrm>
          <a:prstGeom prst="rect">
            <a:avLst/>
          </a:prstGeom>
          <a:noFill/>
        </p:spPr>
        <p:txBody>
          <a:bodyPr wrap="none" rtlCol="0">
            <a:spAutoFit/>
          </a:bodyPr>
          <a:lstStyle/>
          <a:p>
            <a:r>
              <a:rPr lang="en-US" b="1" dirty="0">
                <a:solidFill>
                  <a:schemeClr val="bg1"/>
                </a:solidFill>
              </a:rPr>
              <a:t>Front End</a:t>
            </a:r>
          </a:p>
        </p:txBody>
      </p:sp>
      <p:pic>
        <p:nvPicPr>
          <p:cNvPr id="96" name="Picture 7"/>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3733800" y="3486150"/>
            <a:ext cx="527076" cy="499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32" descr="http://www.newsandpromotions.com/wp-content/uploads/2015/10/applelogo.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733800" y="2952750"/>
            <a:ext cx="513160" cy="513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Picture 97"/>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570159" y="3957723"/>
            <a:ext cx="954872" cy="236065"/>
          </a:xfrm>
          <a:prstGeom prst="rect">
            <a:avLst/>
          </a:prstGeom>
        </p:spPr>
      </p:pic>
      <p:pic>
        <p:nvPicPr>
          <p:cNvPr id="99" name="Picture 98"/>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562128" y="3562350"/>
            <a:ext cx="970934" cy="285674"/>
          </a:xfrm>
          <a:prstGeom prst="rect">
            <a:avLst/>
          </a:prstGeom>
        </p:spPr>
      </p:pic>
      <p:sp>
        <p:nvSpPr>
          <p:cNvPr id="100" name="TextBox 99"/>
          <p:cNvSpPr txBox="1"/>
          <p:nvPr/>
        </p:nvSpPr>
        <p:spPr>
          <a:xfrm>
            <a:off x="4072100" y="2446391"/>
            <a:ext cx="1077987" cy="369332"/>
          </a:xfrm>
          <a:prstGeom prst="rect">
            <a:avLst/>
          </a:prstGeom>
          <a:noFill/>
        </p:spPr>
        <p:txBody>
          <a:bodyPr wrap="none" rtlCol="0">
            <a:spAutoFit/>
          </a:bodyPr>
          <a:lstStyle/>
          <a:p>
            <a:r>
              <a:rPr lang="en-US" b="1" dirty="0">
                <a:solidFill>
                  <a:schemeClr val="bg1"/>
                </a:solidFill>
              </a:rPr>
              <a:t>Database</a:t>
            </a:r>
          </a:p>
        </p:txBody>
      </p:sp>
      <p:sp>
        <p:nvSpPr>
          <p:cNvPr id="101" name="TextBox 100"/>
          <p:cNvSpPr txBox="1"/>
          <p:nvPr/>
        </p:nvSpPr>
        <p:spPr>
          <a:xfrm>
            <a:off x="6518934" y="2445302"/>
            <a:ext cx="1268168" cy="369332"/>
          </a:xfrm>
          <a:prstGeom prst="rect">
            <a:avLst/>
          </a:prstGeom>
          <a:noFill/>
        </p:spPr>
        <p:txBody>
          <a:bodyPr wrap="none" rtlCol="0">
            <a:spAutoFit/>
          </a:bodyPr>
          <a:lstStyle/>
          <a:p>
            <a:r>
              <a:rPr lang="en-US" b="1" dirty="0">
                <a:solidFill>
                  <a:schemeClr val="bg1"/>
                </a:solidFill>
              </a:rPr>
              <a:t>Framework</a:t>
            </a:r>
          </a:p>
        </p:txBody>
      </p:sp>
      <p:sp>
        <p:nvSpPr>
          <p:cNvPr id="102" name="TextBox 101"/>
          <p:cNvSpPr txBox="1"/>
          <p:nvPr/>
        </p:nvSpPr>
        <p:spPr>
          <a:xfrm>
            <a:off x="1672326" y="4365129"/>
            <a:ext cx="672877" cy="369332"/>
          </a:xfrm>
          <a:prstGeom prst="rect">
            <a:avLst/>
          </a:prstGeom>
          <a:noFill/>
        </p:spPr>
        <p:txBody>
          <a:bodyPr wrap="none" rtlCol="0">
            <a:spAutoFit/>
          </a:bodyPr>
          <a:lstStyle/>
          <a:p>
            <a:r>
              <a:rPr lang="en-US" b="1" dirty="0">
                <a:solidFill>
                  <a:schemeClr val="bg1"/>
                </a:solidFill>
              </a:rPr>
              <a:t>Tools</a:t>
            </a:r>
          </a:p>
        </p:txBody>
      </p:sp>
      <p:sp>
        <p:nvSpPr>
          <p:cNvPr id="103" name="TextBox 102"/>
          <p:cNvSpPr txBox="1"/>
          <p:nvPr/>
        </p:nvSpPr>
        <p:spPr>
          <a:xfrm>
            <a:off x="4159066" y="4365129"/>
            <a:ext cx="861133" cy="369332"/>
          </a:xfrm>
          <a:prstGeom prst="rect">
            <a:avLst/>
          </a:prstGeom>
          <a:noFill/>
        </p:spPr>
        <p:txBody>
          <a:bodyPr wrap="none" rtlCol="0">
            <a:spAutoFit/>
          </a:bodyPr>
          <a:lstStyle/>
          <a:p>
            <a:r>
              <a:rPr lang="en-US" b="1" dirty="0">
                <a:solidFill>
                  <a:schemeClr val="bg1"/>
                </a:solidFill>
              </a:rPr>
              <a:t>Mobile</a:t>
            </a:r>
          </a:p>
        </p:txBody>
      </p:sp>
      <p:sp>
        <p:nvSpPr>
          <p:cNvPr id="104" name="TextBox 103"/>
          <p:cNvSpPr txBox="1"/>
          <p:nvPr/>
        </p:nvSpPr>
        <p:spPr>
          <a:xfrm>
            <a:off x="6728023" y="4365129"/>
            <a:ext cx="851452" cy="369332"/>
          </a:xfrm>
          <a:prstGeom prst="rect">
            <a:avLst/>
          </a:prstGeom>
          <a:noFill/>
        </p:spPr>
        <p:txBody>
          <a:bodyPr wrap="none" rtlCol="0">
            <a:spAutoFit/>
          </a:bodyPr>
          <a:lstStyle/>
          <a:p>
            <a:r>
              <a:rPr lang="en-US" b="1" dirty="0">
                <a:solidFill>
                  <a:schemeClr val="bg1"/>
                </a:solidFill>
              </a:rPr>
              <a:t>Testing</a:t>
            </a:r>
          </a:p>
        </p:txBody>
      </p:sp>
      <p:pic>
        <p:nvPicPr>
          <p:cNvPr id="105" name="Picture 104" descr="http://www.seleniumhq.org/images/big-logo.pn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6977161" y="3748268"/>
            <a:ext cx="535781" cy="484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 name="Picture 16" descr="http://resources.infosecinstitute.com/wp-content/uploads/logo_nunit-03112013.jp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455170" y="3274401"/>
            <a:ext cx="427435" cy="263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 name="Picture 7" descr="C:\Users\rajasrirangan\Desktop\NLog\xUnit.pn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205847" y="3328840"/>
            <a:ext cx="769144" cy="20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 name="Picture 2" descr="http://academy.scards.com/wp-content/uploads/2013/12/ASP-NET-LOGO-300x300.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1143000" y="1657350"/>
            <a:ext cx="476380" cy="451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 name="Picture 42" descr="http://www.klopfenstein.net/public/Uploads/lorenz/asp_dotnet_mvc_logo.png"/>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162800" y="1200150"/>
            <a:ext cx="819664" cy="260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 name="Picture 109"/>
          <p:cNvPicPr>
            <a:picLocks noChangeAspect="1"/>
          </p:cNvPicPr>
          <p:nvPr/>
        </p:nvPicPr>
        <p:blipFill>
          <a:blip r:embed="rId30"/>
          <a:stretch>
            <a:fillRect/>
          </a:stretch>
        </p:blipFill>
        <p:spPr>
          <a:xfrm>
            <a:off x="6477000" y="1047750"/>
            <a:ext cx="352425" cy="300037"/>
          </a:xfrm>
          <a:prstGeom prst="rect">
            <a:avLst/>
          </a:prstGeom>
        </p:spPr>
      </p:pic>
      <p:pic>
        <p:nvPicPr>
          <p:cNvPr id="111" name="Picture 110"/>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6477000" y="1352550"/>
            <a:ext cx="533400" cy="390659"/>
          </a:xfrm>
          <a:prstGeom prst="rect">
            <a:avLst/>
          </a:prstGeom>
        </p:spPr>
      </p:pic>
      <p:pic>
        <p:nvPicPr>
          <p:cNvPr id="112" name="Picture 111"/>
          <p:cNvPicPr>
            <a:picLocks noChangeAspect="1"/>
          </p:cNvPicPr>
          <p:nvPr/>
        </p:nvPicPr>
        <p:blipFill>
          <a:blip r:embed="rId32"/>
          <a:stretch>
            <a:fillRect/>
          </a:stretch>
        </p:blipFill>
        <p:spPr>
          <a:xfrm>
            <a:off x="5181600" y="3028950"/>
            <a:ext cx="381000" cy="304800"/>
          </a:xfrm>
          <a:prstGeom prst="rect">
            <a:avLst/>
          </a:prstGeom>
        </p:spPr>
      </p:pic>
      <p:pic>
        <p:nvPicPr>
          <p:cNvPr id="113" name="Picture 112"/>
          <p:cNvPicPr>
            <a:picLocks noChangeAspect="1"/>
          </p:cNvPicPr>
          <p:nvPr/>
        </p:nvPicPr>
        <p:blipFill>
          <a:blip r:embed="rId33"/>
          <a:stretch>
            <a:fillRect/>
          </a:stretch>
        </p:blipFill>
        <p:spPr>
          <a:xfrm>
            <a:off x="4741934" y="3028950"/>
            <a:ext cx="350694" cy="281421"/>
          </a:xfrm>
          <a:prstGeom prst="rect">
            <a:avLst/>
          </a:prstGeom>
        </p:spPr>
      </p:pic>
      <p:pic>
        <p:nvPicPr>
          <p:cNvPr id="114" name="Picture 113"/>
          <p:cNvPicPr>
            <a:picLocks noChangeAspect="1"/>
          </p:cNvPicPr>
          <p:nvPr/>
        </p:nvPicPr>
        <p:blipFill>
          <a:blip r:embed="rId34"/>
          <a:stretch>
            <a:fillRect/>
          </a:stretch>
        </p:blipFill>
        <p:spPr>
          <a:xfrm>
            <a:off x="1600200" y="3867150"/>
            <a:ext cx="690563" cy="309562"/>
          </a:xfrm>
          <a:prstGeom prst="rect">
            <a:avLst/>
          </a:prstGeom>
        </p:spPr>
      </p:pic>
      <p:pic>
        <p:nvPicPr>
          <p:cNvPr id="115" name="Picture 114"/>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143000" y="2038350"/>
            <a:ext cx="1078390" cy="360362"/>
          </a:xfrm>
          <a:prstGeom prst="rect">
            <a:avLst/>
          </a:prstGeom>
        </p:spPr>
      </p:pic>
      <p:pic>
        <p:nvPicPr>
          <p:cNvPr id="116" name="Picture 115"/>
          <p:cNvPicPr>
            <a:picLocks noChangeAspect="1"/>
          </p:cNvPicPr>
          <p:nvPr/>
        </p:nvPicPr>
        <p:blipFill>
          <a:blip r:embed="rId36"/>
          <a:stretch>
            <a:fillRect/>
          </a:stretch>
        </p:blipFill>
        <p:spPr>
          <a:xfrm>
            <a:off x="1905000" y="1657350"/>
            <a:ext cx="410633" cy="421640"/>
          </a:xfrm>
          <a:prstGeom prst="rect">
            <a:avLst/>
          </a:prstGeom>
        </p:spPr>
      </p:pic>
      <p:pic>
        <p:nvPicPr>
          <p:cNvPr id="117" name="Picture 2" descr="@HangfireIO"/>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2362200" y="3867150"/>
            <a:ext cx="381000" cy="225425"/>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36" descr="http://voidcanvas.com/wp-content/uploads/2015/10/angularjs-logo.png"/>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3733800" y="4019550"/>
            <a:ext cx="532210" cy="379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1703773"/>
      </p:ext>
    </p:extLst>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6883" y="133350"/>
            <a:ext cx="5054717" cy="338554"/>
          </a:xfrm>
          <a:prstGeom prst="rect">
            <a:avLst/>
          </a:prstGeom>
          <a:noFill/>
        </p:spPr>
        <p:txBody>
          <a:bodyPr wrap="none" rtlCol="0">
            <a:spAutoFit/>
          </a:bodyPr>
          <a:lstStyle/>
          <a:p>
            <a:r>
              <a:rPr lang="en-US" sz="1600" b="1" dirty="0" smtClean="0">
                <a:cs typeface="Arial" pitchFamily="34" charset="0"/>
              </a:rPr>
              <a:t>MULTI- CHANNEL (DESKTOPS, LAPTOPS, MOBILE, TABLET)</a:t>
            </a:r>
            <a:endParaRPr lang="en-US" sz="1600" dirty="0">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3915" y="133350"/>
            <a:ext cx="1123950" cy="325630"/>
          </a:xfrm>
          <a:prstGeom prst="rect">
            <a:avLst/>
          </a:prstGeom>
        </p:spPr>
      </p:pic>
      <p:sp>
        <p:nvSpPr>
          <p:cNvPr id="8" name="Rectangle 7"/>
          <p:cNvSpPr/>
          <p:nvPr/>
        </p:nvSpPr>
        <p:spPr>
          <a:xfrm>
            <a:off x="228600" y="458980"/>
            <a:ext cx="228600" cy="1828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231655" y="917702"/>
            <a:ext cx="8680690" cy="3308097"/>
            <a:chOff x="-13488" y="1123949"/>
            <a:chExt cx="7923193" cy="3019425"/>
          </a:xfrm>
        </p:grpSpPr>
        <p:pic>
          <p:nvPicPr>
            <p:cNvPr id="6" name="Picture 4" descr="C:\Users\jeni\Desktop\laptop-blank-screen-vector-illustration-thin-isolated-white-background-white-aluminium-body-5106609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88" y="1865129"/>
              <a:ext cx="3330942" cy="21193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1430" y="1123949"/>
              <a:ext cx="5248275" cy="3019425"/>
            </a:xfrm>
            <a:prstGeom prst="rect">
              <a:avLst/>
            </a:prstGeom>
          </p:spPr>
        </p:pic>
      </p:grpSp>
    </p:spTree>
    <p:extLst>
      <p:ext uri="{BB962C8B-B14F-4D97-AF65-F5344CB8AC3E}">
        <p14:creationId xmlns:p14="http://schemas.microsoft.com/office/powerpoint/2010/main" val="3019151344"/>
      </p:ext>
    </p:extLst>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133350"/>
            <a:ext cx="1305037" cy="338554"/>
          </a:xfrm>
          <a:prstGeom prst="rect">
            <a:avLst/>
          </a:prstGeom>
          <a:noFill/>
        </p:spPr>
        <p:txBody>
          <a:bodyPr wrap="none" rtlCol="0">
            <a:spAutoFit/>
          </a:bodyPr>
          <a:lstStyle/>
          <a:p>
            <a:r>
              <a:rPr lang="en-US" sz="1600" b="1" dirty="0" smtClean="0">
                <a:cs typeface="Arial" pitchFamily="34" charset="0"/>
              </a:rPr>
              <a:t>TABLET VIEW</a:t>
            </a:r>
            <a:endParaRPr lang="en-US" sz="1600" dirty="0">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3915" y="133350"/>
            <a:ext cx="1123950" cy="325630"/>
          </a:xfrm>
          <a:prstGeom prst="rect">
            <a:avLst/>
          </a:prstGeom>
        </p:spPr>
      </p:pic>
      <p:sp>
        <p:nvSpPr>
          <p:cNvPr id="8" name="Rectangle 7"/>
          <p:cNvSpPr/>
          <p:nvPr/>
        </p:nvSpPr>
        <p:spPr>
          <a:xfrm>
            <a:off x="228600" y="458980"/>
            <a:ext cx="228600" cy="1828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556" y="895350"/>
            <a:ext cx="4152900" cy="3669603"/>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0" y="895351"/>
            <a:ext cx="4267200" cy="3669602"/>
          </a:xfrm>
          <a:prstGeom prst="rect">
            <a:avLst/>
          </a:prstGeom>
        </p:spPr>
      </p:pic>
    </p:spTree>
    <p:extLst>
      <p:ext uri="{BB962C8B-B14F-4D97-AF65-F5344CB8AC3E}">
        <p14:creationId xmlns:p14="http://schemas.microsoft.com/office/powerpoint/2010/main" val="3378069733"/>
      </p:ext>
    </p:extLst>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133350"/>
            <a:ext cx="1305037" cy="338554"/>
          </a:xfrm>
          <a:prstGeom prst="rect">
            <a:avLst/>
          </a:prstGeom>
          <a:noFill/>
        </p:spPr>
        <p:txBody>
          <a:bodyPr wrap="none" rtlCol="0">
            <a:spAutoFit/>
          </a:bodyPr>
          <a:lstStyle/>
          <a:p>
            <a:r>
              <a:rPr lang="en-US" sz="1600" b="1" dirty="0">
                <a:cs typeface="Arial" pitchFamily="34" charset="0"/>
              </a:rPr>
              <a:t>TABLET VIEW</a:t>
            </a:r>
            <a:endParaRPr lang="en-US" sz="1600" dirty="0">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3915" y="133350"/>
            <a:ext cx="1123950" cy="325630"/>
          </a:xfrm>
          <a:prstGeom prst="rect">
            <a:avLst/>
          </a:prstGeom>
        </p:spPr>
      </p:pic>
      <p:pic>
        <p:nvPicPr>
          <p:cNvPr id="7" name="Picture 2" descr="D:\Share\FPProduct_iPad\Screenshots - Copy\DrivingDirections.PN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817744"/>
            <a:ext cx="3984863" cy="343040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28600" y="458980"/>
            <a:ext cx="228600" cy="1828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087" y="895350"/>
            <a:ext cx="4495800" cy="3352800"/>
          </a:xfrm>
          <a:prstGeom prst="rect">
            <a:avLst/>
          </a:prstGeom>
        </p:spPr>
      </p:pic>
    </p:spTree>
    <p:extLst>
      <p:ext uri="{BB962C8B-B14F-4D97-AF65-F5344CB8AC3E}">
        <p14:creationId xmlns:p14="http://schemas.microsoft.com/office/powerpoint/2010/main" val="2146104521"/>
      </p:ext>
    </p:extLst>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133350"/>
            <a:ext cx="1367682" cy="338554"/>
          </a:xfrm>
          <a:prstGeom prst="rect">
            <a:avLst/>
          </a:prstGeom>
          <a:noFill/>
        </p:spPr>
        <p:txBody>
          <a:bodyPr wrap="none" rtlCol="0">
            <a:spAutoFit/>
          </a:bodyPr>
          <a:lstStyle/>
          <a:p>
            <a:r>
              <a:rPr lang="en-US" sz="1600" b="1" dirty="0" smtClean="0">
                <a:cs typeface="Arial" pitchFamily="34" charset="0"/>
              </a:rPr>
              <a:t>MOBILE VIEW</a:t>
            </a:r>
            <a:endParaRPr lang="en-US" sz="1600" dirty="0">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3915" y="133350"/>
            <a:ext cx="1123950" cy="325630"/>
          </a:xfrm>
          <a:prstGeom prst="rect">
            <a:avLst/>
          </a:prstGeom>
        </p:spPr>
      </p:pic>
      <p:sp>
        <p:nvSpPr>
          <p:cNvPr id="9" name="Rectangle 8"/>
          <p:cNvSpPr/>
          <p:nvPr/>
        </p:nvSpPr>
        <p:spPr>
          <a:xfrm>
            <a:off x="228600" y="458980"/>
            <a:ext cx="228600" cy="1828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307" y="666750"/>
            <a:ext cx="2045493" cy="386715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0" y="657225"/>
            <a:ext cx="2057400" cy="38862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0" y="666750"/>
            <a:ext cx="1981200" cy="3876675"/>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71510" y="666750"/>
            <a:ext cx="2284809" cy="3876675"/>
          </a:xfrm>
          <a:prstGeom prst="rect">
            <a:avLst/>
          </a:prstGeom>
        </p:spPr>
      </p:pic>
    </p:spTree>
    <p:extLst>
      <p:ext uri="{BB962C8B-B14F-4D97-AF65-F5344CB8AC3E}">
        <p14:creationId xmlns:p14="http://schemas.microsoft.com/office/powerpoint/2010/main" val="3064354543"/>
      </p:ext>
    </p:extLst>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133350"/>
            <a:ext cx="3542060" cy="338554"/>
          </a:xfrm>
          <a:prstGeom prst="rect">
            <a:avLst/>
          </a:prstGeom>
          <a:noFill/>
        </p:spPr>
        <p:txBody>
          <a:bodyPr wrap="none" rtlCol="0">
            <a:spAutoFit/>
          </a:bodyPr>
          <a:lstStyle/>
          <a:p>
            <a:pPr eaLnBrk="0" hangingPunct="0">
              <a:buFont typeface="Arial" charset="0"/>
              <a:buNone/>
            </a:pPr>
            <a:r>
              <a:rPr lang="en-US" sz="1600" b="1" dirty="0" smtClean="0">
                <a:latin typeface="Calibri" pitchFamily="34" charset="0"/>
              </a:rPr>
              <a:t>SERVICE ORDER  - SINGLE SCREEN VIEW</a:t>
            </a:r>
            <a:endParaRPr lang="en-US" sz="1600" b="1" dirty="0">
              <a:latin typeface="Calibri"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3915" y="133350"/>
            <a:ext cx="1123950" cy="325630"/>
          </a:xfrm>
          <a:prstGeom prst="rect">
            <a:avLst/>
          </a:prstGeom>
        </p:spPr>
      </p:pic>
      <p:pic>
        <p:nvPicPr>
          <p:cNvPr id="7" name="Picture 6"/>
          <p:cNvPicPr/>
          <p:nvPr/>
        </p:nvPicPr>
        <p:blipFill>
          <a:blip r:embed="rId3">
            <a:extLst>
              <a:ext uri="{28A0092B-C50C-407E-A947-70E740481C1C}">
                <a14:useLocalDpi xmlns:a14="http://schemas.microsoft.com/office/drawing/2010/main" val="0"/>
              </a:ext>
            </a:extLst>
          </a:blip>
          <a:stretch>
            <a:fillRect/>
          </a:stretch>
        </p:blipFill>
        <p:spPr>
          <a:xfrm>
            <a:off x="832077" y="854091"/>
            <a:ext cx="7479847" cy="4003659"/>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p:cNvSpPr/>
          <p:nvPr/>
        </p:nvSpPr>
        <p:spPr>
          <a:xfrm>
            <a:off x="228600" y="458980"/>
            <a:ext cx="228600" cy="1828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4582420"/>
      </p:ext>
    </p:extLst>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133350"/>
            <a:ext cx="2979918" cy="338554"/>
          </a:xfrm>
          <a:prstGeom prst="rect">
            <a:avLst/>
          </a:prstGeom>
          <a:noFill/>
        </p:spPr>
        <p:txBody>
          <a:bodyPr wrap="none" rtlCol="0">
            <a:spAutoFit/>
          </a:bodyPr>
          <a:lstStyle/>
          <a:p>
            <a:pPr eaLnBrk="0" hangingPunct="0"/>
            <a:r>
              <a:rPr lang="en-US" sz="1600" b="1" dirty="0" smtClean="0">
                <a:latin typeface="Calibri" pitchFamily="34" charset="0"/>
              </a:rPr>
              <a:t>DISPATCHER/SCHEDULER BOARD</a:t>
            </a:r>
            <a:endParaRPr lang="en-US" sz="1600" b="1" dirty="0">
              <a:latin typeface="Calibri"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3915" y="133350"/>
            <a:ext cx="1123950" cy="325630"/>
          </a:xfrm>
          <a:prstGeom prst="rect">
            <a:avLst/>
          </a:prstGeom>
        </p:spPr>
      </p:pic>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1069215" y="871721"/>
            <a:ext cx="7005571" cy="3909829"/>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p:cNvSpPr/>
          <p:nvPr/>
        </p:nvSpPr>
        <p:spPr>
          <a:xfrm>
            <a:off x="228600" y="458980"/>
            <a:ext cx="228600" cy="1828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2921849"/>
      </p:ext>
    </p:extLst>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767" y="133350"/>
            <a:ext cx="1439433" cy="338554"/>
          </a:xfrm>
          <a:prstGeom prst="rect">
            <a:avLst/>
          </a:prstGeom>
          <a:noFill/>
        </p:spPr>
        <p:txBody>
          <a:bodyPr wrap="none" rtlCol="0">
            <a:spAutoFit/>
          </a:bodyPr>
          <a:lstStyle/>
          <a:p>
            <a:r>
              <a:rPr lang="en-US" sz="1600" b="1" dirty="0" smtClean="0">
                <a:latin typeface="Calibri" pitchFamily="34" charset="0"/>
              </a:rPr>
              <a:t>GPS LOCATION</a:t>
            </a:r>
            <a:endParaRPr lang="en-US" sz="1600" b="1" dirty="0">
              <a:latin typeface="Calibri"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3915" y="133350"/>
            <a:ext cx="1123950" cy="325630"/>
          </a:xfrm>
          <a:prstGeom prst="rect">
            <a:avLst/>
          </a:prstGeom>
        </p:spPr>
      </p:pic>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932054" y="723700"/>
            <a:ext cx="7279893" cy="3696101"/>
          </a:xfrm>
          <a:prstGeom prst="rect">
            <a:avLst/>
          </a:prstGeom>
          <a:ln w="6350" cap="sq">
            <a:solidFill>
              <a:schemeClr val="tx1"/>
            </a:solidFill>
            <a:prstDash val="solid"/>
            <a:miter lim="800000"/>
          </a:ln>
          <a:effectLst>
            <a:outerShdw blurRad="50800" dist="38100" dir="2700000" algn="tl" rotWithShape="0">
              <a:srgbClr val="000000">
                <a:alpha val="43000"/>
              </a:srgbClr>
            </a:outerShdw>
          </a:effectLst>
        </p:spPr>
      </p:pic>
      <p:sp>
        <p:nvSpPr>
          <p:cNvPr id="7" name="Rectangle 6"/>
          <p:cNvSpPr/>
          <p:nvPr/>
        </p:nvSpPr>
        <p:spPr>
          <a:xfrm>
            <a:off x="228600" y="458980"/>
            <a:ext cx="228600" cy="1828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1056650"/>
      </p:ext>
    </p:extLst>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133350"/>
            <a:ext cx="2489912" cy="338554"/>
          </a:xfrm>
          <a:prstGeom prst="rect">
            <a:avLst/>
          </a:prstGeom>
          <a:noFill/>
        </p:spPr>
        <p:txBody>
          <a:bodyPr wrap="none" rtlCol="0">
            <a:spAutoFit/>
          </a:bodyPr>
          <a:lstStyle/>
          <a:p>
            <a:r>
              <a:rPr lang="en-US" sz="1600" b="1" dirty="0" smtClean="0">
                <a:latin typeface="Calibri" pitchFamily="34" charset="0"/>
              </a:rPr>
              <a:t>SCHEDULING PARAMETERS</a:t>
            </a:r>
            <a:endParaRPr lang="en-US" sz="1600" b="1" dirty="0">
              <a:latin typeface="Calibri"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3915" y="133350"/>
            <a:ext cx="1123950" cy="325630"/>
          </a:xfrm>
          <a:prstGeom prst="rect">
            <a:avLst/>
          </a:prstGeom>
        </p:spPr>
      </p:pic>
      <p:grpSp>
        <p:nvGrpSpPr>
          <p:cNvPr id="2" name="Group 1"/>
          <p:cNvGrpSpPr/>
          <p:nvPr/>
        </p:nvGrpSpPr>
        <p:grpSpPr>
          <a:xfrm>
            <a:off x="641952" y="783116"/>
            <a:ext cx="7860097" cy="3577269"/>
            <a:chOff x="571379" y="914400"/>
            <a:chExt cx="6688092" cy="3043869"/>
          </a:xfrm>
        </p:grpSpPr>
        <p:cxnSp>
          <p:nvCxnSpPr>
            <p:cNvPr id="6" name="Straight Connector 5"/>
            <p:cNvCxnSpPr/>
            <p:nvPr/>
          </p:nvCxnSpPr>
          <p:spPr bwMode="auto">
            <a:xfrm rot="16200000" flipH="1">
              <a:off x="216126" y="2502127"/>
              <a:ext cx="2857500" cy="24947"/>
            </a:xfrm>
            <a:prstGeom prst="line">
              <a:avLst/>
            </a:prstGeom>
            <a:solidFill>
              <a:schemeClr val="accent1"/>
            </a:solidFill>
            <a:ln w="9525" cap="flat" cmpd="sng" algn="ctr">
              <a:solidFill>
                <a:srgbClr val="CCCCFF"/>
              </a:solidFill>
              <a:prstDash val="dash"/>
              <a:round/>
              <a:headEnd type="none" w="med" len="med"/>
              <a:tailEnd type="none" w="med" len="med"/>
            </a:ln>
            <a:effectLst/>
          </p:spPr>
        </p:cxnSp>
        <p:cxnSp>
          <p:nvCxnSpPr>
            <p:cNvPr id="7" name="Straight Connector 6"/>
            <p:cNvCxnSpPr/>
            <p:nvPr/>
          </p:nvCxnSpPr>
          <p:spPr bwMode="auto">
            <a:xfrm flipH="1">
              <a:off x="571379" y="1771650"/>
              <a:ext cx="6654011" cy="0"/>
            </a:xfrm>
            <a:prstGeom prst="line">
              <a:avLst/>
            </a:prstGeom>
            <a:solidFill>
              <a:schemeClr val="accent1"/>
            </a:solidFill>
            <a:ln w="9525" cap="flat" cmpd="sng" algn="ctr">
              <a:solidFill>
                <a:srgbClr val="CCCCFF"/>
              </a:solidFill>
              <a:prstDash val="dash"/>
              <a:round/>
              <a:headEnd type="none" w="med" len="med"/>
              <a:tailEnd type="none" w="med" len="med"/>
            </a:ln>
            <a:effectLst/>
          </p:spPr>
        </p:cxnSp>
        <p:pic>
          <p:nvPicPr>
            <p:cNvPr id="8" name="Picture 2"/>
            <p:cNvPicPr>
              <a:picLocks noChangeAspect="1" noChangeArrowheads="1"/>
            </p:cNvPicPr>
            <p:nvPr/>
          </p:nvPicPr>
          <p:blipFill>
            <a:blip r:embed="rId3"/>
            <a:srcRect/>
            <a:stretch>
              <a:fillRect/>
            </a:stretch>
          </p:blipFill>
          <p:spPr bwMode="auto">
            <a:xfrm>
              <a:off x="2013614" y="914400"/>
              <a:ext cx="378373" cy="342900"/>
            </a:xfrm>
            <a:prstGeom prst="rect">
              <a:avLst/>
            </a:prstGeom>
            <a:noFill/>
            <a:ln w="9525">
              <a:noFill/>
              <a:miter lim="800000"/>
              <a:headEnd/>
              <a:tailEnd/>
            </a:ln>
            <a:effectLst/>
          </p:spPr>
        </p:pic>
        <p:sp>
          <p:nvSpPr>
            <p:cNvPr id="9" name="Rectangle 8"/>
            <p:cNvSpPr/>
            <p:nvPr/>
          </p:nvSpPr>
          <p:spPr>
            <a:xfrm>
              <a:off x="1738314" y="1371600"/>
              <a:ext cx="986168" cy="369332"/>
            </a:xfrm>
            <a:prstGeom prst="rect">
              <a:avLst/>
            </a:prstGeom>
          </p:spPr>
          <p:txBody>
            <a:bodyPr wrap="none">
              <a:spAutoFit/>
            </a:bodyPr>
            <a:lstStyle/>
            <a:p>
              <a:pPr algn="ctr">
                <a:defRPr/>
              </a:pPr>
              <a:r>
                <a:rPr lang="en-US" sz="900" b="1" dirty="0">
                  <a:solidFill>
                    <a:schemeClr val="tx1">
                      <a:lumMod val="65000"/>
                      <a:lumOff val="35000"/>
                    </a:schemeClr>
                  </a:solidFill>
                  <a:cs typeface="Arial" pitchFamily="34" charset="0"/>
                </a:rPr>
                <a:t>FSE’s Current </a:t>
              </a:r>
            </a:p>
            <a:p>
              <a:pPr algn="ctr">
                <a:defRPr/>
              </a:pPr>
              <a:r>
                <a:rPr lang="en-US" sz="900" b="1" dirty="0">
                  <a:solidFill>
                    <a:schemeClr val="tx1">
                      <a:lumMod val="65000"/>
                      <a:lumOff val="35000"/>
                    </a:schemeClr>
                  </a:solidFill>
                  <a:cs typeface="Arial" pitchFamily="34" charset="0"/>
                </a:rPr>
                <a:t>Location</a:t>
              </a:r>
            </a:p>
          </p:txBody>
        </p:sp>
        <p:sp>
          <p:nvSpPr>
            <p:cNvPr id="10" name="Rectangle 9"/>
            <p:cNvSpPr/>
            <p:nvPr/>
          </p:nvSpPr>
          <p:spPr>
            <a:xfrm>
              <a:off x="769305" y="1371600"/>
              <a:ext cx="665567" cy="369332"/>
            </a:xfrm>
            <a:prstGeom prst="rect">
              <a:avLst/>
            </a:prstGeom>
          </p:spPr>
          <p:txBody>
            <a:bodyPr wrap="none">
              <a:spAutoFit/>
            </a:bodyPr>
            <a:lstStyle/>
            <a:p>
              <a:pPr algn="ctr">
                <a:defRPr/>
              </a:pPr>
              <a:r>
                <a:rPr lang="en-US" sz="900" b="1" dirty="0">
                  <a:solidFill>
                    <a:schemeClr val="tx1">
                      <a:lumMod val="65000"/>
                      <a:lumOff val="35000"/>
                    </a:schemeClr>
                  </a:solidFill>
                  <a:cs typeface="Arial" pitchFamily="34" charset="0"/>
                </a:rPr>
                <a:t>Service </a:t>
              </a:r>
            </a:p>
            <a:p>
              <a:pPr algn="ctr">
                <a:defRPr/>
              </a:pPr>
              <a:r>
                <a:rPr lang="en-US" sz="900" b="1" dirty="0">
                  <a:solidFill>
                    <a:schemeClr val="tx1">
                      <a:lumMod val="65000"/>
                      <a:lumOff val="35000"/>
                    </a:schemeClr>
                  </a:solidFill>
                  <a:cs typeface="Arial" pitchFamily="34" charset="0"/>
                </a:rPr>
                <a:t>Location</a:t>
              </a:r>
            </a:p>
          </p:txBody>
        </p:sp>
        <p:cxnSp>
          <p:nvCxnSpPr>
            <p:cNvPr id="11" name="Straight Connector 10"/>
            <p:cNvCxnSpPr/>
            <p:nvPr/>
          </p:nvCxnSpPr>
          <p:spPr bwMode="auto">
            <a:xfrm rot="16200000" flipH="1">
              <a:off x="1416275" y="2444976"/>
              <a:ext cx="2743200" cy="24948"/>
            </a:xfrm>
            <a:prstGeom prst="line">
              <a:avLst/>
            </a:prstGeom>
            <a:solidFill>
              <a:schemeClr val="accent1"/>
            </a:solidFill>
            <a:ln w="9525" cap="flat" cmpd="sng" algn="ctr">
              <a:solidFill>
                <a:srgbClr val="CCCCFF"/>
              </a:solidFill>
              <a:prstDash val="dash"/>
              <a:round/>
              <a:headEnd type="none" w="med" len="med"/>
              <a:tailEnd type="none" w="med" len="med"/>
            </a:ln>
            <a:effectLst/>
          </p:spPr>
        </p:cxnSp>
        <p:pic>
          <p:nvPicPr>
            <p:cNvPr id="12" name="Picture 4"/>
            <p:cNvPicPr>
              <a:picLocks noChangeAspect="1" noChangeArrowheads="1"/>
            </p:cNvPicPr>
            <p:nvPr/>
          </p:nvPicPr>
          <p:blipFill>
            <a:blip r:embed="rId4" cstate="print"/>
            <a:srcRect/>
            <a:stretch>
              <a:fillRect/>
            </a:stretch>
          </p:blipFill>
          <p:spPr bwMode="auto">
            <a:xfrm>
              <a:off x="3183924" y="956935"/>
              <a:ext cx="342900" cy="340283"/>
            </a:xfrm>
            <a:prstGeom prst="rect">
              <a:avLst/>
            </a:prstGeom>
            <a:noFill/>
            <a:ln w="9525">
              <a:noFill/>
              <a:miter lim="800000"/>
              <a:headEnd/>
              <a:tailEnd/>
            </a:ln>
            <a:effectLst/>
          </p:spPr>
        </p:pic>
        <p:sp>
          <p:nvSpPr>
            <p:cNvPr id="13" name="Rectangle 12"/>
            <p:cNvSpPr/>
            <p:nvPr/>
          </p:nvSpPr>
          <p:spPr>
            <a:xfrm>
              <a:off x="2931640" y="1371600"/>
              <a:ext cx="857928" cy="369332"/>
            </a:xfrm>
            <a:prstGeom prst="rect">
              <a:avLst/>
            </a:prstGeom>
          </p:spPr>
          <p:txBody>
            <a:bodyPr wrap="none">
              <a:spAutoFit/>
            </a:bodyPr>
            <a:lstStyle/>
            <a:p>
              <a:pPr algn="ctr">
                <a:defRPr/>
              </a:pPr>
              <a:r>
                <a:rPr lang="en-US" sz="900" b="1" dirty="0">
                  <a:solidFill>
                    <a:schemeClr val="tx1">
                      <a:lumMod val="65000"/>
                      <a:lumOff val="35000"/>
                    </a:schemeClr>
                  </a:solidFill>
                  <a:cs typeface="Arial" pitchFamily="34" charset="0"/>
                </a:rPr>
                <a:t>Spare Parts </a:t>
              </a:r>
            </a:p>
            <a:p>
              <a:pPr algn="ctr">
                <a:defRPr/>
              </a:pPr>
              <a:r>
                <a:rPr lang="en-US" sz="900" b="1" dirty="0">
                  <a:solidFill>
                    <a:schemeClr val="tx1">
                      <a:lumMod val="65000"/>
                      <a:lumOff val="35000"/>
                    </a:schemeClr>
                  </a:solidFill>
                  <a:cs typeface="Arial" pitchFamily="34" charset="0"/>
                </a:rPr>
                <a:t>Availability</a:t>
              </a:r>
            </a:p>
          </p:txBody>
        </p:sp>
        <p:cxnSp>
          <p:nvCxnSpPr>
            <p:cNvPr id="14" name="Straight Connector 13"/>
            <p:cNvCxnSpPr/>
            <p:nvPr/>
          </p:nvCxnSpPr>
          <p:spPr bwMode="auto">
            <a:xfrm rot="16200000" flipH="1">
              <a:off x="2502124" y="2502127"/>
              <a:ext cx="2857502" cy="24948"/>
            </a:xfrm>
            <a:prstGeom prst="line">
              <a:avLst/>
            </a:prstGeom>
            <a:solidFill>
              <a:schemeClr val="accent1"/>
            </a:solidFill>
            <a:ln w="9525" cap="flat" cmpd="sng" algn="ctr">
              <a:solidFill>
                <a:srgbClr val="CCCCFF"/>
              </a:solidFill>
              <a:prstDash val="dash"/>
              <a:round/>
              <a:headEnd type="none" w="med" len="med"/>
              <a:tailEnd type="none" w="med" len="med"/>
            </a:ln>
            <a:effectLst/>
          </p:spPr>
        </p:cxnSp>
        <p:cxnSp>
          <p:nvCxnSpPr>
            <p:cNvPr id="15" name="Straight Connector 14"/>
            <p:cNvCxnSpPr/>
            <p:nvPr/>
          </p:nvCxnSpPr>
          <p:spPr bwMode="auto">
            <a:xfrm rot="16200000" flipH="1">
              <a:off x="3653443" y="2510444"/>
              <a:ext cx="2857500" cy="8312"/>
            </a:xfrm>
            <a:prstGeom prst="line">
              <a:avLst/>
            </a:prstGeom>
            <a:solidFill>
              <a:schemeClr val="accent1"/>
            </a:solidFill>
            <a:ln w="9525" cap="flat" cmpd="sng" algn="ctr">
              <a:solidFill>
                <a:srgbClr val="CCCCFF"/>
              </a:solidFill>
              <a:prstDash val="dash"/>
              <a:round/>
              <a:headEnd type="none" w="med" len="med"/>
              <a:tailEnd type="none" w="med" len="med"/>
            </a:ln>
            <a:effectLst/>
          </p:spPr>
        </p:cxnSp>
        <p:pic>
          <p:nvPicPr>
            <p:cNvPr id="16" name="Picture 5"/>
            <p:cNvPicPr>
              <a:picLocks noChangeAspect="1" noChangeArrowheads="1"/>
            </p:cNvPicPr>
            <p:nvPr/>
          </p:nvPicPr>
          <p:blipFill>
            <a:blip r:embed="rId5"/>
            <a:srcRect/>
            <a:stretch>
              <a:fillRect/>
            </a:stretch>
          </p:blipFill>
          <p:spPr bwMode="auto">
            <a:xfrm>
              <a:off x="4335087" y="945833"/>
              <a:ext cx="342900" cy="354330"/>
            </a:xfrm>
            <a:prstGeom prst="rect">
              <a:avLst/>
            </a:prstGeom>
            <a:noFill/>
            <a:ln w="9525">
              <a:noFill/>
              <a:miter lim="800000"/>
              <a:headEnd/>
              <a:tailEnd/>
            </a:ln>
            <a:effectLst/>
          </p:spPr>
        </p:pic>
        <p:sp>
          <p:nvSpPr>
            <p:cNvPr id="17" name="Rectangle 16"/>
            <p:cNvSpPr/>
            <p:nvPr/>
          </p:nvSpPr>
          <p:spPr>
            <a:xfrm>
              <a:off x="4174692" y="1371600"/>
              <a:ext cx="697628" cy="369332"/>
            </a:xfrm>
            <a:prstGeom prst="rect">
              <a:avLst/>
            </a:prstGeom>
          </p:spPr>
          <p:txBody>
            <a:bodyPr wrap="none">
              <a:spAutoFit/>
            </a:bodyPr>
            <a:lstStyle/>
            <a:p>
              <a:pPr algn="ctr">
                <a:defRPr/>
              </a:pPr>
              <a:r>
                <a:rPr lang="en-US" sz="900" b="1" dirty="0">
                  <a:solidFill>
                    <a:schemeClr val="tx1">
                      <a:lumMod val="65000"/>
                      <a:lumOff val="35000"/>
                    </a:schemeClr>
                  </a:solidFill>
                  <a:cs typeface="Arial" pitchFamily="34" charset="0"/>
                </a:rPr>
                <a:t>Work </a:t>
              </a:r>
            </a:p>
            <a:p>
              <a:pPr algn="ctr">
                <a:defRPr/>
              </a:pPr>
              <a:r>
                <a:rPr lang="en-US" sz="900" b="1" dirty="0">
                  <a:solidFill>
                    <a:schemeClr val="tx1">
                      <a:lumMod val="65000"/>
                      <a:lumOff val="35000"/>
                    </a:schemeClr>
                  </a:solidFill>
                  <a:cs typeface="Arial" pitchFamily="34" charset="0"/>
                </a:rPr>
                <a:t>Schedule</a:t>
              </a:r>
            </a:p>
          </p:txBody>
        </p:sp>
        <p:cxnSp>
          <p:nvCxnSpPr>
            <p:cNvPr id="18" name="Straight Connector 17"/>
            <p:cNvCxnSpPr/>
            <p:nvPr/>
          </p:nvCxnSpPr>
          <p:spPr bwMode="auto">
            <a:xfrm rot="16200000" flipH="1">
              <a:off x="4788124" y="2502127"/>
              <a:ext cx="2857502" cy="24948"/>
            </a:xfrm>
            <a:prstGeom prst="line">
              <a:avLst/>
            </a:prstGeom>
            <a:solidFill>
              <a:schemeClr val="accent1"/>
            </a:solidFill>
            <a:ln w="9525" cap="flat" cmpd="sng" algn="ctr">
              <a:solidFill>
                <a:srgbClr val="CCCCFF"/>
              </a:solidFill>
              <a:prstDash val="dash"/>
              <a:round/>
              <a:headEnd type="none" w="med" len="med"/>
              <a:tailEnd type="none" w="med" len="med"/>
            </a:ln>
            <a:effectLst/>
          </p:spPr>
        </p:cxnSp>
        <p:pic>
          <p:nvPicPr>
            <p:cNvPr id="19" name="Picture 4" descr="http://www.nodc.noaa.gov/dsdt/cwtg/images/cwtgmap3.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20937" y="1028701"/>
              <a:ext cx="489177" cy="3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9"/>
            <p:cNvSpPr/>
            <p:nvPr/>
          </p:nvSpPr>
          <p:spPr>
            <a:xfrm>
              <a:off x="5375244" y="1371600"/>
              <a:ext cx="607859" cy="369332"/>
            </a:xfrm>
            <a:prstGeom prst="rect">
              <a:avLst/>
            </a:prstGeom>
          </p:spPr>
          <p:txBody>
            <a:bodyPr wrap="none">
              <a:spAutoFit/>
            </a:bodyPr>
            <a:lstStyle/>
            <a:p>
              <a:pPr algn="ctr">
                <a:defRPr/>
              </a:pPr>
              <a:r>
                <a:rPr lang="en-US" sz="900" b="1" dirty="0">
                  <a:solidFill>
                    <a:schemeClr val="tx1">
                      <a:lumMod val="65000"/>
                      <a:lumOff val="35000"/>
                    </a:schemeClr>
                  </a:solidFill>
                  <a:cs typeface="Arial" pitchFamily="34" charset="0"/>
                </a:rPr>
                <a:t>Region </a:t>
              </a:r>
            </a:p>
            <a:p>
              <a:pPr algn="ctr">
                <a:defRPr/>
              </a:pPr>
              <a:r>
                <a:rPr lang="en-US" sz="900" b="1" dirty="0">
                  <a:solidFill>
                    <a:schemeClr val="tx1">
                      <a:lumMod val="65000"/>
                      <a:lumOff val="35000"/>
                    </a:schemeClr>
                  </a:solidFill>
                  <a:cs typeface="Arial" pitchFamily="34" charset="0"/>
                </a:rPr>
                <a:t>/ Zone</a:t>
              </a:r>
            </a:p>
          </p:txBody>
        </p:sp>
        <p:pic>
          <p:nvPicPr>
            <p:cNvPr id="21" name="Picture 6"/>
            <p:cNvPicPr>
              <a:picLocks noChangeAspect="1" noChangeArrowheads="1"/>
            </p:cNvPicPr>
            <p:nvPr/>
          </p:nvPicPr>
          <p:blipFill>
            <a:blip r:embed="rId7"/>
            <a:srcRect/>
            <a:stretch>
              <a:fillRect/>
            </a:stretch>
          </p:blipFill>
          <p:spPr bwMode="auto">
            <a:xfrm>
              <a:off x="6515099" y="1028700"/>
              <a:ext cx="340952" cy="357188"/>
            </a:xfrm>
            <a:prstGeom prst="rect">
              <a:avLst/>
            </a:prstGeom>
            <a:noFill/>
            <a:ln w="9525">
              <a:noFill/>
              <a:miter lim="800000"/>
              <a:headEnd/>
              <a:tailEnd/>
            </a:ln>
            <a:effectLst/>
          </p:spPr>
        </p:pic>
        <p:sp>
          <p:nvSpPr>
            <p:cNvPr id="22" name="Rectangle 21"/>
            <p:cNvSpPr/>
            <p:nvPr/>
          </p:nvSpPr>
          <p:spPr>
            <a:xfrm>
              <a:off x="6483704" y="1428750"/>
              <a:ext cx="511680" cy="230832"/>
            </a:xfrm>
            <a:prstGeom prst="rect">
              <a:avLst/>
            </a:prstGeom>
          </p:spPr>
          <p:txBody>
            <a:bodyPr wrap="none">
              <a:spAutoFit/>
            </a:bodyPr>
            <a:lstStyle/>
            <a:p>
              <a:pPr algn="ctr">
                <a:defRPr/>
              </a:pPr>
              <a:r>
                <a:rPr lang="en-US" sz="900" b="1" dirty="0">
                  <a:solidFill>
                    <a:schemeClr val="tx1">
                      <a:lumMod val="65000"/>
                      <a:lumOff val="35000"/>
                    </a:schemeClr>
                  </a:solidFill>
                  <a:cs typeface="Arial" pitchFamily="34" charset="0"/>
                </a:rPr>
                <a:t>Route</a:t>
              </a:r>
            </a:p>
          </p:txBody>
        </p:sp>
        <p:cxnSp>
          <p:nvCxnSpPr>
            <p:cNvPr id="23" name="Straight Connector 22"/>
            <p:cNvCxnSpPr/>
            <p:nvPr/>
          </p:nvCxnSpPr>
          <p:spPr bwMode="auto">
            <a:xfrm flipH="1">
              <a:off x="571500" y="2857500"/>
              <a:ext cx="6654011" cy="0"/>
            </a:xfrm>
            <a:prstGeom prst="line">
              <a:avLst/>
            </a:prstGeom>
            <a:solidFill>
              <a:schemeClr val="accent1"/>
            </a:solidFill>
            <a:ln w="9525" cap="flat" cmpd="sng" algn="ctr">
              <a:solidFill>
                <a:srgbClr val="CCCCFF"/>
              </a:solidFill>
              <a:prstDash val="dash"/>
              <a:round/>
              <a:headEnd type="none" w="med" len="med"/>
              <a:tailEnd type="none" w="med" len="med"/>
            </a:ln>
            <a:effectLst/>
          </p:spPr>
        </p:cxnSp>
        <p:sp>
          <p:nvSpPr>
            <p:cNvPr id="24" name="Rectangle 23"/>
            <p:cNvSpPr/>
            <p:nvPr/>
          </p:nvSpPr>
          <p:spPr>
            <a:xfrm>
              <a:off x="1851807" y="2400300"/>
              <a:ext cx="857928" cy="369332"/>
            </a:xfrm>
            <a:prstGeom prst="rect">
              <a:avLst/>
            </a:prstGeom>
          </p:spPr>
          <p:txBody>
            <a:bodyPr wrap="none">
              <a:spAutoFit/>
            </a:bodyPr>
            <a:lstStyle/>
            <a:p>
              <a:pPr algn="ctr">
                <a:defRPr/>
              </a:pPr>
              <a:r>
                <a:rPr lang="en-US" sz="900" b="1" dirty="0">
                  <a:solidFill>
                    <a:schemeClr val="tx1">
                      <a:lumMod val="65000"/>
                      <a:lumOff val="35000"/>
                    </a:schemeClr>
                  </a:solidFill>
                  <a:cs typeface="Arial" pitchFamily="34" charset="0"/>
                </a:rPr>
                <a:t>Spare Parts </a:t>
              </a:r>
            </a:p>
            <a:p>
              <a:pPr algn="ctr">
                <a:defRPr/>
              </a:pPr>
              <a:r>
                <a:rPr lang="en-US" sz="900" b="1" dirty="0">
                  <a:solidFill>
                    <a:schemeClr val="tx1">
                      <a:lumMod val="65000"/>
                      <a:lumOff val="35000"/>
                    </a:schemeClr>
                  </a:solidFill>
                  <a:cs typeface="Arial" pitchFamily="34" charset="0"/>
                </a:rPr>
                <a:t>Location </a:t>
              </a:r>
            </a:p>
          </p:txBody>
        </p:sp>
        <p:sp>
          <p:nvSpPr>
            <p:cNvPr id="25" name="Rectangle 24"/>
            <p:cNvSpPr/>
            <p:nvPr/>
          </p:nvSpPr>
          <p:spPr>
            <a:xfrm>
              <a:off x="891316" y="2457450"/>
              <a:ext cx="415499" cy="230832"/>
            </a:xfrm>
            <a:prstGeom prst="rect">
              <a:avLst/>
            </a:prstGeom>
          </p:spPr>
          <p:txBody>
            <a:bodyPr wrap="none">
              <a:spAutoFit/>
            </a:bodyPr>
            <a:lstStyle/>
            <a:p>
              <a:pPr algn="ctr">
                <a:defRPr/>
              </a:pPr>
              <a:r>
                <a:rPr lang="en-US" sz="900" b="1" dirty="0">
                  <a:solidFill>
                    <a:schemeClr val="tx1">
                      <a:lumMod val="65000"/>
                      <a:lumOff val="35000"/>
                    </a:schemeClr>
                  </a:solidFill>
                  <a:cs typeface="Arial" pitchFamily="34" charset="0"/>
                </a:rPr>
                <a:t>SLA</a:t>
              </a:r>
            </a:p>
          </p:txBody>
        </p:sp>
        <p:sp>
          <p:nvSpPr>
            <p:cNvPr id="26" name="Rectangle 25"/>
            <p:cNvSpPr/>
            <p:nvPr/>
          </p:nvSpPr>
          <p:spPr>
            <a:xfrm>
              <a:off x="2907294" y="2400300"/>
              <a:ext cx="973343" cy="369332"/>
            </a:xfrm>
            <a:prstGeom prst="rect">
              <a:avLst/>
            </a:prstGeom>
          </p:spPr>
          <p:txBody>
            <a:bodyPr wrap="none">
              <a:spAutoFit/>
            </a:bodyPr>
            <a:lstStyle/>
            <a:p>
              <a:pPr algn="ctr">
                <a:defRPr/>
              </a:pPr>
              <a:r>
                <a:rPr lang="en-US" sz="900" b="1" dirty="0">
                  <a:solidFill>
                    <a:schemeClr val="tx1">
                      <a:lumMod val="65000"/>
                      <a:lumOff val="35000"/>
                    </a:schemeClr>
                  </a:solidFill>
                  <a:cs typeface="Arial" pitchFamily="34" charset="0"/>
                </a:rPr>
                <a:t>Skill </a:t>
              </a:r>
            </a:p>
            <a:p>
              <a:pPr algn="ctr">
                <a:defRPr/>
              </a:pPr>
              <a:r>
                <a:rPr lang="en-US" sz="900" b="1" dirty="0">
                  <a:solidFill>
                    <a:schemeClr val="tx1">
                      <a:lumMod val="65000"/>
                      <a:lumOff val="35000"/>
                    </a:schemeClr>
                  </a:solidFill>
                  <a:cs typeface="Arial" pitchFamily="34" charset="0"/>
                </a:rPr>
                <a:t>Competencies</a:t>
              </a:r>
            </a:p>
          </p:txBody>
        </p:sp>
        <p:sp>
          <p:nvSpPr>
            <p:cNvPr id="27" name="Rectangle 26"/>
            <p:cNvSpPr/>
            <p:nvPr/>
          </p:nvSpPr>
          <p:spPr>
            <a:xfrm>
              <a:off x="4101160" y="2478301"/>
              <a:ext cx="857928" cy="230832"/>
            </a:xfrm>
            <a:prstGeom prst="rect">
              <a:avLst/>
            </a:prstGeom>
          </p:spPr>
          <p:txBody>
            <a:bodyPr wrap="none">
              <a:spAutoFit/>
            </a:bodyPr>
            <a:lstStyle/>
            <a:p>
              <a:pPr algn="ctr">
                <a:defRPr/>
              </a:pPr>
              <a:r>
                <a:rPr lang="en-US" sz="900" b="1" dirty="0">
                  <a:solidFill>
                    <a:schemeClr val="tx1">
                      <a:lumMod val="65000"/>
                      <a:lumOff val="35000"/>
                    </a:schemeClr>
                  </a:solidFill>
                  <a:cs typeface="Arial" pitchFamily="34" charset="0"/>
                </a:rPr>
                <a:t>Certification</a:t>
              </a:r>
            </a:p>
          </p:txBody>
        </p:sp>
        <p:sp>
          <p:nvSpPr>
            <p:cNvPr id="28" name="Rectangle 27"/>
            <p:cNvSpPr/>
            <p:nvPr/>
          </p:nvSpPr>
          <p:spPr>
            <a:xfrm>
              <a:off x="5234716" y="2457450"/>
              <a:ext cx="896399" cy="230832"/>
            </a:xfrm>
            <a:prstGeom prst="rect">
              <a:avLst/>
            </a:prstGeom>
          </p:spPr>
          <p:txBody>
            <a:bodyPr wrap="none">
              <a:spAutoFit/>
            </a:bodyPr>
            <a:lstStyle/>
            <a:p>
              <a:pPr algn="ctr">
                <a:defRPr/>
              </a:pPr>
              <a:r>
                <a:rPr lang="en-US" sz="900" b="1" dirty="0">
                  <a:solidFill>
                    <a:schemeClr val="tx1">
                      <a:lumMod val="65000"/>
                      <a:lumOff val="35000"/>
                    </a:schemeClr>
                  </a:solidFill>
                  <a:cs typeface="Arial" pitchFamily="34" charset="0"/>
                </a:rPr>
                <a:t>Cost Per Job</a:t>
              </a:r>
            </a:p>
          </p:txBody>
        </p:sp>
        <p:sp>
          <p:nvSpPr>
            <p:cNvPr id="29" name="Rectangle 28"/>
            <p:cNvSpPr/>
            <p:nvPr/>
          </p:nvSpPr>
          <p:spPr>
            <a:xfrm>
              <a:off x="6410023" y="2457450"/>
              <a:ext cx="774572" cy="230832"/>
            </a:xfrm>
            <a:prstGeom prst="rect">
              <a:avLst/>
            </a:prstGeom>
          </p:spPr>
          <p:txBody>
            <a:bodyPr wrap="none">
              <a:spAutoFit/>
            </a:bodyPr>
            <a:lstStyle/>
            <a:p>
              <a:pPr algn="ctr">
                <a:defRPr/>
              </a:pPr>
              <a:r>
                <a:rPr lang="en-US" sz="900" b="1" dirty="0">
                  <a:solidFill>
                    <a:schemeClr val="tx1">
                      <a:lumMod val="65000"/>
                      <a:lumOff val="35000"/>
                    </a:schemeClr>
                  </a:solidFill>
                  <a:cs typeface="Arial" pitchFamily="34" charset="0"/>
                </a:rPr>
                <a:t>Drive Time</a:t>
              </a:r>
            </a:p>
          </p:txBody>
        </p:sp>
        <p:pic>
          <p:nvPicPr>
            <p:cNvPr id="30" name="Picture 7"/>
            <p:cNvPicPr>
              <a:picLocks noChangeAspect="1" noChangeArrowheads="1"/>
            </p:cNvPicPr>
            <p:nvPr/>
          </p:nvPicPr>
          <p:blipFill>
            <a:blip r:embed="rId8" cstate="print"/>
            <a:srcRect/>
            <a:stretch>
              <a:fillRect/>
            </a:stretch>
          </p:blipFill>
          <p:spPr bwMode="auto">
            <a:xfrm>
              <a:off x="971549" y="2000250"/>
              <a:ext cx="259249" cy="342900"/>
            </a:xfrm>
            <a:prstGeom prst="rect">
              <a:avLst/>
            </a:prstGeom>
            <a:noFill/>
            <a:ln w="9525">
              <a:noFill/>
              <a:miter lim="800000"/>
              <a:headEnd/>
              <a:tailEnd/>
            </a:ln>
            <a:effectLst/>
          </p:spPr>
        </p:pic>
        <p:pic>
          <p:nvPicPr>
            <p:cNvPr id="31" name="Picture 3"/>
            <p:cNvPicPr>
              <a:picLocks noChangeAspect="1" noChangeArrowheads="1"/>
            </p:cNvPicPr>
            <p:nvPr/>
          </p:nvPicPr>
          <p:blipFill>
            <a:blip r:embed="rId9" cstate="print"/>
            <a:srcRect/>
            <a:stretch>
              <a:fillRect/>
            </a:stretch>
          </p:blipFill>
          <p:spPr bwMode="auto">
            <a:xfrm>
              <a:off x="2114550" y="2000250"/>
              <a:ext cx="285749" cy="358213"/>
            </a:xfrm>
            <a:prstGeom prst="rect">
              <a:avLst/>
            </a:prstGeom>
            <a:noFill/>
            <a:ln w="9525">
              <a:noFill/>
              <a:miter lim="800000"/>
              <a:headEnd/>
              <a:tailEnd/>
            </a:ln>
            <a:effectLst/>
          </p:spPr>
        </p:pic>
        <p:pic>
          <p:nvPicPr>
            <p:cNvPr id="32" name="Picture 11"/>
            <p:cNvPicPr>
              <a:picLocks noChangeAspect="1" noChangeArrowheads="1"/>
            </p:cNvPicPr>
            <p:nvPr/>
          </p:nvPicPr>
          <p:blipFill>
            <a:blip r:embed="rId10" cstate="print"/>
            <a:srcRect r="54246"/>
            <a:stretch>
              <a:fillRect/>
            </a:stretch>
          </p:blipFill>
          <p:spPr bwMode="auto">
            <a:xfrm>
              <a:off x="955220" y="971551"/>
              <a:ext cx="285750" cy="347408"/>
            </a:xfrm>
            <a:prstGeom prst="rect">
              <a:avLst/>
            </a:prstGeom>
            <a:noFill/>
            <a:ln w="9525">
              <a:noFill/>
              <a:miter lim="800000"/>
              <a:headEnd/>
              <a:tailEnd/>
            </a:ln>
            <a:effectLst/>
          </p:spPr>
        </p:pic>
        <p:pic>
          <p:nvPicPr>
            <p:cNvPr id="33" name="Picture 12"/>
            <p:cNvPicPr>
              <a:picLocks noChangeAspect="1" noChangeArrowheads="1"/>
            </p:cNvPicPr>
            <p:nvPr/>
          </p:nvPicPr>
          <p:blipFill>
            <a:blip r:embed="rId11" cstate="print"/>
            <a:srcRect/>
            <a:stretch>
              <a:fillRect/>
            </a:stretch>
          </p:blipFill>
          <p:spPr bwMode="auto">
            <a:xfrm>
              <a:off x="3257549" y="2000250"/>
              <a:ext cx="263841" cy="339329"/>
            </a:xfrm>
            <a:prstGeom prst="rect">
              <a:avLst/>
            </a:prstGeom>
            <a:noFill/>
            <a:ln w="9525">
              <a:noFill/>
              <a:miter lim="800000"/>
              <a:headEnd/>
              <a:tailEnd/>
            </a:ln>
            <a:effectLst/>
          </p:spPr>
        </p:pic>
        <p:pic>
          <p:nvPicPr>
            <p:cNvPr id="34" name="Picture 13"/>
            <p:cNvPicPr>
              <a:picLocks noChangeAspect="1" noChangeArrowheads="1"/>
            </p:cNvPicPr>
            <p:nvPr/>
          </p:nvPicPr>
          <p:blipFill>
            <a:blip r:embed="rId12" cstate="print"/>
            <a:srcRect/>
            <a:stretch>
              <a:fillRect/>
            </a:stretch>
          </p:blipFill>
          <p:spPr bwMode="auto">
            <a:xfrm>
              <a:off x="4400550" y="2000250"/>
              <a:ext cx="290912" cy="360760"/>
            </a:xfrm>
            <a:prstGeom prst="rect">
              <a:avLst/>
            </a:prstGeom>
            <a:noFill/>
            <a:ln w="9525">
              <a:noFill/>
              <a:miter lim="800000"/>
              <a:headEnd/>
              <a:tailEnd/>
            </a:ln>
            <a:effectLst/>
          </p:spPr>
        </p:pic>
        <p:pic>
          <p:nvPicPr>
            <p:cNvPr id="35" name="Picture 14"/>
            <p:cNvPicPr>
              <a:picLocks noChangeAspect="1" noChangeArrowheads="1"/>
            </p:cNvPicPr>
            <p:nvPr/>
          </p:nvPicPr>
          <p:blipFill>
            <a:blip r:embed="rId13" cstate="print"/>
            <a:srcRect/>
            <a:stretch>
              <a:fillRect/>
            </a:stretch>
          </p:blipFill>
          <p:spPr bwMode="auto">
            <a:xfrm>
              <a:off x="5543549" y="1943101"/>
              <a:ext cx="285750" cy="430736"/>
            </a:xfrm>
            <a:prstGeom prst="rect">
              <a:avLst/>
            </a:prstGeom>
            <a:noFill/>
            <a:ln w="9525">
              <a:noFill/>
              <a:miter lim="800000"/>
              <a:headEnd/>
              <a:tailEnd/>
            </a:ln>
            <a:effectLst/>
          </p:spPr>
        </p:pic>
        <p:pic>
          <p:nvPicPr>
            <p:cNvPr id="36" name="Picture 15"/>
            <p:cNvPicPr>
              <a:picLocks noChangeAspect="1" noChangeArrowheads="1"/>
            </p:cNvPicPr>
            <p:nvPr/>
          </p:nvPicPr>
          <p:blipFill>
            <a:blip r:embed="rId14" cstate="print"/>
            <a:srcRect/>
            <a:stretch>
              <a:fillRect/>
            </a:stretch>
          </p:blipFill>
          <p:spPr bwMode="auto">
            <a:xfrm>
              <a:off x="6564086" y="2171700"/>
              <a:ext cx="435768" cy="235631"/>
            </a:xfrm>
            <a:prstGeom prst="rect">
              <a:avLst/>
            </a:prstGeom>
            <a:noFill/>
            <a:ln w="9525">
              <a:noFill/>
              <a:miter lim="800000"/>
              <a:headEnd/>
              <a:tailEnd/>
            </a:ln>
            <a:effectLst/>
          </p:spPr>
        </p:pic>
        <p:pic>
          <p:nvPicPr>
            <p:cNvPr id="37" name="Picture 16"/>
            <p:cNvPicPr>
              <a:picLocks noChangeAspect="1" noChangeArrowheads="1"/>
            </p:cNvPicPr>
            <p:nvPr/>
          </p:nvPicPr>
          <p:blipFill>
            <a:blip r:embed="rId15"/>
            <a:srcRect/>
            <a:stretch>
              <a:fillRect/>
            </a:stretch>
          </p:blipFill>
          <p:spPr bwMode="auto">
            <a:xfrm>
              <a:off x="6686550" y="2000251"/>
              <a:ext cx="164306" cy="164306"/>
            </a:xfrm>
            <a:prstGeom prst="rect">
              <a:avLst/>
            </a:prstGeom>
            <a:noFill/>
            <a:ln w="9525">
              <a:noFill/>
              <a:miter lim="800000"/>
              <a:headEnd/>
              <a:tailEnd/>
            </a:ln>
            <a:effectLst/>
          </p:spPr>
        </p:pic>
        <p:sp>
          <p:nvSpPr>
            <p:cNvPr id="38" name="Rectangle 37"/>
            <p:cNvSpPr/>
            <p:nvPr/>
          </p:nvSpPr>
          <p:spPr>
            <a:xfrm>
              <a:off x="3045452" y="3616779"/>
              <a:ext cx="748924" cy="230832"/>
            </a:xfrm>
            <a:prstGeom prst="rect">
              <a:avLst/>
            </a:prstGeom>
          </p:spPr>
          <p:txBody>
            <a:bodyPr wrap="none">
              <a:spAutoFit/>
            </a:bodyPr>
            <a:lstStyle/>
            <a:p>
              <a:pPr algn="ctr">
                <a:defRPr/>
              </a:pPr>
              <a:r>
                <a:rPr lang="en-US" sz="900" b="1" dirty="0">
                  <a:solidFill>
                    <a:schemeClr val="tx1">
                      <a:lumMod val="65000"/>
                      <a:lumOff val="35000"/>
                    </a:schemeClr>
                  </a:solidFill>
                  <a:cs typeface="Arial" pitchFamily="34" charset="0"/>
                </a:rPr>
                <a:t>Over Time</a:t>
              </a:r>
            </a:p>
          </p:txBody>
        </p:sp>
        <p:sp>
          <p:nvSpPr>
            <p:cNvPr id="39" name="Rectangle 38"/>
            <p:cNvSpPr/>
            <p:nvPr/>
          </p:nvSpPr>
          <p:spPr>
            <a:xfrm>
              <a:off x="4174841" y="3617952"/>
              <a:ext cx="736099" cy="230832"/>
            </a:xfrm>
            <a:prstGeom prst="rect">
              <a:avLst/>
            </a:prstGeom>
          </p:spPr>
          <p:txBody>
            <a:bodyPr wrap="none">
              <a:spAutoFit/>
            </a:bodyPr>
            <a:lstStyle/>
            <a:p>
              <a:pPr algn="ctr">
                <a:defRPr/>
              </a:pPr>
              <a:r>
                <a:rPr lang="en-US" sz="900" b="1" dirty="0">
                  <a:solidFill>
                    <a:schemeClr val="tx1">
                      <a:lumMod val="65000"/>
                      <a:lumOff val="35000"/>
                    </a:schemeClr>
                  </a:solidFill>
                  <a:cs typeface="Arial" pitchFamily="34" charset="0"/>
                </a:rPr>
                <a:t>Crew jobs</a:t>
              </a:r>
            </a:p>
          </p:txBody>
        </p:sp>
        <p:sp>
          <p:nvSpPr>
            <p:cNvPr id="40" name="Rectangle 39"/>
            <p:cNvSpPr/>
            <p:nvPr/>
          </p:nvSpPr>
          <p:spPr>
            <a:xfrm>
              <a:off x="5435210" y="3597101"/>
              <a:ext cx="588624" cy="230832"/>
            </a:xfrm>
            <a:prstGeom prst="rect">
              <a:avLst/>
            </a:prstGeom>
          </p:spPr>
          <p:txBody>
            <a:bodyPr wrap="none">
              <a:spAutoFit/>
            </a:bodyPr>
            <a:lstStyle/>
            <a:p>
              <a:pPr algn="ctr">
                <a:defRPr/>
              </a:pPr>
              <a:r>
                <a:rPr lang="en-US" sz="900" b="1" dirty="0">
                  <a:solidFill>
                    <a:schemeClr val="tx1">
                      <a:lumMod val="65000"/>
                      <a:lumOff val="35000"/>
                    </a:schemeClr>
                  </a:solidFill>
                  <a:cs typeface="Arial" pitchFamily="34" charset="0"/>
                </a:rPr>
                <a:t>Priority</a:t>
              </a:r>
            </a:p>
          </p:txBody>
        </p:sp>
        <p:sp>
          <p:nvSpPr>
            <p:cNvPr id="41" name="Rectangle 40"/>
            <p:cNvSpPr/>
            <p:nvPr/>
          </p:nvSpPr>
          <p:spPr>
            <a:xfrm>
              <a:off x="6363072" y="3597101"/>
              <a:ext cx="896399" cy="230832"/>
            </a:xfrm>
            <a:prstGeom prst="rect">
              <a:avLst/>
            </a:prstGeom>
          </p:spPr>
          <p:txBody>
            <a:bodyPr wrap="none">
              <a:spAutoFit/>
            </a:bodyPr>
            <a:lstStyle/>
            <a:p>
              <a:pPr algn="ctr">
                <a:defRPr/>
              </a:pPr>
              <a:r>
                <a:rPr lang="en-US" sz="900" b="1" dirty="0">
                  <a:solidFill>
                    <a:schemeClr val="tx1">
                      <a:lumMod val="65000"/>
                      <a:lumOff val="35000"/>
                    </a:schemeClr>
                  </a:solidFill>
                  <a:cs typeface="Arial" pitchFamily="34" charset="0"/>
                </a:rPr>
                <a:t>Job Duration</a:t>
              </a:r>
            </a:p>
          </p:txBody>
        </p:sp>
        <p:pic>
          <p:nvPicPr>
            <p:cNvPr id="42" name="Picture 20"/>
            <p:cNvPicPr>
              <a:picLocks noChangeAspect="1" noChangeArrowheads="1"/>
            </p:cNvPicPr>
            <p:nvPr/>
          </p:nvPicPr>
          <p:blipFill>
            <a:blip r:embed="rId16"/>
            <a:srcRect/>
            <a:stretch>
              <a:fillRect/>
            </a:stretch>
          </p:blipFill>
          <p:spPr bwMode="auto">
            <a:xfrm>
              <a:off x="3200399" y="3143250"/>
              <a:ext cx="335540" cy="357188"/>
            </a:xfrm>
            <a:prstGeom prst="rect">
              <a:avLst/>
            </a:prstGeom>
            <a:noFill/>
            <a:ln w="9525">
              <a:noFill/>
              <a:miter lim="800000"/>
              <a:headEnd/>
              <a:tailEnd/>
            </a:ln>
            <a:effectLst/>
          </p:spPr>
        </p:pic>
        <p:pic>
          <p:nvPicPr>
            <p:cNvPr id="43" name="Picture 3" descr="http://icons.iconarchive.com/icons/icons-land/vista-people/128/Occupations-Pilot-Male-Light-icon.png"/>
            <p:cNvPicPr>
              <a:picLocks noChangeAspect="1" noChangeArrowheads="1"/>
            </p:cNvPicPr>
            <p:nvPr/>
          </p:nvPicPr>
          <p:blipFill>
            <a:blip r:embed="rId17"/>
            <a:srcRect/>
            <a:stretch>
              <a:fillRect/>
            </a:stretch>
          </p:blipFill>
          <p:spPr bwMode="auto">
            <a:xfrm>
              <a:off x="4343399" y="3086100"/>
              <a:ext cx="457200" cy="457201"/>
            </a:xfrm>
            <a:prstGeom prst="rect">
              <a:avLst/>
            </a:prstGeom>
            <a:noFill/>
          </p:spPr>
        </p:pic>
        <p:pic>
          <p:nvPicPr>
            <p:cNvPr id="44" name="Picture 21"/>
            <p:cNvPicPr>
              <a:picLocks noChangeAspect="1" noChangeArrowheads="1"/>
            </p:cNvPicPr>
            <p:nvPr/>
          </p:nvPicPr>
          <p:blipFill>
            <a:blip r:embed="rId18" cstate="print"/>
            <a:srcRect/>
            <a:stretch>
              <a:fillRect/>
            </a:stretch>
          </p:blipFill>
          <p:spPr bwMode="auto">
            <a:xfrm>
              <a:off x="5543549" y="3086100"/>
              <a:ext cx="342900" cy="376833"/>
            </a:xfrm>
            <a:prstGeom prst="rect">
              <a:avLst/>
            </a:prstGeom>
            <a:noFill/>
            <a:ln w="9525">
              <a:noFill/>
              <a:miter lim="800000"/>
              <a:headEnd/>
              <a:tailEnd/>
            </a:ln>
            <a:effectLst/>
          </p:spPr>
        </p:pic>
        <p:pic>
          <p:nvPicPr>
            <p:cNvPr id="45" name="Picture 22"/>
            <p:cNvPicPr>
              <a:picLocks noChangeAspect="1" noChangeArrowheads="1"/>
            </p:cNvPicPr>
            <p:nvPr/>
          </p:nvPicPr>
          <p:blipFill>
            <a:blip r:embed="rId19" cstate="print"/>
            <a:srcRect/>
            <a:stretch>
              <a:fillRect/>
            </a:stretch>
          </p:blipFill>
          <p:spPr bwMode="auto">
            <a:xfrm>
              <a:off x="6629399" y="3086100"/>
              <a:ext cx="346159" cy="367089"/>
            </a:xfrm>
            <a:prstGeom prst="rect">
              <a:avLst/>
            </a:prstGeom>
            <a:noFill/>
            <a:ln w="9525">
              <a:noFill/>
              <a:miter lim="800000"/>
              <a:headEnd/>
              <a:tailEnd/>
            </a:ln>
            <a:effectLst/>
          </p:spPr>
        </p:pic>
        <p:pic>
          <p:nvPicPr>
            <p:cNvPr id="46" name="Picture 16"/>
            <p:cNvPicPr>
              <a:picLocks noChangeAspect="1" noChangeArrowheads="1"/>
            </p:cNvPicPr>
            <p:nvPr/>
          </p:nvPicPr>
          <p:blipFill>
            <a:blip r:embed="rId15"/>
            <a:srcRect/>
            <a:stretch>
              <a:fillRect/>
            </a:stretch>
          </p:blipFill>
          <p:spPr bwMode="auto">
            <a:xfrm>
              <a:off x="6915150" y="3200401"/>
              <a:ext cx="164306" cy="164306"/>
            </a:xfrm>
            <a:prstGeom prst="rect">
              <a:avLst/>
            </a:prstGeom>
            <a:noFill/>
            <a:ln w="9525">
              <a:noFill/>
              <a:miter lim="800000"/>
              <a:headEnd/>
              <a:tailEnd/>
            </a:ln>
            <a:effectLst/>
          </p:spPr>
        </p:pic>
        <p:sp>
          <p:nvSpPr>
            <p:cNvPr id="47" name="Rectangle 46"/>
            <p:cNvSpPr/>
            <p:nvPr/>
          </p:nvSpPr>
          <p:spPr>
            <a:xfrm>
              <a:off x="1738568" y="3588937"/>
              <a:ext cx="998991" cy="369332"/>
            </a:xfrm>
            <a:prstGeom prst="rect">
              <a:avLst/>
            </a:prstGeom>
          </p:spPr>
          <p:txBody>
            <a:bodyPr wrap="none">
              <a:spAutoFit/>
            </a:bodyPr>
            <a:lstStyle/>
            <a:p>
              <a:pPr algn="ctr">
                <a:defRPr/>
              </a:pPr>
              <a:r>
                <a:rPr lang="en-US" sz="900" b="1" dirty="0">
                  <a:solidFill>
                    <a:schemeClr val="tx1">
                      <a:lumMod val="65000"/>
                      <a:lumOff val="35000"/>
                    </a:schemeClr>
                  </a:solidFill>
                  <a:cs typeface="Arial" pitchFamily="34" charset="0"/>
                </a:rPr>
                <a:t>Customer </a:t>
              </a:r>
            </a:p>
            <a:p>
              <a:pPr algn="ctr">
                <a:defRPr/>
              </a:pPr>
              <a:r>
                <a:rPr lang="en-US" sz="900" b="1" dirty="0">
                  <a:solidFill>
                    <a:schemeClr val="tx1">
                      <a:lumMod val="65000"/>
                      <a:lumOff val="35000"/>
                    </a:schemeClr>
                  </a:solidFill>
                  <a:cs typeface="Arial" pitchFamily="34" charset="0"/>
                </a:rPr>
                <a:t>Preferred Time</a:t>
              </a:r>
            </a:p>
          </p:txBody>
        </p:sp>
        <p:sp>
          <p:nvSpPr>
            <p:cNvPr id="48" name="Rectangle 47"/>
            <p:cNvSpPr/>
            <p:nvPr/>
          </p:nvSpPr>
          <p:spPr>
            <a:xfrm>
              <a:off x="686809" y="3626411"/>
              <a:ext cx="851515" cy="230832"/>
            </a:xfrm>
            <a:prstGeom prst="rect">
              <a:avLst/>
            </a:prstGeom>
          </p:spPr>
          <p:txBody>
            <a:bodyPr wrap="none">
              <a:spAutoFit/>
            </a:bodyPr>
            <a:lstStyle/>
            <a:p>
              <a:pPr algn="ctr">
                <a:defRPr/>
              </a:pPr>
              <a:r>
                <a:rPr lang="en-US" sz="900" b="1" dirty="0">
                  <a:solidFill>
                    <a:schemeClr val="tx1">
                      <a:lumMod val="65000"/>
                      <a:lumOff val="35000"/>
                    </a:schemeClr>
                  </a:solidFill>
                  <a:cs typeface="Arial" pitchFamily="34" charset="0"/>
                </a:rPr>
                <a:t>Pass Holder</a:t>
              </a:r>
            </a:p>
          </p:txBody>
        </p:sp>
        <p:pic>
          <p:nvPicPr>
            <p:cNvPr id="49" name="Picture 23"/>
            <p:cNvPicPr>
              <a:picLocks noChangeAspect="1" noChangeArrowheads="1"/>
            </p:cNvPicPr>
            <p:nvPr/>
          </p:nvPicPr>
          <p:blipFill>
            <a:blip r:embed="rId20"/>
            <a:srcRect/>
            <a:stretch>
              <a:fillRect/>
            </a:stretch>
          </p:blipFill>
          <p:spPr bwMode="auto">
            <a:xfrm>
              <a:off x="971550" y="3131737"/>
              <a:ext cx="255701" cy="392906"/>
            </a:xfrm>
            <a:prstGeom prst="rect">
              <a:avLst/>
            </a:prstGeom>
            <a:noFill/>
            <a:ln w="9525">
              <a:noFill/>
              <a:miter lim="800000"/>
              <a:headEnd/>
              <a:tailEnd/>
            </a:ln>
            <a:effectLst/>
          </p:spPr>
        </p:pic>
        <p:pic>
          <p:nvPicPr>
            <p:cNvPr id="50" name="Picture 24"/>
            <p:cNvPicPr>
              <a:picLocks noChangeAspect="1" noChangeArrowheads="1"/>
            </p:cNvPicPr>
            <p:nvPr/>
          </p:nvPicPr>
          <p:blipFill>
            <a:blip r:embed="rId21"/>
            <a:srcRect/>
            <a:stretch>
              <a:fillRect/>
            </a:stretch>
          </p:blipFill>
          <p:spPr bwMode="auto">
            <a:xfrm>
              <a:off x="2065562" y="3188887"/>
              <a:ext cx="342900" cy="342900"/>
            </a:xfrm>
            <a:prstGeom prst="rect">
              <a:avLst/>
            </a:prstGeom>
            <a:noFill/>
            <a:ln w="9525">
              <a:noFill/>
              <a:miter lim="800000"/>
              <a:headEnd/>
              <a:tailEnd/>
            </a:ln>
            <a:effectLst/>
          </p:spPr>
        </p:pic>
      </p:grpSp>
      <p:sp>
        <p:nvSpPr>
          <p:cNvPr id="51" name="Rectangle 50"/>
          <p:cNvSpPr/>
          <p:nvPr/>
        </p:nvSpPr>
        <p:spPr>
          <a:xfrm>
            <a:off x="228600" y="458980"/>
            <a:ext cx="228600" cy="1828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0083310"/>
      </p:ext>
    </p:extLst>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3915" y="133350"/>
            <a:ext cx="1123950" cy="325630"/>
          </a:xfrm>
          <a:prstGeom prst="rect">
            <a:avLst/>
          </a:prstGeom>
        </p:spPr>
      </p:pic>
      <p:sp>
        <p:nvSpPr>
          <p:cNvPr id="22" name="TextBox 21"/>
          <p:cNvSpPr txBox="1"/>
          <p:nvPr/>
        </p:nvSpPr>
        <p:spPr>
          <a:xfrm>
            <a:off x="3334555" y="579917"/>
            <a:ext cx="2146742" cy="323165"/>
          </a:xfrm>
          <a:prstGeom prst="rect">
            <a:avLst/>
          </a:prstGeom>
          <a:noFill/>
        </p:spPr>
        <p:txBody>
          <a:bodyPr wrap="none" rtlCol="0">
            <a:spAutoFit/>
          </a:bodyPr>
          <a:lstStyle/>
          <a:p>
            <a:r>
              <a:rPr lang="en-US" sz="1500" b="1" i="1" dirty="0">
                <a:solidFill>
                  <a:schemeClr val="tx1">
                    <a:lumMod val="95000"/>
                    <a:lumOff val="5000"/>
                  </a:schemeClr>
                </a:solidFill>
              </a:rPr>
              <a:t>Why  FIELDPOWER ?</a:t>
            </a:r>
            <a:endParaRPr lang="en-US" sz="2400" i="1" dirty="0">
              <a:solidFill>
                <a:schemeClr val="tx1">
                  <a:lumMod val="95000"/>
                  <a:lumOff val="5000"/>
                </a:schemeClr>
              </a:solidFill>
            </a:endParaRPr>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6531" y="819150"/>
            <a:ext cx="4870707" cy="3676150"/>
          </a:xfrm>
          <a:prstGeom prst="rect">
            <a:avLst/>
          </a:prstGeom>
        </p:spPr>
      </p:pic>
      <p:sp>
        <p:nvSpPr>
          <p:cNvPr id="25" name="Rectangle 24"/>
          <p:cNvSpPr/>
          <p:nvPr/>
        </p:nvSpPr>
        <p:spPr>
          <a:xfrm>
            <a:off x="813848" y="1428750"/>
            <a:ext cx="1988473" cy="3066550"/>
          </a:xfrm>
          <a:prstGeom prst="rect">
            <a:avLst/>
          </a:prstGeom>
          <a:solidFill>
            <a:srgbClr val="DCDFE4">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lumMod val="85000"/>
                </a:schemeClr>
              </a:solidFill>
            </a:endParaRPr>
          </a:p>
        </p:txBody>
      </p:sp>
      <p:sp>
        <p:nvSpPr>
          <p:cNvPr id="26" name="Rectangle 25"/>
          <p:cNvSpPr/>
          <p:nvPr/>
        </p:nvSpPr>
        <p:spPr>
          <a:xfrm>
            <a:off x="818526" y="777503"/>
            <a:ext cx="1988472" cy="12798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990600" y="1268909"/>
            <a:ext cx="1485900" cy="769441"/>
          </a:xfrm>
          <a:prstGeom prst="rect">
            <a:avLst/>
          </a:prstGeom>
          <a:noFill/>
        </p:spPr>
        <p:txBody>
          <a:bodyPr wrap="square" rtlCol="0">
            <a:spAutoFit/>
          </a:bodyPr>
          <a:lstStyle/>
          <a:p>
            <a:pPr algn="ctr"/>
            <a:r>
              <a:rPr lang="en-US" sz="1100" b="1" dirty="0">
                <a:solidFill>
                  <a:srgbClr val="E20000"/>
                </a:solidFill>
              </a:rPr>
              <a:t> </a:t>
            </a:r>
            <a:r>
              <a:rPr lang="en-US" sz="1100" i="1" dirty="0">
                <a:solidFill>
                  <a:schemeClr val="tx1">
                    <a:lumMod val="75000"/>
                    <a:lumOff val="25000"/>
                  </a:schemeClr>
                </a:solidFill>
              </a:rPr>
              <a:t>“Award Winning Mobile Field Service Management Software &amp; solution”</a:t>
            </a:r>
          </a:p>
        </p:txBody>
      </p:sp>
      <p:sp>
        <p:nvSpPr>
          <p:cNvPr id="28" name="TextBox 27"/>
          <p:cNvSpPr txBox="1"/>
          <p:nvPr/>
        </p:nvSpPr>
        <p:spPr>
          <a:xfrm>
            <a:off x="1015743" y="2434010"/>
            <a:ext cx="1786578" cy="1938992"/>
          </a:xfrm>
          <a:prstGeom prst="rect">
            <a:avLst/>
          </a:prstGeom>
          <a:noFill/>
        </p:spPr>
        <p:txBody>
          <a:bodyPr wrap="square" lIns="0" tIns="0" rIns="68580" bIns="0" rtlCol="0" anchor="t">
            <a:spAutoFit/>
          </a:bodyPr>
          <a:lstStyle/>
          <a:p>
            <a:pPr>
              <a:lnSpc>
                <a:spcPct val="150000"/>
              </a:lnSpc>
            </a:pPr>
            <a:r>
              <a:rPr lang="en-US" sz="1050" dirty="0"/>
              <a:t>Get the </a:t>
            </a:r>
            <a:r>
              <a:rPr lang="en-US" sz="1050" b="1" dirty="0">
                <a:solidFill>
                  <a:srgbClr val="FF0000"/>
                </a:solidFill>
              </a:rPr>
              <a:t>Right Resource </a:t>
            </a:r>
          </a:p>
          <a:p>
            <a:pPr marL="557213" lvl="1" indent="-214313">
              <a:lnSpc>
                <a:spcPct val="150000"/>
              </a:lnSpc>
              <a:buFontTx/>
              <a:buChar char="-"/>
            </a:pPr>
            <a:r>
              <a:rPr lang="en-US" sz="1050" dirty="0"/>
              <a:t>@ Right Time</a:t>
            </a:r>
          </a:p>
          <a:p>
            <a:pPr marL="557213" lvl="1" indent="-214313">
              <a:lnSpc>
                <a:spcPct val="150000"/>
              </a:lnSpc>
              <a:buFontTx/>
              <a:buChar char="-"/>
            </a:pPr>
            <a:r>
              <a:rPr lang="en-US" sz="1050" dirty="0"/>
              <a:t>@ Right Place</a:t>
            </a:r>
          </a:p>
          <a:p>
            <a:pPr marL="557213" lvl="1" indent="-214313">
              <a:lnSpc>
                <a:spcPct val="150000"/>
              </a:lnSpc>
              <a:buFontTx/>
              <a:buChar char="-"/>
            </a:pPr>
            <a:r>
              <a:rPr lang="en-US" sz="1050" dirty="0"/>
              <a:t>@ Right Skills</a:t>
            </a:r>
          </a:p>
          <a:p>
            <a:pPr marL="557213" lvl="1" indent="-214313">
              <a:lnSpc>
                <a:spcPct val="150000"/>
              </a:lnSpc>
              <a:buFontTx/>
              <a:buChar char="-"/>
            </a:pPr>
            <a:r>
              <a:rPr lang="en-US" sz="1050" dirty="0"/>
              <a:t>@ Right Parts</a:t>
            </a:r>
          </a:p>
          <a:p>
            <a:pPr marL="557213" lvl="1" indent="-214313">
              <a:lnSpc>
                <a:spcPct val="150000"/>
              </a:lnSpc>
              <a:buFontTx/>
              <a:buChar char="-"/>
            </a:pPr>
            <a:r>
              <a:rPr lang="en-US" sz="1050" dirty="0"/>
              <a:t>@ Lowest cost </a:t>
            </a:r>
          </a:p>
          <a:p>
            <a:pPr marL="214313" indent="-214313">
              <a:lnSpc>
                <a:spcPct val="150000"/>
              </a:lnSpc>
              <a:buFontTx/>
              <a:buChar char="-"/>
            </a:pPr>
            <a:r>
              <a:rPr lang="en-US" sz="1050" dirty="0"/>
              <a:t>With the highest quality of Service to your client</a:t>
            </a:r>
          </a:p>
        </p:txBody>
      </p:sp>
      <p:sp>
        <p:nvSpPr>
          <p:cNvPr id="29" name="TextBox 28"/>
          <p:cNvSpPr txBox="1"/>
          <p:nvPr/>
        </p:nvSpPr>
        <p:spPr>
          <a:xfrm>
            <a:off x="914400" y="2239900"/>
            <a:ext cx="1752403" cy="276999"/>
          </a:xfrm>
          <a:prstGeom prst="rect">
            <a:avLst/>
          </a:prstGeom>
          <a:noFill/>
        </p:spPr>
        <p:txBody>
          <a:bodyPr wrap="none" rtlCol="0">
            <a:spAutoFit/>
          </a:bodyPr>
          <a:lstStyle/>
          <a:p>
            <a:r>
              <a:rPr lang="en-US" sz="1200" b="1" dirty="0"/>
              <a:t>FieldPower’s Mission</a:t>
            </a:r>
          </a:p>
        </p:txBody>
      </p:sp>
      <p:pic>
        <p:nvPicPr>
          <p:cNvPr id="30" name="Picture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911303"/>
            <a:ext cx="996989" cy="288847"/>
          </a:xfrm>
          <a:prstGeom prst="rect">
            <a:avLst/>
          </a:prstGeom>
        </p:spPr>
      </p:pic>
      <p:sp>
        <p:nvSpPr>
          <p:cNvPr id="13" name="Rectangle 12"/>
          <p:cNvSpPr/>
          <p:nvPr/>
        </p:nvSpPr>
        <p:spPr>
          <a:xfrm>
            <a:off x="228600" y="458980"/>
            <a:ext cx="228600" cy="1828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52400" y="133350"/>
            <a:ext cx="2432589" cy="338554"/>
          </a:xfrm>
          <a:prstGeom prst="rect">
            <a:avLst/>
          </a:prstGeom>
          <a:noFill/>
        </p:spPr>
        <p:txBody>
          <a:bodyPr wrap="none" rtlCol="0">
            <a:spAutoFit/>
          </a:bodyPr>
          <a:lstStyle/>
          <a:p>
            <a:r>
              <a:rPr lang="en-US" sz="1600" b="1" dirty="0" smtClean="0">
                <a:cs typeface="Arial" pitchFamily="34" charset="0"/>
              </a:rPr>
              <a:t>SOLUTIONS - FIELDPOWER</a:t>
            </a:r>
            <a:endParaRPr lang="en-US" sz="1600" dirty="0" smtClean="0">
              <a:cs typeface="Arial" pitchFamily="34" charset="0"/>
            </a:endParaRPr>
          </a:p>
        </p:txBody>
      </p:sp>
    </p:spTree>
    <p:extLst>
      <p:ext uri="{BB962C8B-B14F-4D97-AF65-F5344CB8AC3E}">
        <p14:creationId xmlns:p14="http://schemas.microsoft.com/office/powerpoint/2010/main" val="1447414486"/>
      </p:ext>
    </p:extLst>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3915" y="133350"/>
            <a:ext cx="1123950" cy="325630"/>
          </a:xfrm>
          <a:prstGeom prst="rect">
            <a:avLst/>
          </a:prstGeom>
        </p:spPr>
      </p:pic>
      <p:sp>
        <p:nvSpPr>
          <p:cNvPr id="55" name="Rectangle 54"/>
          <p:cNvSpPr/>
          <p:nvPr/>
        </p:nvSpPr>
        <p:spPr>
          <a:xfrm>
            <a:off x="228600" y="458980"/>
            <a:ext cx="228600" cy="1828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152400" y="133350"/>
            <a:ext cx="2085699" cy="338554"/>
          </a:xfrm>
          <a:prstGeom prst="rect">
            <a:avLst/>
          </a:prstGeom>
          <a:noFill/>
        </p:spPr>
        <p:txBody>
          <a:bodyPr wrap="none" rtlCol="0">
            <a:spAutoFit/>
          </a:bodyPr>
          <a:lstStyle/>
          <a:p>
            <a:r>
              <a:rPr lang="en-US" sz="1600" b="1" dirty="0" smtClean="0">
                <a:latin typeface="Calibri" pitchFamily="34" charset="0"/>
              </a:rPr>
              <a:t>% OF IMPROVEMENTS</a:t>
            </a:r>
            <a:endParaRPr lang="en-US" sz="1600" b="1" dirty="0">
              <a:latin typeface="Calibri" pitchFamily="34" charset="0"/>
            </a:endParaRPr>
          </a:p>
        </p:txBody>
      </p:sp>
      <p:grpSp>
        <p:nvGrpSpPr>
          <p:cNvPr id="2" name="Group 1"/>
          <p:cNvGrpSpPr/>
          <p:nvPr/>
        </p:nvGrpSpPr>
        <p:grpSpPr>
          <a:xfrm>
            <a:off x="340534" y="1113618"/>
            <a:ext cx="8462932" cy="2916264"/>
            <a:chOff x="347694" y="1362631"/>
            <a:chExt cx="8462932" cy="2916264"/>
          </a:xfrm>
        </p:grpSpPr>
        <p:cxnSp>
          <p:nvCxnSpPr>
            <p:cNvPr id="57" name="Straight Connector 56"/>
            <p:cNvCxnSpPr>
              <a:stCxn id="58" idx="2"/>
              <a:endCxn id="59" idx="2"/>
            </p:cNvCxnSpPr>
            <p:nvPr/>
          </p:nvCxnSpPr>
          <p:spPr>
            <a:xfrm flipV="1">
              <a:off x="672528" y="2723602"/>
              <a:ext cx="8026492" cy="4650"/>
            </a:xfrm>
            <a:prstGeom prst="line">
              <a:avLst/>
            </a:prstGeom>
            <a:ln w="22225">
              <a:solidFill>
                <a:schemeClr val="bg1">
                  <a:lumMod val="6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58" name="Oval 57"/>
            <p:cNvSpPr/>
            <p:nvPr/>
          </p:nvSpPr>
          <p:spPr>
            <a:xfrm flipH="1">
              <a:off x="551622" y="2667798"/>
              <a:ext cx="120906" cy="120906"/>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8699020" y="2667799"/>
              <a:ext cx="111606" cy="111606"/>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2236871" y="2664699"/>
              <a:ext cx="145709" cy="145709"/>
            </a:xfrm>
            <a:prstGeom prst="ellipse">
              <a:avLst/>
            </a:prstGeom>
            <a:solidFill>
              <a:srgbClr val="1F5F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
          <p:nvSpPr>
            <p:cNvPr id="61" name="Oval 60"/>
            <p:cNvSpPr/>
            <p:nvPr/>
          </p:nvSpPr>
          <p:spPr>
            <a:xfrm>
              <a:off x="3334329" y="2664699"/>
              <a:ext cx="145709" cy="145709"/>
            </a:xfrm>
            <a:prstGeom prst="ellipse">
              <a:avLst/>
            </a:prstGeom>
            <a:solidFill>
              <a:srgbClr val="1F5F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
          <p:nvSpPr>
            <p:cNvPr id="62" name="Oval 61"/>
            <p:cNvSpPr/>
            <p:nvPr/>
          </p:nvSpPr>
          <p:spPr>
            <a:xfrm>
              <a:off x="4413185" y="2664699"/>
              <a:ext cx="145709" cy="145709"/>
            </a:xfrm>
            <a:prstGeom prst="ellipse">
              <a:avLst/>
            </a:prstGeom>
            <a:solidFill>
              <a:srgbClr val="1F5F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
          <p:nvSpPr>
            <p:cNvPr id="63" name="Oval 62"/>
            <p:cNvSpPr/>
            <p:nvPr/>
          </p:nvSpPr>
          <p:spPr>
            <a:xfrm>
              <a:off x="5519943" y="2664699"/>
              <a:ext cx="145709" cy="145709"/>
            </a:xfrm>
            <a:prstGeom prst="ellipse">
              <a:avLst/>
            </a:prstGeom>
            <a:solidFill>
              <a:srgbClr val="1F5F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
          <p:nvSpPr>
            <p:cNvPr id="64" name="Oval 63"/>
            <p:cNvSpPr/>
            <p:nvPr/>
          </p:nvSpPr>
          <p:spPr>
            <a:xfrm>
              <a:off x="6636001" y="2664699"/>
              <a:ext cx="145709" cy="145709"/>
            </a:xfrm>
            <a:prstGeom prst="ellipse">
              <a:avLst/>
            </a:prstGeom>
            <a:solidFill>
              <a:srgbClr val="1F5F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
          <p:nvSpPr>
            <p:cNvPr id="65" name="Oval 64"/>
            <p:cNvSpPr/>
            <p:nvPr/>
          </p:nvSpPr>
          <p:spPr>
            <a:xfrm>
              <a:off x="3146481" y="2476938"/>
              <a:ext cx="502631" cy="502631"/>
            </a:xfrm>
            <a:prstGeom prst="ellipse">
              <a:avLst/>
            </a:prstGeom>
            <a:solidFill>
              <a:srgbClr val="1F5F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
          <p:nvSpPr>
            <p:cNvPr id="66" name="Oval 65"/>
            <p:cNvSpPr/>
            <p:nvPr/>
          </p:nvSpPr>
          <p:spPr>
            <a:xfrm>
              <a:off x="4227727" y="2476938"/>
              <a:ext cx="502631" cy="502631"/>
            </a:xfrm>
            <a:prstGeom prst="ellipse">
              <a:avLst/>
            </a:prstGeom>
            <a:solidFill>
              <a:srgbClr val="1F5F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
          <p:nvSpPr>
            <p:cNvPr id="67" name="Oval 66"/>
            <p:cNvSpPr/>
            <p:nvPr/>
          </p:nvSpPr>
          <p:spPr>
            <a:xfrm>
              <a:off x="5196541" y="2476938"/>
              <a:ext cx="502631" cy="502631"/>
            </a:xfrm>
            <a:prstGeom prst="ellipse">
              <a:avLst/>
            </a:prstGeom>
            <a:solidFill>
              <a:srgbClr val="1F5F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
          <p:nvSpPr>
            <p:cNvPr id="68" name="Oval 67"/>
            <p:cNvSpPr/>
            <p:nvPr/>
          </p:nvSpPr>
          <p:spPr>
            <a:xfrm>
              <a:off x="6309203" y="2476938"/>
              <a:ext cx="502631" cy="502631"/>
            </a:xfrm>
            <a:prstGeom prst="ellipse">
              <a:avLst/>
            </a:prstGeom>
            <a:solidFill>
              <a:srgbClr val="1F5F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
          <p:nvSpPr>
            <p:cNvPr id="69" name="Oval 68"/>
            <p:cNvSpPr/>
            <p:nvPr/>
          </p:nvSpPr>
          <p:spPr>
            <a:xfrm>
              <a:off x="7935976" y="2476938"/>
              <a:ext cx="502631" cy="502631"/>
            </a:xfrm>
            <a:prstGeom prst="ellipse">
              <a:avLst/>
            </a:prstGeom>
            <a:solidFill>
              <a:srgbClr val="1F5F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
          <p:nvSpPr>
            <p:cNvPr id="70" name="Rectangle 69"/>
            <p:cNvSpPr/>
            <p:nvPr/>
          </p:nvSpPr>
          <p:spPr>
            <a:xfrm>
              <a:off x="3115007" y="2590016"/>
              <a:ext cx="604653" cy="307777"/>
            </a:xfrm>
            <a:prstGeom prst="rect">
              <a:avLst/>
            </a:prstGeom>
          </p:spPr>
          <p:txBody>
            <a:bodyPr wrap="none">
              <a:spAutoFit/>
            </a:bodyPr>
            <a:lstStyle/>
            <a:p>
              <a:r>
                <a:rPr lang="en-US" sz="1400" b="1" dirty="0" smtClean="0">
                  <a:solidFill>
                    <a:schemeClr val="bg1"/>
                  </a:solidFill>
                  <a:latin typeface="Arial MT Black" pitchFamily="2" charset="0"/>
                </a:rPr>
                <a:t>22%</a:t>
              </a:r>
              <a:endParaRPr lang="en-US" sz="1400" b="1" dirty="0">
                <a:solidFill>
                  <a:schemeClr val="bg1"/>
                </a:solidFill>
                <a:latin typeface="Arial MT Black" pitchFamily="2" charset="0"/>
              </a:endParaRPr>
            </a:p>
          </p:txBody>
        </p:sp>
        <p:sp>
          <p:nvSpPr>
            <p:cNvPr id="71" name="Rectangle 70"/>
            <p:cNvSpPr/>
            <p:nvPr/>
          </p:nvSpPr>
          <p:spPr>
            <a:xfrm>
              <a:off x="4193864" y="2580491"/>
              <a:ext cx="604653" cy="307777"/>
            </a:xfrm>
            <a:prstGeom prst="rect">
              <a:avLst/>
            </a:prstGeom>
          </p:spPr>
          <p:txBody>
            <a:bodyPr wrap="none">
              <a:spAutoFit/>
            </a:bodyPr>
            <a:lstStyle/>
            <a:p>
              <a:r>
                <a:rPr lang="en-US" sz="1400" b="1" dirty="0" smtClean="0">
                  <a:solidFill>
                    <a:schemeClr val="bg1"/>
                  </a:solidFill>
                  <a:latin typeface="Arial MT Black" pitchFamily="2" charset="0"/>
                </a:rPr>
                <a:t>19%</a:t>
              </a:r>
              <a:endParaRPr lang="en-US" sz="1400" b="1" dirty="0">
                <a:solidFill>
                  <a:schemeClr val="bg1"/>
                </a:solidFill>
                <a:latin typeface="Arial MT Black" pitchFamily="2" charset="0"/>
              </a:endParaRPr>
            </a:p>
          </p:txBody>
        </p:sp>
        <p:sp>
          <p:nvSpPr>
            <p:cNvPr id="72" name="Rectangle 71"/>
            <p:cNvSpPr/>
            <p:nvPr/>
          </p:nvSpPr>
          <p:spPr>
            <a:xfrm>
              <a:off x="5163840" y="2580491"/>
              <a:ext cx="604653" cy="307777"/>
            </a:xfrm>
            <a:prstGeom prst="rect">
              <a:avLst/>
            </a:prstGeom>
          </p:spPr>
          <p:txBody>
            <a:bodyPr wrap="none">
              <a:spAutoFit/>
            </a:bodyPr>
            <a:lstStyle/>
            <a:p>
              <a:r>
                <a:rPr lang="en-US" sz="1400" b="1" dirty="0" smtClean="0">
                  <a:solidFill>
                    <a:schemeClr val="bg1"/>
                  </a:solidFill>
                  <a:latin typeface="Arial MT Black" pitchFamily="2" charset="0"/>
                </a:rPr>
                <a:t>20%</a:t>
              </a:r>
              <a:endParaRPr lang="en-US" sz="1400" b="1" dirty="0">
                <a:solidFill>
                  <a:schemeClr val="bg1"/>
                </a:solidFill>
                <a:latin typeface="Arial MT Black" pitchFamily="2" charset="0"/>
              </a:endParaRPr>
            </a:p>
          </p:txBody>
        </p:sp>
        <p:sp>
          <p:nvSpPr>
            <p:cNvPr id="73" name="Rectangle 72"/>
            <p:cNvSpPr/>
            <p:nvPr/>
          </p:nvSpPr>
          <p:spPr>
            <a:xfrm>
              <a:off x="6278552" y="2580491"/>
              <a:ext cx="604653" cy="307777"/>
            </a:xfrm>
            <a:prstGeom prst="rect">
              <a:avLst/>
            </a:prstGeom>
          </p:spPr>
          <p:txBody>
            <a:bodyPr wrap="none">
              <a:spAutoFit/>
            </a:bodyPr>
            <a:lstStyle/>
            <a:p>
              <a:r>
                <a:rPr lang="en-US" sz="1400" b="1" dirty="0" smtClean="0">
                  <a:solidFill>
                    <a:schemeClr val="bg1"/>
                  </a:solidFill>
                  <a:latin typeface="Arial MT Black" pitchFamily="2" charset="0"/>
                </a:rPr>
                <a:t>16%</a:t>
              </a:r>
              <a:endParaRPr lang="en-US" sz="1400" b="1" dirty="0">
                <a:solidFill>
                  <a:schemeClr val="bg1"/>
                </a:solidFill>
                <a:latin typeface="Arial MT Black" pitchFamily="2" charset="0"/>
              </a:endParaRPr>
            </a:p>
          </p:txBody>
        </p:sp>
        <p:sp>
          <p:nvSpPr>
            <p:cNvPr id="74" name="Rectangle 73"/>
            <p:cNvSpPr/>
            <p:nvPr/>
          </p:nvSpPr>
          <p:spPr>
            <a:xfrm>
              <a:off x="7899181" y="2580491"/>
              <a:ext cx="604653" cy="307777"/>
            </a:xfrm>
            <a:prstGeom prst="rect">
              <a:avLst/>
            </a:prstGeom>
          </p:spPr>
          <p:txBody>
            <a:bodyPr wrap="none">
              <a:spAutoFit/>
            </a:bodyPr>
            <a:lstStyle/>
            <a:p>
              <a:r>
                <a:rPr lang="en-US" sz="1400" b="1" dirty="0" smtClean="0">
                  <a:solidFill>
                    <a:schemeClr val="bg1"/>
                  </a:solidFill>
                  <a:latin typeface="Arial MT Black" pitchFamily="2" charset="0"/>
                </a:rPr>
                <a:t>13%</a:t>
              </a:r>
              <a:endParaRPr lang="en-US" sz="1400" b="1" dirty="0">
                <a:solidFill>
                  <a:schemeClr val="bg1"/>
                </a:solidFill>
                <a:latin typeface="Arial MT Black" pitchFamily="2" charset="0"/>
              </a:endParaRPr>
            </a:p>
          </p:txBody>
        </p:sp>
        <p:grpSp>
          <p:nvGrpSpPr>
            <p:cNvPr id="75" name="Group 74"/>
            <p:cNvGrpSpPr/>
            <p:nvPr/>
          </p:nvGrpSpPr>
          <p:grpSpPr>
            <a:xfrm>
              <a:off x="1220019" y="1362631"/>
              <a:ext cx="83703" cy="1066460"/>
              <a:chOff x="1246506" y="1292225"/>
              <a:chExt cx="85724" cy="1092204"/>
            </a:xfrm>
          </p:grpSpPr>
          <p:cxnSp>
            <p:nvCxnSpPr>
              <p:cNvPr id="76" name="Straight Connector 75"/>
              <p:cNvCxnSpPr/>
              <p:nvPr/>
            </p:nvCxnSpPr>
            <p:spPr>
              <a:xfrm rot="5400000">
                <a:off x="790574" y="1889126"/>
                <a:ext cx="990604" cy="1"/>
              </a:xfrm>
              <a:prstGeom prst="line">
                <a:avLst/>
              </a:prstGeom>
              <a:ln w="22225">
                <a:solidFill>
                  <a:schemeClr val="bg1">
                    <a:lumMod val="6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77" name="Oval 76"/>
              <p:cNvSpPr/>
              <p:nvPr/>
            </p:nvSpPr>
            <p:spPr>
              <a:xfrm>
                <a:off x="1246506" y="1292225"/>
                <a:ext cx="85724" cy="85724"/>
              </a:xfrm>
              <a:prstGeom prst="ellipse">
                <a:avLst/>
              </a:prstGeom>
              <a:solidFill>
                <a:srgbClr val="1F5F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grpSp>
        <p:sp>
          <p:nvSpPr>
            <p:cNvPr id="78" name="TextBox 77"/>
            <p:cNvSpPr txBox="1"/>
            <p:nvPr/>
          </p:nvSpPr>
          <p:spPr>
            <a:xfrm>
              <a:off x="1323563" y="1487965"/>
              <a:ext cx="2008905" cy="255444"/>
            </a:xfrm>
            <a:prstGeom prst="rect">
              <a:avLst/>
            </a:prstGeom>
            <a:noFill/>
          </p:spPr>
          <p:txBody>
            <a:bodyPr wrap="square" rtlCol="0">
              <a:spAutoFit/>
            </a:bodyPr>
            <a:lstStyle/>
            <a:p>
              <a:r>
                <a:rPr lang="en-US" sz="1100" b="1" dirty="0" smtClean="0">
                  <a:solidFill>
                    <a:srgbClr val="1F5F8D"/>
                  </a:solidFill>
                </a:rPr>
                <a:t>Customer Satisfaction</a:t>
              </a:r>
              <a:endParaRPr lang="en-US" sz="1100" b="1" dirty="0">
                <a:solidFill>
                  <a:srgbClr val="1F5F8D"/>
                </a:solidFill>
              </a:endParaRPr>
            </a:p>
          </p:txBody>
        </p:sp>
        <p:sp>
          <p:nvSpPr>
            <p:cNvPr id="79" name="TextBox 78"/>
            <p:cNvSpPr txBox="1"/>
            <p:nvPr/>
          </p:nvSpPr>
          <p:spPr>
            <a:xfrm>
              <a:off x="1332863" y="1678750"/>
              <a:ext cx="1971704" cy="510887"/>
            </a:xfrm>
            <a:prstGeom prst="rect">
              <a:avLst/>
            </a:prstGeom>
            <a:noFill/>
          </p:spPr>
          <p:txBody>
            <a:bodyPr wrap="square" rtlCol="0">
              <a:spAutoFit/>
            </a:bodyPr>
            <a:lstStyle/>
            <a:p>
              <a:pPr marL="214313" indent="-214313">
                <a:buSzPct val="130000"/>
              </a:pPr>
              <a:r>
                <a:rPr lang="en-US" sz="900" b="1" dirty="0" smtClean="0"/>
                <a:t>First Call Schedule, </a:t>
              </a:r>
            </a:p>
            <a:p>
              <a:pPr marL="214313" indent="-214313">
                <a:buSzPct val="130000"/>
              </a:pPr>
              <a:r>
                <a:rPr lang="en-US" sz="900" dirty="0" smtClean="0"/>
                <a:t>Cut down </a:t>
              </a:r>
              <a:r>
                <a:rPr lang="en-US" sz="900" b="1" dirty="0" smtClean="0"/>
                <a:t>Missed Appointments</a:t>
              </a:r>
            </a:p>
            <a:p>
              <a:pPr marL="214313" indent="-214313">
                <a:buSzPct val="130000"/>
              </a:pPr>
              <a:r>
                <a:rPr lang="en-US" sz="900" b="1" dirty="0" smtClean="0"/>
                <a:t>and Improved SLA</a:t>
              </a:r>
              <a:endParaRPr lang="en-US" sz="900" b="1" dirty="0"/>
            </a:p>
          </p:txBody>
        </p:sp>
        <p:cxnSp>
          <p:nvCxnSpPr>
            <p:cNvPr id="80" name="Straight Connector 79"/>
            <p:cNvCxnSpPr/>
            <p:nvPr/>
          </p:nvCxnSpPr>
          <p:spPr>
            <a:xfrm rot="5400000">
              <a:off x="1803115" y="3507944"/>
              <a:ext cx="967254" cy="1"/>
            </a:xfrm>
            <a:prstGeom prst="line">
              <a:avLst/>
            </a:prstGeom>
            <a:ln w="22225">
              <a:solidFill>
                <a:schemeClr val="bg1">
                  <a:lumMod val="6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81" name="Oval 80"/>
            <p:cNvSpPr/>
            <p:nvPr/>
          </p:nvSpPr>
          <p:spPr>
            <a:xfrm>
              <a:off x="2248300" y="3938866"/>
              <a:ext cx="83703" cy="83703"/>
            </a:xfrm>
            <a:prstGeom prst="ellipse">
              <a:avLst/>
            </a:prstGeom>
            <a:solidFill>
              <a:srgbClr val="1F5F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cxnSp>
          <p:nvCxnSpPr>
            <p:cNvPr id="82" name="Straight Connector 81"/>
            <p:cNvCxnSpPr/>
            <p:nvPr/>
          </p:nvCxnSpPr>
          <p:spPr>
            <a:xfrm rot="5400000">
              <a:off x="3998030" y="3507945"/>
              <a:ext cx="967254" cy="1"/>
            </a:xfrm>
            <a:prstGeom prst="line">
              <a:avLst/>
            </a:prstGeom>
            <a:ln w="22225">
              <a:solidFill>
                <a:schemeClr val="bg1">
                  <a:lumMod val="6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83" name="Oval 82"/>
            <p:cNvSpPr/>
            <p:nvPr/>
          </p:nvSpPr>
          <p:spPr>
            <a:xfrm>
              <a:off x="4443215" y="3938867"/>
              <a:ext cx="83703" cy="83703"/>
            </a:xfrm>
            <a:prstGeom prst="ellipse">
              <a:avLst/>
            </a:prstGeom>
            <a:solidFill>
              <a:srgbClr val="1F5F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cxnSp>
          <p:nvCxnSpPr>
            <p:cNvPr id="84" name="Straight Connector 83"/>
            <p:cNvCxnSpPr/>
            <p:nvPr/>
          </p:nvCxnSpPr>
          <p:spPr>
            <a:xfrm rot="5400000">
              <a:off x="6089741" y="3507946"/>
              <a:ext cx="967254" cy="1"/>
            </a:xfrm>
            <a:prstGeom prst="line">
              <a:avLst/>
            </a:prstGeom>
            <a:ln w="22225">
              <a:solidFill>
                <a:schemeClr val="bg1">
                  <a:lumMod val="6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85" name="Oval 84"/>
            <p:cNvSpPr/>
            <p:nvPr/>
          </p:nvSpPr>
          <p:spPr>
            <a:xfrm>
              <a:off x="6534926" y="3938868"/>
              <a:ext cx="83703" cy="83703"/>
            </a:xfrm>
            <a:prstGeom prst="ellipse">
              <a:avLst/>
            </a:prstGeom>
            <a:solidFill>
              <a:srgbClr val="1F5F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cxnSp>
          <p:nvCxnSpPr>
            <p:cNvPr id="86" name="Straight Connector 85"/>
            <p:cNvCxnSpPr/>
            <p:nvPr/>
          </p:nvCxnSpPr>
          <p:spPr>
            <a:xfrm rot="5400000">
              <a:off x="7712740" y="3507947"/>
              <a:ext cx="967254" cy="1"/>
            </a:xfrm>
            <a:prstGeom prst="line">
              <a:avLst/>
            </a:prstGeom>
            <a:ln w="22225">
              <a:solidFill>
                <a:schemeClr val="bg1">
                  <a:lumMod val="6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87" name="Oval 86"/>
            <p:cNvSpPr/>
            <p:nvPr/>
          </p:nvSpPr>
          <p:spPr>
            <a:xfrm>
              <a:off x="8153944" y="3938869"/>
              <a:ext cx="83703" cy="83703"/>
            </a:xfrm>
            <a:prstGeom prst="ellipse">
              <a:avLst/>
            </a:prstGeom>
            <a:solidFill>
              <a:srgbClr val="1F5F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grpSp>
          <p:nvGrpSpPr>
            <p:cNvPr id="88" name="Group 87"/>
            <p:cNvGrpSpPr/>
            <p:nvPr/>
          </p:nvGrpSpPr>
          <p:grpSpPr>
            <a:xfrm>
              <a:off x="3349830" y="1362631"/>
              <a:ext cx="83703" cy="1066460"/>
              <a:chOff x="1256031" y="1292225"/>
              <a:chExt cx="85724" cy="1092204"/>
            </a:xfrm>
          </p:grpSpPr>
          <p:cxnSp>
            <p:nvCxnSpPr>
              <p:cNvPr id="89" name="Straight Connector 88"/>
              <p:cNvCxnSpPr/>
              <p:nvPr/>
            </p:nvCxnSpPr>
            <p:spPr>
              <a:xfrm rot="5400000">
                <a:off x="800099" y="1889126"/>
                <a:ext cx="990604" cy="1"/>
              </a:xfrm>
              <a:prstGeom prst="line">
                <a:avLst/>
              </a:prstGeom>
              <a:ln w="22225">
                <a:solidFill>
                  <a:schemeClr val="bg1">
                    <a:lumMod val="6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90" name="Oval 89"/>
              <p:cNvSpPr/>
              <p:nvPr/>
            </p:nvSpPr>
            <p:spPr>
              <a:xfrm>
                <a:off x="1256031" y="1292225"/>
                <a:ext cx="85724" cy="85724"/>
              </a:xfrm>
              <a:prstGeom prst="ellipse">
                <a:avLst/>
              </a:prstGeom>
              <a:solidFill>
                <a:srgbClr val="1F5F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grpSp>
        <p:sp>
          <p:nvSpPr>
            <p:cNvPr id="91" name="TextBox 90"/>
            <p:cNvSpPr txBox="1"/>
            <p:nvPr/>
          </p:nvSpPr>
          <p:spPr>
            <a:xfrm>
              <a:off x="3509178" y="1487965"/>
              <a:ext cx="2008905" cy="255444"/>
            </a:xfrm>
            <a:prstGeom prst="rect">
              <a:avLst/>
            </a:prstGeom>
            <a:noFill/>
          </p:spPr>
          <p:txBody>
            <a:bodyPr wrap="square" rtlCol="0">
              <a:spAutoFit/>
            </a:bodyPr>
            <a:lstStyle/>
            <a:p>
              <a:r>
                <a:rPr lang="en-US" sz="1100" b="1" dirty="0" smtClean="0">
                  <a:solidFill>
                    <a:srgbClr val="1F5F8D"/>
                  </a:solidFill>
                </a:rPr>
                <a:t>Workforce Productivity</a:t>
              </a:r>
            </a:p>
          </p:txBody>
        </p:sp>
        <p:sp>
          <p:nvSpPr>
            <p:cNvPr id="92" name="TextBox 91"/>
            <p:cNvSpPr txBox="1"/>
            <p:nvPr/>
          </p:nvSpPr>
          <p:spPr>
            <a:xfrm>
              <a:off x="3518478" y="1678750"/>
              <a:ext cx="1832197" cy="631096"/>
            </a:xfrm>
            <a:prstGeom prst="rect">
              <a:avLst/>
            </a:prstGeom>
            <a:noFill/>
          </p:spPr>
          <p:txBody>
            <a:bodyPr wrap="square" rtlCol="0">
              <a:spAutoFit/>
            </a:bodyPr>
            <a:lstStyle/>
            <a:p>
              <a:pPr marL="214313" indent="-214313">
                <a:buSzPct val="130000"/>
              </a:pPr>
              <a:r>
                <a:rPr lang="en-US" sz="900" dirty="0" smtClean="0"/>
                <a:t>Continuously monitor the </a:t>
              </a:r>
            </a:p>
            <a:p>
              <a:pPr marL="214313" indent="-214313">
                <a:buSzPct val="130000"/>
              </a:pPr>
              <a:r>
                <a:rPr lang="en-US" sz="900" b="1" dirty="0" smtClean="0"/>
                <a:t>Technician utilization </a:t>
              </a:r>
              <a:r>
                <a:rPr lang="en-US" sz="900" dirty="0" smtClean="0"/>
                <a:t>using</a:t>
              </a:r>
              <a:r>
                <a:rPr lang="en-US" sz="900" b="1" dirty="0" smtClean="0"/>
                <a:t> </a:t>
              </a:r>
            </a:p>
            <a:p>
              <a:pPr marL="214313" indent="-214313">
                <a:buSzPct val="130000"/>
              </a:pPr>
              <a:r>
                <a:rPr lang="en-US" sz="900" b="1" dirty="0" smtClean="0"/>
                <a:t>Real Time availability </a:t>
              </a:r>
              <a:r>
                <a:rPr lang="en-US" sz="900" dirty="0" smtClean="0"/>
                <a:t>and </a:t>
              </a:r>
            </a:p>
            <a:p>
              <a:pPr marL="214313" indent="-214313">
                <a:buSzPct val="130000"/>
              </a:pPr>
              <a:r>
                <a:rPr lang="en-US" sz="900" dirty="0" smtClean="0"/>
                <a:t>Optimize the usage</a:t>
              </a:r>
              <a:endParaRPr lang="en-US" sz="900" dirty="0"/>
            </a:p>
          </p:txBody>
        </p:sp>
        <p:grpSp>
          <p:nvGrpSpPr>
            <p:cNvPr id="93" name="Group 92"/>
            <p:cNvGrpSpPr/>
            <p:nvPr/>
          </p:nvGrpSpPr>
          <p:grpSpPr>
            <a:xfrm>
              <a:off x="5414538" y="1362631"/>
              <a:ext cx="83703" cy="1066460"/>
              <a:chOff x="1141731" y="1292225"/>
              <a:chExt cx="85724" cy="1092204"/>
            </a:xfrm>
          </p:grpSpPr>
          <p:cxnSp>
            <p:nvCxnSpPr>
              <p:cNvPr id="94" name="Straight Connector 93"/>
              <p:cNvCxnSpPr/>
              <p:nvPr/>
            </p:nvCxnSpPr>
            <p:spPr>
              <a:xfrm rot="5400000">
                <a:off x="685799" y="1889126"/>
                <a:ext cx="990604" cy="1"/>
              </a:xfrm>
              <a:prstGeom prst="line">
                <a:avLst/>
              </a:prstGeom>
              <a:ln w="22225">
                <a:solidFill>
                  <a:schemeClr val="bg1">
                    <a:lumMod val="6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95" name="Oval 94"/>
              <p:cNvSpPr/>
              <p:nvPr/>
            </p:nvSpPr>
            <p:spPr>
              <a:xfrm>
                <a:off x="1141731" y="1292225"/>
                <a:ext cx="85724" cy="85724"/>
              </a:xfrm>
              <a:prstGeom prst="ellipse">
                <a:avLst/>
              </a:prstGeom>
              <a:solidFill>
                <a:srgbClr val="1F5F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grpSp>
        <p:sp>
          <p:nvSpPr>
            <p:cNvPr id="96" name="TextBox 95"/>
            <p:cNvSpPr txBox="1"/>
            <p:nvPr/>
          </p:nvSpPr>
          <p:spPr>
            <a:xfrm>
              <a:off x="5518082" y="1487965"/>
              <a:ext cx="2185614" cy="261610"/>
            </a:xfrm>
            <a:prstGeom prst="rect">
              <a:avLst/>
            </a:prstGeom>
            <a:noFill/>
          </p:spPr>
          <p:txBody>
            <a:bodyPr wrap="square" rtlCol="0">
              <a:spAutoFit/>
            </a:bodyPr>
            <a:lstStyle/>
            <a:p>
              <a:r>
                <a:rPr lang="en-US" sz="1100" b="1" dirty="0">
                  <a:solidFill>
                    <a:srgbClr val="1F5F8D"/>
                  </a:solidFill>
                </a:rPr>
                <a:t>First Time Fix Rates</a:t>
              </a:r>
              <a:endParaRPr lang="en-US" sz="1100" b="1" dirty="0" smtClean="0">
                <a:solidFill>
                  <a:srgbClr val="1F5F8D"/>
                </a:solidFill>
              </a:endParaRPr>
            </a:p>
          </p:txBody>
        </p:sp>
        <p:sp>
          <p:nvSpPr>
            <p:cNvPr id="97" name="TextBox 96"/>
            <p:cNvSpPr txBox="1"/>
            <p:nvPr/>
          </p:nvSpPr>
          <p:spPr>
            <a:xfrm>
              <a:off x="5527383" y="1678750"/>
              <a:ext cx="1888000" cy="646331"/>
            </a:xfrm>
            <a:prstGeom prst="rect">
              <a:avLst/>
            </a:prstGeom>
            <a:noFill/>
          </p:spPr>
          <p:txBody>
            <a:bodyPr wrap="square" rtlCol="0">
              <a:spAutoFit/>
            </a:bodyPr>
            <a:lstStyle/>
            <a:p>
              <a:r>
                <a:rPr lang="en-US" sz="900" dirty="0"/>
                <a:t>Schedule the </a:t>
              </a:r>
              <a:r>
                <a:rPr lang="en-US" sz="900" b="1" dirty="0"/>
                <a:t>Right Technician with Right Skill, Right Parts on Right </a:t>
              </a:r>
              <a:r>
                <a:rPr lang="en-US" sz="900" b="1" dirty="0" smtClean="0"/>
                <a:t>Time</a:t>
              </a:r>
              <a:endParaRPr lang="en-US" sz="900" dirty="0" smtClean="0"/>
            </a:p>
            <a:p>
              <a:pPr marL="214313" indent="-214313">
                <a:buSzPct val="130000"/>
              </a:pPr>
              <a:endParaRPr lang="en-US" sz="900" dirty="0" smtClean="0"/>
            </a:p>
          </p:txBody>
        </p:sp>
        <p:sp>
          <p:nvSpPr>
            <p:cNvPr id="98" name="TextBox 97"/>
            <p:cNvSpPr txBox="1"/>
            <p:nvPr/>
          </p:nvSpPr>
          <p:spPr>
            <a:xfrm>
              <a:off x="6953429" y="3217856"/>
              <a:ext cx="1236966" cy="255444"/>
            </a:xfrm>
            <a:prstGeom prst="rect">
              <a:avLst/>
            </a:prstGeom>
            <a:noFill/>
          </p:spPr>
          <p:txBody>
            <a:bodyPr wrap="square" rtlCol="0">
              <a:spAutoFit/>
            </a:bodyPr>
            <a:lstStyle/>
            <a:p>
              <a:r>
                <a:rPr lang="en-US" sz="1100" b="1" dirty="0" smtClean="0">
                  <a:solidFill>
                    <a:srgbClr val="1F5F8D"/>
                  </a:solidFill>
                </a:rPr>
                <a:t>Overtime Costs</a:t>
              </a:r>
            </a:p>
          </p:txBody>
        </p:sp>
        <p:sp>
          <p:nvSpPr>
            <p:cNvPr id="99" name="TextBox 98"/>
            <p:cNvSpPr txBox="1"/>
            <p:nvPr/>
          </p:nvSpPr>
          <p:spPr>
            <a:xfrm>
              <a:off x="5972636" y="3377329"/>
              <a:ext cx="2252969" cy="901566"/>
            </a:xfrm>
            <a:prstGeom prst="rect">
              <a:avLst/>
            </a:prstGeom>
            <a:noFill/>
          </p:spPr>
          <p:txBody>
            <a:bodyPr wrap="square" rtlCol="0">
              <a:spAutoFit/>
            </a:bodyPr>
            <a:lstStyle/>
            <a:p>
              <a:pPr marL="214313" indent="-214313" algn="r">
                <a:buSzPct val="130000"/>
              </a:pPr>
              <a:r>
                <a:rPr lang="en-US" sz="900" dirty="0" smtClean="0"/>
                <a:t>Utilize the Resource </a:t>
              </a:r>
            </a:p>
            <a:p>
              <a:pPr marL="214313" indent="-214313" algn="r">
                <a:buSzPct val="130000"/>
              </a:pPr>
              <a:r>
                <a:rPr lang="en-US" sz="900" dirty="0" smtClean="0"/>
                <a:t>in </a:t>
              </a:r>
              <a:r>
                <a:rPr lang="en-US" sz="900" b="1" dirty="0" smtClean="0"/>
                <a:t>Optimized way using </a:t>
              </a:r>
            </a:p>
            <a:p>
              <a:pPr marL="214313" indent="-214313" algn="r">
                <a:buSzPct val="130000"/>
              </a:pPr>
              <a:r>
                <a:rPr lang="en-US" sz="900" b="1" dirty="0" smtClean="0"/>
                <a:t>Real Time Scheduling </a:t>
              </a:r>
            </a:p>
            <a:p>
              <a:pPr marL="214313" indent="-214313" algn="r">
                <a:buSzPct val="130000"/>
              </a:pPr>
              <a:r>
                <a:rPr lang="en-US" sz="900" dirty="0" smtClean="0"/>
                <a:t>to reduce the Overtime Cost</a:t>
              </a:r>
            </a:p>
            <a:p>
              <a:pPr marL="214313" indent="-214313" algn="r">
                <a:buSzPct val="130000"/>
              </a:pPr>
              <a:endParaRPr lang="en-US" sz="900" dirty="0" smtClean="0"/>
            </a:p>
            <a:p>
              <a:pPr marL="214313" indent="-214313" algn="r">
                <a:buSzPct val="130000"/>
              </a:pPr>
              <a:endParaRPr lang="en-US" sz="900" dirty="0" smtClean="0"/>
            </a:p>
          </p:txBody>
        </p:sp>
        <p:sp>
          <p:nvSpPr>
            <p:cNvPr id="100" name="TextBox 99"/>
            <p:cNvSpPr txBox="1"/>
            <p:nvPr/>
          </p:nvSpPr>
          <p:spPr>
            <a:xfrm>
              <a:off x="347694" y="3245757"/>
              <a:ext cx="1923620" cy="261610"/>
            </a:xfrm>
            <a:prstGeom prst="rect">
              <a:avLst/>
            </a:prstGeom>
            <a:noFill/>
          </p:spPr>
          <p:txBody>
            <a:bodyPr wrap="square" rtlCol="0">
              <a:spAutoFit/>
            </a:bodyPr>
            <a:lstStyle/>
            <a:p>
              <a:pPr algn="r"/>
              <a:r>
                <a:rPr lang="en-US" sz="1100" b="1" dirty="0">
                  <a:solidFill>
                    <a:srgbClr val="1F5F8D"/>
                  </a:solidFill>
                </a:rPr>
                <a:t>Call Centre Support Costs</a:t>
              </a:r>
            </a:p>
          </p:txBody>
        </p:sp>
        <p:sp>
          <p:nvSpPr>
            <p:cNvPr id="101" name="TextBox 100"/>
            <p:cNvSpPr txBox="1"/>
            <p:nvPr/>
          </p:nvSpPr>
          <p:spPr>
            <a:xfrm>
              <a:off x="374016" y="3436542"/>
              <a:ext cx="1887999" cy="646331"/>
            </a:xfrm>
            <a:prstGeom prst="rect">
              <a:avLst/>
            </a:prstGeom>
            <a:noFill/>
          </p:spPr>
          <p:txBody>
            <a:bodyPr wrap="square" rtlCol="0">
              <a:spAutoFit/>
            </a:bodyPr>
            <a:lstStyle/>
            <a:p>
              <a:pPr algn="r"/>
              <a:r>
                <a:rPr lang="en-US" sz="900" dirty="0"/>
                <a:t>Reduce the Customer Calls using </a:t>
              </a:r>
              <a:r>
                <a:rPr lang="en-US" sz="900" b="1" dirty="0"/>
                <a:t>Proactive Alerts  and Self Scheduling Portal</a:t>
              </a:r>
            </a:p>
            <a:p>
              <a:pPr marL="214313" indent="-214313" algn="r">
                <a:buSzPct val="130000"/>
              </a:pPr>
              <a:endParaRPr lang="en-US" sz="900" b="1" dirty="0" smtClean="0"/>
            </a:p>
          </p:txBody>
        </p:sp>
        <p:sp>
          <p:nvSpPr>
            <p:cNvPr id="102" name="TextBox 101"/>
            <p:cNvSpPr txBox="1"/>
            <p:nvPr/>
          </p:nvSpPr>
          <p:spPr>
            <a:xfrm>
              <a:off x="2543507" y="3227156"/>
              <a:ext cx="1923620" cy="255444"/>
            </a:xfrm>
            <a:prstGeom prst="rect">
              <a:avLst/>
            </a:prstGeom>
            <a:noFill/>
          </p:spPr>
          <p:txBody>
            <a:bodyPr wrap="square" rtlCol="0">
              <a:spAutoFit/>
            </a:bodyPr>
            <a:lstStyle/>
            <a:p>
              <a:pPr algn="r"/>
              <a:r>
                <a:rPr lang="en-US" sz="1100" b="1" dirty="0" smtClean="0">
                  <a:solidFill>
                    <a:srgbClr val="1F5F8D"/>
                  </a:solidFill>
                </a:rPr>
                <a:t>Inventory Carrying Cost</a:t>
              </a:r>
            </a:p>
          </p:txBody>
        </p:sp>
        <p:sp>
          <p:nvSpPr>
            <p:cNvPr id="103" name="TextBox 102"/>
            <p:cNvSpPr txBox="1"/>
            <p:nvPr/>
          </p:nvSpPr>
          <p:spPr>
            <a:xfrm>
              <a:off x="2281513" y="3417941"/>
              <a:ext cx="2176314" cy="631096"/>
            </a:xfrm>
            <a:prstGeom prst="rect">
              <a:avLst/>
            </a:prstGeom>
            <a:noFill/>
          </p:spPr>
          <p:txBody>
            <a:bodyPr wrap="square" rtlCol="0">
              <a:spAutoFit/>
            </a:bodyPr>
            <a:lstStyle/>
            <a:p>
              <a:pPr marL="214313" indent="-214313" algn="r">
                <a:buSzPct val="130000"/>
              </a:pPr>
              <a:r>
                <a:rPr lang="en-US" sz="900" dirty="0" smtClean="0"/>
                <a:t>Inventory Management reduces </a:t>
              </a:r>
              <a:r>
                <a:rPr lang="en-US" sz="900" b="1" dirty="0" smtClean="0"/>
                <a:t>Overstocking Costs and Missing Parts &amp; Warranty leakage</a:t>
              </a:r>
            </a:p>
            <a:p>
              <a:pPr marL="214313" indent="-214313" algn="r">
                <a:buSzPct val="130000"/>
              </a:pPr>
              <a:endParaRPr lang="en-US" sz="900" b="1" dirty="0" smtClean="0"/>
            </a:p>
          </p:txBody>
        </p:sp>
        <p:sp>
          <p:nvSpPr>
            <p:cNvPr id="104" name="TextBox 103"/>
            <p:cNvSpPr txBox="1"/>
            <p:nvPr/>
          </p:nvSpPr>
          <p:spPr>
            <a:xfrm>
              <a:off x="4625244" y="3248858"/>
              <a:ext cx="1923620" cy="255444"/>
            </a:xfrm>
            <a:prstGeom prst="rect">
              <a:avLst/>
            </a:prstGeom>
            <a:noFill/>
          </p:spPr>
          <p:txBody>
            <a:bodyPr wrap="square" rtlCol="0">
              <a:spAutoFit/>
            </a:bodyPr>
            <a:lstStyle/>
            <a:p>
              <a:pPr algn="r"/>
              <a:r>
                <a:rPr lang="en-US" sz="1100" b="1" dirty="0" smtClean="0">
                  <a:solidFill>
                    <a:srgbClr val="1F5F8D"/>
                  </a:solidFill>
                </a:rPr>
                <a:t>Total Service Costs</a:t>
              </a:r>
            </a:p>
          </p:txBody>
        </p:sp>
        <p:sp>
          <p:nvSpPr>
            <p:cNvPr id="105" name="TextBox 104"/>
            <p:cNvSpPr txBox="1"/>
            <p:nvPr/>
          </p:nvSpPr>
          <p:spPr>
            <a:xfrm>
              <a:off x="4512059" y="3439642"/>
              <a:ext cx="2027506" cy="631096"/>
            </a:xfrm>
            <a:prstGeom prst="rect">
              <a:avLst/>
            </a:prstGeom>
            <a:noFill/>
          </p:spPr>
          <p:txBody>
            <a:bodyPr wrap="square" rtlCol="0">
              <a:spAutoFit/>
            </a:bodyPr>
            <a:lstStyle/>
            <a:p>
              <a:pPr marL="214313" indent="-214313" algn="r">
                <a:buSzPct val="130000"/>
              </a:pPr>
              <a:r>
                <a:rPr lang="en-US" sz="900" b="1" dirty="0" smtClean="0"/>
                <a:t>Optimize the service route </a:t>
              </a:r>
              <a:r>
                <a:rPr lang="en-US" sz="900" dirty="0" smtClean="0"/>
                <a:t>and decrease the travel time and travel miles </a:t>
              </a:r>
            </a:p>
            <a:p>
              <a:pPr marL="214313" indent="-214313" algn="r">
                <a:buSzPct val="130000"/>
              </a:pPr>
              <a:endParaRPr lang="en-US" sz="900" b="1" dirty="0" smtClean="0"/>
            </a:p>
          </p:txBody>
        </p:sp>
        <p:sp>
          <p:nvSpPr>
            <p:cNvPr id="106" name="Right Arrow 105"/>
            <p:cNvSpPr/>
            <p:nvPr/>
          </p:nvSpPr>
          <p:spPr>
            <a:xfrm rot="16200000">
              <a:off x="1070350" y="2214593"/>
              <a:ext cx="377167" cy="190506"/>
            </a:xfrm>
            <a:prstGeom prst="rightArrow">
              <a:avLst>
                <a:gd name="adj1" fmla="val 45000"/>
                <a:gd name="adj2" fmla="val 57500"/>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107" name="Oval 106"/>
            <p:cNvSpPr/>
            <p:nvPr/>
          </p:nvSpPr>
          <p:spPr>
            <a:xfrm>
              <a:off x="1010793" y="2465712"/>
              <a:ext cx="502629" cy="502629"/>
            </a:xfrm>
            <a:prstGeom prst="ellipse">
              <a:avLst/>
            </a:prstGeom>
            <a:solidFill>
              <a:srgbClr val="1F5F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
          <p:nvSpPr>
            <p:cNvPr id="108" name="Rectangle 107"/>
            <p:cNvSpPr/>
            <p:nvPr/>
          </p:nvSpPr>
          <p:spPr>
            <a:xfrm>
              <a:off x="984971" y="2590016"/>
              <a:ext cx="604653" cy="307777"/>
            </a:xfrm>
            <a:prstGeom prst="rect">
              <a:avLst/>
            </a:prstGeom>
          </p:spPr>
          <p:txBody>
            <a:bodyPr wrap="none">
              <a:spAutoFit/>
            </a:bodyPr>
            <a:lstStyle/>
            <a:p>
              <a:r>
                <a:rPr lang="en-US" sz="1400" b="1" dirty="0" smtClean="0">
                  <a:solidFill>
                    <a:schemeClr val="bg1"/>
                  </a:solidFill>
                  <a:latin typeface="Arial MT Black" pitchFamily="2" charset="0"/>
                </a:rPr>
                <a:t>21%</a:t>
              </a:r>
              <a:endParaRPr lang="en-US" sz="1400" b="1" dirty="0">
                <a:solidFill>
                  <a:schemeClr val="bg1"/>
                </a:solidFill>
                <a:latin typeface="Arial MT Black" pitchFamily="2" charset="0"/>
              </a:endParaRPr>
            </a:p>
          </p:txBody>
        </p:sp>
        <p:sp>
          <p:nvSpPr>
            <p:cNvPr id="109" name="Right Arrow 108"/>
            <p:cNvSpPr/>
            <p:nvPr/>
          </p:nvSpPr>
          <p:spPr>
            <a:xfrm rot="5400000">
              <a:off x="2098154" y="3061672"/>
              <a:ext cx="377167" cy="190506"/>
            </a:xfrm>
            <a:prstGeom prst="rightArrow">
              <a:avLst>
                <a:gd name="adj1" fmla="val 45000"/>
                <a:gd name="adj2" fmla="val 57500"/>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dirty="0"/>
            </a:p>
          </p:txBody>
        </p:sp>
        <p:grpSp>
          <p:nvGrpSpPr>
            <p:cNvPr id="110" name="Group 109"/>
            <p:cNvGrpSpPr/>
            <p:nvPr/>
          </p:nvGrpSpPr>
          <p:grpSpPr>
            <a:xfrm>
              <a:off x="2017101" y="2476938"/>
              <a:ext cx="604653" cy="502631"/>
              <a:chOff x="2036151" y="2476938"/>
              <a:chExt cx="604653" cy="502631"/>
            </a:xfrm>
          </p:grpSpPr>
          <p:sp>
            <p:nvSpPr>
              <p:cNvPr id="111" name="Oval 110"/>
              <p:cNvSpPr/>
              <p:nvPr/>
            </p:nvSpPr>
            <p:spPr>
              <a:xfrm>
                <a:off x="2065235" y="2476938"/>
                <a:ext cx="502631" cy="502631"/>
              </a:xfrm>
              <a:prstGeom prst="ellipse">
                <a:avLst/>
              </a:prstGeom>
              <a:solidFill>
                <a:srgbClr val="1F5F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
            <p:nvSpPr>
              <p:cNvPr id="112" name="Rectangle 111"/>
              <p:cNvSpPr/>
              <p:nvPr/>
            </p:nvSpPr>
            <p:spPr>
              <a:xfrm>
                <a:off x="2036151" y="2580491"/>
                <a:ext cx="604653" cy="307777"/>
              </a:xfrm>
              <a:prstGeom prst="rect">
                <a:avLst/>
              </a:prstGeom>
            </p:spPr>
            <p:txBody>
              <a:bodyPr wrap="none">
                <a:spAutoFit/>
              </a:bodyPr>
              <a:lstStyle/>
              <a:p>
                <a:r>
                  <a:rPr lang="en-US" sz="1400" b="1" dirty="0" smtClean="0">
                    <a:solidFill>
                      <a:schemeClr val="bg1"/>
                    </a:solidFill>
                    <a:latin typeface="Arial MT Black" pitchFamily="2" charset="0"/>
                  </a:rPr>
                  <a:t>17%</a:t>
                </a:r>
                <a:endParaRPr lang="en-US" sz="1400" b="1" dirty="0">
                  <a:solidFill>
                    <a:schemeClr val="bg1"/>
                  </a:solidFill>
                  <a:latin typeface="Arial MT Black" pitchFamily="2" charset="0"/>
                </a:endParaRPr>
              </a:p>
            </p:txBody>
          </p:sp>
        </p:grpSp>
        <p:sp>
          <p:nvSpPr>
            <p:cNvPr id="113" name="Right Arrow 112"/>
            <p:cNvSpPr/>
            <p:nvPr/>
          </p:nvSpPr>
          <p:spPr>
            <a:xfrm rot="16200000">
              <a:off x="3203098" y="2202330"/>
              <a:ext cx="377167" cy="190506"/>
            </a:xfrm>
            <a:prstGeom prst="rightArrow">
              <a:avLst>
                <a:gd name="adj1" fmla="val 45000"/>
                <a:gd name="adj2" fmla="val 57500"/>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114" name="Right Arrow 113"/>
            <p:cNvSpPr/>
            <p:nvPr/>
          </p:nvSpPr>
          <p:spPr>
            <a:xfrm rot="16200000">
              <a:off x="5267806" y="2202331"/>
              <a:ext cx="377167" cy="190506"/>
            </a:xfrm>
            <a:prstGeom prst="rightArrow">
              <a:avLst>
                <a:gd name="adj1" fmla="val 45000"/>
                <a:gd name="adj2" fmla="val 57500"/>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115" name="Right Arrow 114"/>
            <p:cNvSpPr/>
            <p:nvPr/>
          </p:nvSpPr>
          <p:spPr>
            <a:xfrm rot="5400000">
              <a:off x="4295906" y="3057112"/>
              <a:ext cx="377167" cy="190506"/>
            </a:xfrm>
            <a:prstGeom prst="rightArrow">
              <a:avLst>
                <a:gd name="adj1" fmla="val 45000"/>
                <a:gd name="adj2" fmla="val 57500"/>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dirty="0"/>
            </a:p>
          </p:txBody>
        </p:sp>
        <p:sp>
          <p:nvSpPr>
            <p:cNvPr id="116" name="Right Arrow 115"/>
            <p:cNvSpPr/>
            <p:nvPr/>
          </p:nvSpPr>
          <p:spPr>
            <a:xfrm rot="5400000">
              <a:off x="6378284" y="3061742"/>
              <a:ext cx="377167" cy="190506"/>
            </a:xfrm>
            <a:prstGeom prst="rightArrow">
              <a:avLst>
                <a:gd name="adj1" fmla="val 45000"/>
                <a:gd name="adj2" fmla="val 57500"/>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dirty="0"/>
            </a:p>
          </p:txBody>
        </p:sp>
        <p:sp>
          <p:nvSpPr>
            <p:cNvPr id="117" name="Right Arrow 116"/>
            <p:cNvSpPr/>
            <p:nvPr/>
          </p:nvSpPr>
          <p:spPr>
            <a:xfrm rot="5400000">
              <a:off x="8007784" y="3063658"/>
              <a:ext cx="377167" cy="190506"/>
            </a:xfrm>
            <a:prstGeom prst="rightArrow">
              <a:avLst>
                <a:gd name="adj1" fmla="val 45000"/>
                <a:gd name="adj2" fmla="val 57500"/>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dirty="0"/>
            </a:p>
          </p:txBody>
        </p:sp>
      </p:grpSp>
    </p:spTree>
    <p:extLst>
      <p:ext uri="{BB962C8B-B14F-4D97-AF65-F5344CB8AC3E}">
        <p14:creationId xmlns:p14="http://schemas.microsoft.com/office/powerpoint/2010/main" val="1126572926"/>
      </p:ext>
    </p:extLst>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3915" y="133350"/>
            <a:ext cx="1123950" cy="325630"/>
          </a:xfrm>
          <a:prstGeom prst="rect">
            <a:avLst/>
          </a:prstGeom>
        </p:spPr>
      </p:pic>
      <p:sp>
        <p:nvSpPr>
          <p:cNvPr id="21" name="Rectangle 20"/>
          <p:cNvSpPr/>
          <p:nvPr/>
        </p:nvSpPr>
        <p:spPr>
          <a:xfrm>
            <a:off x="228600" y="458980"/>
            <a:ext cx="228600" cy="1828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152400" y="133350"/>
            <a:ext cx="1779526" cy="338554"/>
          </a:xfrm>
          <a:prstGeom prst="rect">
            <a:avLst/>
          </a:prstGeom>
          <a:noFill/>
        </p:spPr>
        <p:txBody>
          <a:bodyPr wrap="none" rtlCol="0">
            <a:spAutoFit/>
          </a:bodyPr>
          <a:lstStyle/>
          <a:p>
            <a:r>
              <a:rPr lang="en-US" sz="1600" b="1" dirty="0" smtClean="0">
                <a:latin typeface="Calibri" pitchFamily="34" charset="0"/>
              </a:rPr>
              <a:t>SECURITY &amp; AUDIT</a:t>
            </a:r>
            <a:endParaRPr lang="en-US" sz="1600" b="1" dirty="0">
              <a:latin typeface="Calibri" pitchFamily="34" charset="0"/>
            </a:endParaRPr>
          </a:p>
        </p:txBody>
      </p:sp>
      <p:grpSp>
        <p:nvGrpSpPr>
          <p:cNvPr id="49" name="Group 48"/>
          <p:cNvGrpSpPr/>
          <p:nvPr/>
        </p:nvGrpSpPr>
        <p:grpSpPr>
          <a:xfrm>
            <a:off x="340179" y="1187763"/>
            <a:ext cx="8727621" cy="3365187"/>
            <a:chOff x="263979" y="790709"/>
            <a:chExt cx="8727621" cy="3365187"/>
          </a:xfrm>
        </p:grpSpPr>
        <p:grpSp>
          <p:nvGrpSpPr>
            <p:cNvPr id="48" name="Group 47"/>
            <p:cNvGrpSpPr/>
            <p:nvPr/>
          </p:nvGrpSpPr>
          <p:grpSpPr>
            <a:xfrm>
              <a:off x="263979" y="829755"/>
              <a:ext cx="4361222" cy="3326141"/>
              <a:chOff x="263979" y="829755"/>
              <a:chExt cx="4361222" cy="3326141"/>
            </a:xfrm>
          </p:grpSpPr>
          <p:sp>
            <p:nvSpPr>
              <p:cNvPr id="24" name="TextBox 23"/>
              <p:cNvSpPr txBox="1"/>
              <p:nvPr/>
            </p:nvSpPr>
            <p:spPr>
              <a:xfrm>
                <a:off x="533400" y="1524406"/>
                <a:ext cx="3600449" cy="2631490"/>
              </a:xfrm>
              <a:prstGeom prst="rect">
                <a:avLst/>
              </a:prstGeom>
              <a:noFill/>
            </p:spPr>
            <p:txBody>
              <a:bodyPr wrap="square" rtlCol="0">
                <a:spAutoFit/>
              </a:bodyPr>
              <a:lstStyle/>
              <a:p>
                <a:pPr marL="228600" indent="-228600">
                  <a:lnSpc>
                    <a:spcPct val="150000"/>
                  </a:lnSpc>
                  <a:buFont typeface="Wingdings" panose="05000000000000000000" pitchFamily="2" charset="2"/>
                  <a:buChar char="ü"/>
                </a:pPr>
                <a:r>
                  <a:rPr lang="en-US" sz="1000" dirty="0">
                    <a:solidFill>
                      <a:schemeClr val="tx2"/>
                    </a:solidFill>
                  </a:rPr>
                  <a:t>Highly secure identity &amp; access management using </a:t>
                </a:r>
                <a:r>
                  <a:rPr lang="en-US" sz="1000" dirty="0" err="1">
                    <a:solidFill>
                      <a:schemeClr val="tx2"/>
                    </a:solidFill>
                  </a:rPr>
                  <a:t>oAuth</a:t>
                </a:r>
                <a:r>
                  <a:rPr lang="en-US" sz="1000" dirty="0">
                    <a:solidFill>
                      <a:schemeClr val="tx2"/>
                    </a:solidFill>
                  </a:rPr>
                  <a:t> </a:t>
                </a:r>
                <a:r>
                  <a:rPr lang="en-US" sz="1000" dirty="0" smtClean="0">
                    <a:solidFill>
                      <a:schemeClr val="tx2"/>
                    </a:solidFill>
                  </a:rPr>
                  <a:t>protocol</a:t>
                </a:r>
                <a:endParaRPr lang="en-US" sz="1000" dirty="0">
                  <a:solidFill>
                    <a:schemeClr val="tx2"/>
                  </a:solidFill>
                </a:endParaRPr>
              </a:p>
              <a:p>
                <a:pPr marL="228600" indent="-228600">
                  <a:lnSpc>
                    <a:spcPct val="150000"/>
                  </a:lnSpc>
                  <a:buFont typeface="Wingdings" panose="05000000000000000000" pitchFamily="2" charset="2"/>
                  <a:buChar char="ü"/>
                </a:pPr>
                <a:r>
                  <a:rPr lang="en-US" sz="1000" dirty="0">
                    <a:solidFill>
                      <a:schemeClr val="tx2"/>
                    </a:solidFill>
                  </a:rPr>
                  <a:t>Secured login for each user with 128 bit encryption</a:t>
                </a:r>
              </a:p>
              <a:p>
                <a:pPr marL="228600" indent="-228600">
                  <a:lnSpc>
                    <a:spcPct val="150000"/>
                  </a:lnSpc>
                  <a:buFont typeface="Wingdings" panose="05000000000000000000" pitchFamily="2" charset="2"/>
                  <a:buChar char="ü"/>
                </a:pPr>
                <a:r>
                  <a:rPr lang="en-US" sz="1000" dirty="0">
                    <a:solidFill>
                      <a:schemeClr val="tx2"/>
                    </a:solidFill>
                  </a:rPr>
                  <a:t>Top ten security vulnerabilities as specified in the OWASP</a:t>
                </a:r>
              </a:p>
              <a:p>
                <a:pPr marL="228600" indent="-228600">
                  <a:lnSpc>
                    <a:spcPct val="150000"/>
                  </a:lnSpc>
                  <a:buFont typeface="Wingdings" panose="05000000000000000000" pitchFamily="2" charset="2"/>
                  <a:buChar char="ü"/>
                </a:pPr>
                <a:r>
                  <a:rPr lang="en-US" sz="1000" dirty="0">
                    <a:solidFill>
                      <a:schemeClr val="tx2"/>
                    </a:solidFill>
                  </a:rPr>
                  <a:t>(Open Web Application Security Project) including cross-site scripting and SQL injection are </a:t>
                </a:r>
                <a:r>
                  <a:rPr lang="en-US" sz="1000" dirty="0" smtClean="0">
                    <a:solidFill>
                      <a:schemeClr val="tx2"/>
                    </a:solidFill>
                  </a:rPr>
                  <a:t>addressed</a:t>
                </a:r>
              </a:p>
              <a:p>
                <a:pPr marL="228600" indent="-228600">
                  <a:lnSpc>
                    <a:spcPct val="150000"/>
                  </a:lnSpc>
                  <a:buFont typeface="Wingdings" panose="05000000000000000000" pitchFamily="2" charset="2"/>
                  <a:buChar char="ü"/>
                </a:pPr>
                <a:r>
                  <a:rPr lang="en-US" sz="1000" dirty="0">
                    <a:solidFill>
                      <a:schemeClr val="tx2"/>
                    </a:solidFill>
                  </a:rPr>
                  <a:t>Sensitive data such as passwords are stored in encrypted format</a:t>
                </a:r>
              </a:p>
              <a:p>
                <a:pPr marL="228600" indent="-228600">
                  <a:lnSpc>
                    <a:spcPct val="150000"/>
                  </a:lnSpc>
                  <a:buFont typeface="Wingdings" panose="05000000000000000000" pitchFamily="2" charset="2"/>
                  <a:buChar char="ü"/>
                </a:pPr>
                <a:r>
                  <a:rPr lang="en-US" sz="1000" dirty="0">
                    <a:solidFill>
                      <a:schemeClr val="tx2"/>
                    </a:solidFill>
                  </a:rPr>
                  <a:t>User management and access privileges to the application are tightly controlled and configured with the role-based, access control module</a:t>
                </a:r>
                <a:r>
                  <a:rPr lang="en-US" sz="1000" dirty="0" smtClean="0">
                    <a:solidFill>
                      <a:schemeClr val="tx2"/>
                    </a:solidFill>
                  </a:rPr>
                  <a:t>.</a:t>
                </a:r>
                <a:endParaRPr lang="en-US" sz="1000" dirty="0">
                  <a:solidFill>
                    <a:schemeClr val="tx2"/>
                  </a:solidFill>
                </a:endParaRPr>
              </a:p>
            </p:txBody>
          </p:sp>
          <p:sp>
            <p:nvSpPr>
              <p:cNvPr id="25" name="TextBox 24"/>
              <p:cNvSpPr txBox="1"/>
              <p:nvPr/>
            </p:nvSpPr>
            <p:spPr>
              <a:xfrm>
                <a:off x="1143584" y="1128668"/>
                <a:ext cx="872996" cy="300082"/>
              </a:xfrm>
              <a:prstGeom prst="rect">
                <a:avLst/>
              </a:prstGeom>
              <a:noFill/>
            </p:spPr>
            <p:txBody>
              <a:bodyPr wrap="none" rtlCol="0">
                <a:spAutoFit/>
              </a:bodyPr>
              <a:lstStyle/>
              <a:p>
                <a:r>
                  <a:rPr lang="en-US" sz="1350" b="1" dirty="0" smtClean="0">
                    <a:solidFill>
                      <a:schemeClr val="tx2"/>
                    </a:solidFill>
                  </a:rPr>
                  <a:t>SECURITY</a:t>
                </a:r>
                <a:endParaRPr lang="en-US" sz="1350" dirty="0">
                  <a:solidFill>
                    <a:schemeClr val="tx2"/>
                  </a:solidFill>
                </a:endParaRPr>
              </a:p>
            </p:txBody>
          </p:sp>
          <p:sp>
            <p:nvSpPr>
              <p:cNvPr id="38" name="Rounded Rectangle 37"/>
              <p:cNvSpPr/>
              <p:nvPr/>
            </p:nvSpPr>
            <p:spPr>
              <a:xfrm>
                <a:off x="342900" y="971549"/>
                <a:ext cx="4282301" cy="3184347"/>
              </a:xfrm>
              <a:prstGeom prst="roundRect">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263979" y="829755"/>
                <a:ext cx="699407" cy="696503"/>
              </a:xfrm>
              <a:prstGeom prst="ellipse">
                <a:avLst/>
              </a:prstGeom>
              <a:solidFill>
                <a:schemeClr val="bg1"/>
              </a:solidFill>
              <a:ln w="9525">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Triangle 40"/>
              <p:cNvSpPr/>
              <p:nvPr/>
            </p:nvSpPr>
            <p:spPr>
              <a:xfrm>
                <a:off x="1108674" y="1244066"/>
                <a:ext cx="85041" cy="93545"/>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380" y="977788"/>
                <a:ext cx="381000" cy="455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4" name="Group 43"/>
            <p:cNvGrpSpPr/>
            <p:nvPr/>
          </p:nvGrpSpPr>
          <p:grpSpPr>
            <a:xfrm>
              <a:off x="4807789" y="790709"/>
              <a:ext cx="4183811" cy="3365187"/>
              <a:chOff x="4380238" y="776047"/>
              <a:chExt cx="4183811" cy="3365187"/>
            </a:xfrm>
          </p:grpSpPr>
          <p:sp>
            <p:nvSpPr>
              <p:cNvPr id="45" name="Rounded Rectangle 44"/>
              <p:cNvSpPr/>
              <p:nvPr/>
            </p:nvSpPr>
            <p:spPr>
              <a:xfrm>
                <a:off x="4529916" y="1034305"/>
                <a:ext cx="3771900" cy="3106929"/>
              </a:xfrm>
              <a:prstGeom prst="roundRect">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4380238" y="776047"/>
                <a:ext cx="710219" cy="707270"/>
              </a:xfrm>
              <a:prstGeom prst="ellipse">
                <a:avLst/>
              </a:prstGeom>
              <a:solidFill>
                <a:schemeClr val="bg1"/>
              </a:solidFill>
              <a:ln w="9525">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4716236" y="1521286"/>
                <a:ext cx="3847813" cy="1304203"/>
              </a:xfrm>
              <a:prstGeom prst="rect">
                <a:avLst/>
              </a:prstGeom>
              <a:noFill/>
            </p:spPr>
            <p:txBody>
              <a:bodyPr wrap="square" rtlCol="0">
                <a:spAutoFit/>
              </a:bodyPr>
              <a:lstStyle/>
              <a:p>
                <a:pPr marL="171450" indent="-171450">
                  <a:lnSpc>
                    <a:spcPct val="150000"/>
                  </a:lnSpc>
                  <a:buFont typeface="Wingdings" panose="05000000000000000000" pitchFamily="2" charset="2"/>
                  <a:buChar char="ü"/>
                </a:pPr>
                <a:r>
                  <a:rPr lang="en-US" sz="1050" dirty="0">
                    <a:solidFill>
                      <a:schemeClr val="tx2"/>
                    </a:solidFill>
                  </a:rPr>
                  <a:t>User login to logout audit trail</a:t>
                </a:r>
              </a:p>
              <a:p>
                <a:pPr marL="171450" indent="-171450">
                  <a:lnSpc>
                    <a:spcPct val="150000"/>
                  </a:lnSpc>
                  <a:buFont typeface="Wingdings" panose="05000000000000000000" pitchFamily="2" charset="2"/>
                  <a:buChar char="ü"/>
                </a:pPr>
                <a:r>
                  <a:rPr lang="en-US" sz="1050" dirty="0">
                    <a:solidFill>
                      <a:schemeClr val="tx2"/>
                    </a:solidFill>
                  </a:rPr>
                  <a:t>Application error logs</a:t>
                </a:r>
              </a:p>
              <a:p>
                <a:pPr marL="171450" indent="-171450">
                  <a:lnSpc>
                    <a:spcPct val="150000"/>
                  </a:lnSpc>
                  <a:buFont typeface="Wingdings" panose="05000000000000000000" pitchFamily="2" charset="2"/>
                  <a:buChar char="ü"/>
                </a:pPr>
                <a:r>
                  <a:rPr lang="en-US" sz="1050" dirty="0">
                    <a:solidFill>
                      <a:schemeClr val="tx2"/>
                    </a:solidFill>
                  </a:rPr>
                  <a:t>Audit trail for master &amp; Transaction Records</a:t>
                </a:r>
              </a:p>
              <a:p>
                <a:pPr marL="171450" indent="-171450">
                  <a:lnSpc>
                    <a:spcPct val="150000"/>
                  </a:lnSpc>
                  <a:buFont typeface="Wingdings" panose="05000000000000000000" pitchFamily="2" charset="2"/>
                  <a:buChar char="ü"/>
                </a:pPr>
                <a:r>
                  <a:rPr lang="en-US" sz="1050" dirty="0">
                    <a:solidFill>
                      <a:schemeClr val="tx2"/>
                    </a:solidFill>
                  </a:rPr>
                  <a:t>who and when the records are created or updated</a:t>
                </a:r>
              </a:p>
              <a:p>
                <a:pPr>
                  <a:lnSpc>
                    <a:spcPct val="150000"/>
                  </a:lnSpc>
                </a:pPr>
                <a:endParaRPr lang="en-US" sz="1050" dirty="0">
                  <a:solidFill>
                    <a:schemeClr val="tx2"/>
                  </a:solidFill>
                </a:endParaRPr>
              </a:p>
            </p:txBody>
          </p:sp>
          <p:sp>
            <p:nvSpPr>
              <p:cNvPr id="34" name="TextBox 33"/>
              <p:cNvSpPr txBox="1"/>
              <p:nvPr/>
            </p:nvSpPr>
            <p:spPr>
              <a:xfrm>
                <a:off x="5284000" y="1120504"/>
                <a:ext cx="721095" cy="300082"/>
              </a:xfrm>
              <a:prstGeom prst="rect">
                <a:avLst/>
              </a:prstGeom>
              <a:noFill/>
            </p:spPr>
            <p:txBody>
              <a:bodyPr wrap="none" rtlCol="0">
                <a:spAutoFit/>
              </a:bodyPr>
              <a:lstStyle/>
              <a:p>
                <a:r>
                  <a:rPr lang="en-US" sz="1350" b="1" dirty="0" smtClean="0">
                    <a:solidFill>
                      <a:schemeClr val="tx2"/>
                    </a:solidFill>
                  </a:rPr>
                  <a:t>AUDITS</a:t>
                </a:r>
                <a:endParaRPr lang="en-US" sz="1350" dirty="0">
                  <a:solidFill>
                    <a:schemeClr val="tx2"/>
                  </a:solidFill>
                </a:endParaRPr>
              </a:p>
            </p:txBody>
          </p:sp>
          <p:sp>
            <p:nvSpPr>
              <p:cNvPr id="47" name="Right Triangle 46"/>
              <p:cNvSpPr/>
              <p:nvPr/>
            </p:nvSpPr>
            <p:spPr>
              <a:xfrm>
                <a:off x="5241480" y="1248543"/>
                <a:ext cx="85041" cy="93545"/>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93533" y="906362"/>
                <a:ext cx="359701" cy="423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Tree>
    <p:extLst>
      <p:ext uri="{BB962C8B-B14F-4D97-AF65-F5344CB8AC3E}">
        <p14:creationId xmlns:p14="http://schemas.microsoft.com/office/powerpoint/2010/main" val="1009037262"/>
      </p:ext>
    </p:extLst>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3619" y="133350"/>
            <a:ext cx="2410981" cy="338554"/>
          </a:xfrm>
          <a:prstGeom prst="rect">
            <a:avLst/>
          </a:prstGeom>
          <a:noFill/>
        </p:spPr>
        <p:txBody>
          <a:bodyPr wrap="none" rtlCol="0">
            <a:spAutoFit/>
          </a:bodyPr>
          <a:lstStyle/>
          <a:p>
            <a:r>
              <a:rPr lang="en-US" sz="1600" b="1" dirty="0" smtClean="0">
                <a:latin typeface="Calibri" pitchFamily="34" charset="0"/>
              </a:rPr>
              <a:t>OUR VALUE PROPOSITION</a:t>
            </a:r>
            <a:endParaRPr lang="en-US" sz="1600" b="1" dirty="0">
              <a:latin typeface="Calibri"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3915" y="133350"/>
            <a:ext cx="1123950" cy="325630"/>
          </a:xfrm>
          <a:prstGeom prst="rect">
            <a:avLst/>
          </a:prstGeom>
        </p:spPr>
      </p:pic>
      <p:sp>
        <p:nvSpPr>
          <p:cNvPr id="6" name="object 4"/>
          <p:cNvSpPr txBox="1"/>
          <p:nvPr/>
        </p:nvSpPr>
        <p:spPr>
          <a:xfrm>
            <a:off x="339465" y="731801"/>
            <a:ext cx="8341359" cy="4059316"/>
          </a:xfrm>
          <a:prstGeom prst="rect">
            <a:avLst/>
          </a:prstGeom>
        </p:spPr>
        <p:txBody>
          <a:bodyPr vert="horz" wrap="square" lIns="0" tIns="12700" rIns="0" bIns="0" rtlCol="0">
            <a:spAutoFit/>
          </a:bodyPr>
          <a:lstStyle/>
          <a:p>
            <a:pPr marL="184150" marR="5080" lvl="1" indent="-171450" algn="just">
              <a:lnSpc>
                <a:spcPct val="130000"/>
              </a:lnSpc>
              <a:spcBef>
                <a:spcPts val="100"/>
              </a:spcBef>
              <a:buFont typeface="Arial" panose="020B0604020202020204" pitchFamily="34" charset="0"/>
              <a:buChar char="•"/>
            </a:pPr>
            <a:r>
              <a:rPr lang="en-US" sz="1050" b="1" u="sng" spc="-5" dirty="0">
                <a:solidFill>
                  <a:schemeClr val="tx1">
                    <a:lumMod val="85000"/>
                    <a:lumOff val="15000"/>
                  </a:schemeClr>
                </a:solidFill>
                <a:latin typeface="Arial"/>
                <a:cs typeface="Arial"/>
              </a:rPr>
              <a:t>Deep domain and technical expertise </a:t>
            </a:r>
            <a:r>
              <a:rPr lang="en-US" sz="1050" spc="-5" dirty="0">
                <a:solidFill>
                  <a:schemeClr val="tx1">
                    <a:lumMod val="85000"/>
                    <a:lumOff val="15000"/>
                  </a:schemeClr>
                </a:solidFill>
                <a:latin typeface="Arial"/>
                <a:cs typeface="Arial"/>
              </a:rPr>
              <a:t>in telecom / telecom tower infrastructure specifically working with companies like Saudi Telecom, OmanTel, TSTT etc</a:t>
            </a:r>
          </a:p>
          <a:p>
            <a:pPr marL="184150" marR="5080" lvl="1" indent="-171450" algn="just">
              <a:lnSpc>
                <a:spcPct val="130000"/>
              </a:lnSpc>
              <a:spcBef>
                <a:spcPts val="100"/>
              </a:spcBef>
              <a:buFont typeface="Arial" panose="020B0604020202020204" pitchFamily="34" charset="0"/>
              <a:buChar char="•"/>
            </a:pPr>
            <a:r>
              <a:rPr lang="en-SG" sz="1050" b="1" u="sng" spc="-5" dirty="0">
                <a:solidFill>
                  <a:schemeClr val="tx1">
                    <a:lumMod val="85000"/>
                    <a:lumOff val="15000"/>
                  </a:schemeClr>
                </a:solidFill>
                <a:latin typeface="Arial"/>
                <a:cs typeface="Arial"/>
              </a:rPr>
              <a:t>Intelligent Automated task scheduling </a:t>
            </a:r>
            <a:r>
              <a:rPr lang="en-SG" sz="1050" spc="-5" dirty="0">
                <a:solidFill>
                  <a:schemeClr val="tx1">
                    <a:lumMod val="85000"/>
                    <a:lumOff val="15000"/>
                  </a:schemeClr>
                </a:solidFill>
                <a:latin typeface="Arial"/>
                <a:cs typeface="Arial"/>
              </a:rPr>
              <a:t>– Ducont’s Field Service Management creates initial estimates of task duration, and records the actual time taken. The estimate is based on automatic system suggestions, depending on the task type and employee skills, availability, and location etc. We recommend at least 20+ parameters.</a:t>
            </a:r>
            <a:endParaRPr lang="en-US" sz="1050" b="1" spc="-5" dirty="0">
              <a:solidFill>
                <a:schemeClr val="tx1">
                  <a:lumMod val="85000"/>
                  <a:lumOff val="15000"/>
                </a:schemeClr>
              </a:solidFill>
              <a:latin typeface="Arial"/>
              <a:cs typeface="Arial"/>
            </a:endParaRPr>
          </a:p>
          <a:p>
            <a:pPr marL="184150" marR="5080" lvl="1" indent="-171450" algn="just">
              <a:lnSpc>
                <a:spcPct val="130000"/>
              </a:lnSpc>
              <a:spcBef>
                <a:spcPts val="100"/>
              </a:spcBef>
              <a:buFont typeface="Arial" panose="020B0604020202020204" pitchFamily="34" charset="0"/>
              <a:buChar char="•"/>
            </a:pPr>
            <a:r>
              <a:rPr lang="en-SG" sz="1050" b="1" u="sng" spc="-5" dirty="0">
                <a:solidFill>
                  <a:schemeClr val="tx1">
                    <a:lumMod val="85000"/>
                    <a:lumOff val="15000"/>
                  </a:schemeClr>
                </a:solidFill>
                <a:latin typeface="Arial"/>
                <a:cs typeface="Arial"/>
              </a:rPr>
              <a:t>Increase efficiency of field service business </a:t>
            </a:r>
            <a:r>
              <a:rPr lang="en-SG" sz="1050" spc="-5" dirty="0">
                <a:solidFill>
                  <a:schemeClr val="tx1">
                    <a:lumMod val="85000"/>
                    <a:lumOff val="15000"/>
                  </a:schemeClr>
                </a:solidFill>
                <a:latin typeface="Arial"/>
                <a:cs typeface="Arial"/>
              </a:rPr>
              <a:t>– we provide a self-care portal for customers and partners, monitor your field service business and troubleshoot any issues thanks to real-time notifications, browsing of data usage, reports and diagnostics</a:t>
            </a:r>
          </a:p>
          <a:p>
            <a:pPr marL="184150" marR="5080" lvl="1" indent="-171450" algn="just">
              <a:lnSpc>
                <a:spcPct val="130000"/>
              </a:lnSpc>
              <a:spcBef>
                <a:spcPts val="100"/>
              </a:spcBef>
              <a:buFont typeface="Arial" panose="020B0604020202020204" pitchFamily="34" charset="0"/>
              <a:buChar char="•"/>
            </a:pPr>
            <a:r>
              <a:rPr lang="en-SG" sz="1050" b="1" u="sng" spc="-5" dirty="0">
                <a:solidFill>
                  <a:schemeClr val="tx1">
                    <a:lumMod val="85000"/>
                    <a:lumOff val="15000"/>
                  </a:schemeClr>
                </a:solidFill>
                <a:latin typeface="Arial"/>
                <a:cs typeface="Arial"/>
              </a:rPr>
              <a:t>Improve customer experience </a:t>
            </a:r>
            <a:r>
              <a:rPr lang="en-SG" sz="1050" b="1" spc="-5" dirty="0">
                <a:solidFill>
                  <a:schemeClr val="tx1">
                    <a:lumMod val="85000"/>
                    <a:lumOff val="15000"/>
                  </a:schemeClr>
                </a:solidFill>
                <a:latin typeface="Arial"/>
                <a:cs typeface="Arial"/>
              </a:rPr>
              <a:t>- </a:t>
            </a:r>
            <a:r>
              <a:rPr lang="en-SG" sz="1050" spc="-5" dirty="0">
                <a:solidFill>
                  <a:schemeClr val="tx1">
                    <a:lumMod val="85000"/>
                    <a:lumOff val="15000"/>
                  </a:schemeClr>
                </a:solidFill>
                <a:latin typeface="Arial"/>
                <a:cs typeface="Arial"/>
              </a:rPr>
              <a:t>understanding the cause of a service failure, track patterns and trends, reporting and analysing anomalies, and notifying customers to improve their business and operational results</a:t>
            </a:r>
          </a:p>
          <a:p>
            <a:pPr marL="184150" marR="5080" lvl="1" indent="-171450" algn="just">
              <a:lnSpc>
                <a:spcPct val="130000"/>
              </a:lnSpc>
              <a:spcBef>
                <a:spcPts val="100"/>
              </a:spcBef>
              <a:buFont typeface="Arial" panose="020B0604020202020204" pitchFamily="34" charset="0"/>
              <a:buChar char="•"/>
            </a:pPr>
            <a:r>
              <a:rPr lang="en-US" sz="1050" b="1" u="sng" spc="-5" dirty="0">
                <a:solidFill>
                  <a:schemeClr val="tx1">
                    <a:lumMod val="85000"/>
                    <a:lumOff val="15000"/>
                  </a:schemeClr>
                </a:solidFill>
                <a:latin typeface="Arial"/>
                <a:cs typeface="Arial"/>
              </a:rPr>
              <a:t>Roadmap for Field Power and The Internet of Things (IoT) </a:t>
            </a:r>
            <a:r>
              <a:rPr lang="en-US" sz="1050" spc="-5" dirty="0">
                <a:solidFill>
                  <a:schemeClr val="tx1">
                    <a:lumMod val="85000"/>
                    <a:lumOff val="15000"/>
                  </a:schemeClr>
                </a:solidFill>
                <a:latin typeface="Arial"/>
                <a:cs typeface="Arial"/>
              </a:rPr>
              <a:t>– Focusing on : </a:t>
            </a:r>
            <a:r>
              <a:rPr lang="en-SG" sz="1050" spc="-5" dirty="0">
                <a:solidFill>
                  <a:schemeClr val="tx1">
                    <a:lumMod val="85000"/>
                    <a:lumOff val="15000"/>
                  </a:schemeClr>
                </a:solidFill>
                <a:latin typeface="Arial"/>
                <a:cs typeface="Arial"/>
              </a:rPr>
              <a:t>Power of Connectivity to Field Service, Predictive Maintenance Service Model for Better Business Outcomes, Connecting Devices with IoT to Generate Trigger Automated Action, Increase First Time Fix Rate with Accurate Data Collection</a:t>
            </a:r>
          </a:p>
          <a:p>
            <a:pPr marL="184150" marR="5080" lvl="1" indent="-171450" algn="just">
              <a:lnSpc>
                <a:spcPct val="130000"/>
              </a:lnSpc>
              <a:spcBef>
                <a:spcPts val="100"/>
              </a:spcBef>
              <a:buFont typeface="Arial" panose="020B0604020202020204" pitchFamily="34" charset="0"/>
              <a:buChar char="•"/>
            </a:pPr>
            <a:r>
              <a:rPr lang="en-SG" sz="1050" b="1" u="sng" spc="-5" dirty="0">
                <a:solidFill>
                  <a:schemeClr val="tx1">
                    <a:lumMod val="85000"/>
                    <a:lumOff val="15000"/>
                  </a:schemeClr>
                </a:solidFill>
                <a:latin typeface="Arial"/>
                <a:cs typeface="Arial"/>
              </a:rPr>
              <a:t>Mobile App on iOS &amp; Android </a:t>
            </a:r>
            <a:r>
              <a:rPr lang="en-SG" sz="1050" spc="-5" dirty="0">
                <a:solidFill>
                  <a:schemeClr val="tx1">
                    <a:lumMod val="85000"/>
                    <a:lumOff val="15000"/>
                  </a:schemeClr>
                </a:solidFill>
                <a:latin typeface="Arial"/>
                <a:cs typeface="Arial"/>
              </a:rPr>
              <a:t>for Field Service Staff, Management and other related staff</a:t>
            </a:r>
          </a:p>
          <a:p>
            <a:pPr marL="184150" marR="5080" indent="-171450" algn="just">
              <a:lnSpc>
                <a:spcPct val="130000"/>
              </a:lnSpc>
              <a:spcBef>
                <a:spcPts val="100"/>
              </a:spcBef>
              <a:buFont typeface="Arial" panose="020B0604020202020204" pitchFamily="34" charset="0"/>
              <a:buChar char="•"/>
            </a:pPr>
            <a:r>
              <a:rPr lang="en-SG" sz="1000" b="1" u="sng" spc="-5" dirty="0">
                <a:solidFill>
                  <a:schemeClr val="tx1">
                    <a:lumMod val="85000"/>
                    <a:lumOff val="15000"/>
                  </a:schemeClr>
                </a:solidFill>
                <a:latin typeface="Arial"/>
                <a:cs typeface="Arial"/>
              </a:rPr>
              <a:t>Decrease workloads and increase productivity </a:t>
            </a:r>
            <a:r>
              <a:rPr lang="en-SG" sz="1000" spc="-5" dirty="0">
                <a:solidFill>
                  <a:schemeClr val="tx1">
                    <a:lumMod val="85000"/>
                    <a:lumOff val="15000"/>
                  </a:schemeClr>
                </a:solidFill>
                <a:latin typeface="Arial"/>
                <a:cs typeface="Arial"/>
              </a:rPr>
              <a:t>– decrease dispatcher workloads with an Automated Dispatching module, and order completion reporting performed directly by service technicians. Maximize your field workforce productivity thanks to improved time and resource management.</a:t>
            </a:r>
          </a:p>
          <a:p>
            <a:pPr marL="184150" marR="5080" indent="-171450" algn="just">
              <a:lnSpc>
                <a:spcPct val="130000"/>
              </a:lnSpc>
              <a:spcBef>
                <a:spcPts val="100"/>
              </a:spcBef>
              <a:buFont typeface="Arial" panose="020B0604020202020204" pitchFamily="34" charset="0"/>
              <a:buChar char="•"/>
            </a:pPr>
            <a:r>
              <a:rPr lang="en-SG" sz="1000" b="1" u="sng" spc="-5" dirty="0">
                <a:solidFill>
                  <a:schemeClr val="tx1">
                    <a:lumMod val="85000"/>
                    <a:lumOff val="15000"/>
                  </a:schemeClr>
                </a:solidFill>
                <a:latin typeface="Arial"/>
                <a:cs typeface="Arial"/>
              </a:rPr>
              <a:t>Remote System Access </a:t>
            </a:r>
            <a:r>
              <a:rPr lang="en-SG" sz="1000" spc="-5" dirty="0">
                <a:solidFill>
                  <a:schemeClr val="tx1">
                    <a:lumMod val="85000"/>
                    <a:lumOff val="15000"/>
                  </a:schemeClr>
                </a:solidFill>
                <a:latin typeface="Arial"/>
                <a:cs typeface="Arial"/>
              </a:rPr>
              <a:t>–field technicians in remote locations can log in to the system via Ducont’s proprietary mobile app given to technicians.</a:t>
            </a:r>
          </a:p>
          <a:p>
            <a:pPr marL="184150" marR="5080" indent="-171450" algn="just">
              <a:lnSpc>
                <a:spcPct val="130000"/>
              </a:lnSpc>
              <a:spcBef>
                <a:spcPts val="100"/>
              </a:spcBef>
              <a:buFont typeface="Arial" panose="020B0604020202020204" pitchFamily="34" charset="0"/>
              <a:buChar char="•"/>
            </a:pPr>
            <a:r>
              <a:rPr lang="en-SG" sz="1000" b="1" u="sng" spc="-5" dirty="0">
                <a:solidFill>
                  <a:schemeClr val="tx1">
                    <a:lumMod val="85000"/>
                    <a:lumOff val="15000"/>
                  </a:schemeClr>
                </a:solidFill>
                <a:latin typeface="Arial"/>
                <a:cs typeface="Arial"/>
              </a:rPr>
              <a:t>Execute tasks across regions</a:t>
            </a:r>
            <a:r>
              <a:rPr lang="en-SG" sz="1000" spc="-5" dirty="0">
                <a:solidFill>
                  <a:schemeClr val="tx1">
                    <a:lumMod val="85000"/>
                    <a:lumOff val="15000"/>
                  </a:schemeClr>
                </a:solidFill>
                <a:latin typeface="Arial"/>
                <a:cs typeface="Arial"/>
              </a:rPr>
              <a:t>– simplify task execution across territories / regions using built-in Geographical Information System (GIS), that processes information regarding employee location, presenting both employee and task location.</a:t>
            </a:r>
          </a:p>
          <a:p>
            <a:pPr marL="184150" marR="5080" indent="-171450" algn="just">
              <a:lnSpc>
                <a:spcPct val="130000"/>
              </a:lnSpc>
              <a:spcBef>
                <a:spcPts val="100"/>
              </a:spcBef>
              <a:buFont typeface="Arial" panose="020B0604020202020204" pitchFamily="34" charset="0"/>
              <a:buChar char="•"/>
            </a:pPr>
            <a:r>
              <a:rPr lang="en-SG" sz="1000" b="1" u="sng" spc="-5" dirty="0">
                <a:solidFill>
                  <a:schemeClr val="tx1">
                    <a:lumMod val="85000"/>
                    <a:lumOff val="15000"/>
                  </a:schemeClr>
                </a:solidFill>
                <a:latin typeface="Arial"/>
                <a:cs typeface="Arial"/>
              </a:rPr>
              <a:t>Advanced Reports </a:t>
            </a:r>
            <a:r>
              <a:rPr lang="en-SG" sz="1000" spc="-5" dirty="0">
                <a:solidFill>
                  <a:schemeClr val="tx1">
                    <a:lumMod val="85000"/>
                    <a:lumOff val="15000"/>
                  </a:schemeClr>
                </a:solidFill>
                <a:latin typeface="Arial"/>
                <a:cs typeface="Arial"/>
              </a:rPr>
              <a:t>– standard and advanced reports related to all field service activities are provided through advanced reporting module. </a:t>
            </a:r>
            <a:endParaRPr lang="en-US" sz="1000" spc="-5" dirty="0">
              <a:solidFill>
                <a:schemeClr val="tx1">
                  <a:lumMod val="85000"/>
                  <a:lumOff val="15000"/>
                </a:schemeClr>
              </a:solidFill>
              <a:latin typeface="Arial"/>
              <a:cs typeface="Arial"/>
            </a:endParaRPr>
          </a:p>
        </p:txBody>
      </p:sp>
      <p:sp>
        <p:nvSpPr>
          <p:cNvPr id="7" name="Rectangle 6"/>
          <p:cNvSpPr/>
          <p:nvPr/>
        </p:nvSpPr>
        <p:spPr>
          <a:xfrm>
            <a:off x="228600" y="458980"/>
            <a:ext cx="228600" cy="1828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604050"/>
      </p:ext>
    </p:extLst>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255"/>
            <a:ext cx="9144000" cy="5140990"/>
          </a:xfrm>
          <a:prstGeom prst="rect">
            <a:avLst/>
          </a:prstGeom>
        </p:spPr>
      </p:pic>
      <p:sp>
        <p:nvSpPr>
          <p:cNvPr id="8" name="Rectangle 7"/>
          <p:cNvSpPr/>
          <p:nvPr/>
        </p:nvSpPr>
        <p:spPr>
          <a:xfrm>
            <a:off x="2510737" y="1619250"/>
            <a:ext cx="4122527" cy="1905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a:spLocks noGrp="1"/>
          </p:cNvSpPr>
          <p:nvPr>
            <p:ph type="title"/>
          </p:nvPr>
        </p:nvSpPr>
        <p:spPr>
          <a:xfrm>
            <a:off x="3160713" y="2388546"/>
            <a:ext cx="2935287" cy="1021404"/>
          </a:xfrm>
        </p:spPr>
        <p:txBody>
          <a:bodyPr/>
          <a:lstStyle/>
          <a:p>
            <a:pPr algn="l"/>
            <a:r>
              <a:rPr lang="en-US" dirty="0" smtClean="0"/>
              <a:t>THANK YOU</a:t>
            </a:r>
            <a:endParaRPr lang="en-IN"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5619" y="2039891"/>
            <a:ext cx="1572762" cy="455659"/>
          </a:xfrm>
          <a:prstGeom prst="rect">
            <a:avLst/>
          </a:prstGeom>
        </p:spPr>
      </p:pic>
    </p:spTree>
    <p:extLst>
      <p:ext uri="{BB962C8B-B14F-4D97-AF65-F5344CB8AC3E}">
        <p14:creationId xmlns:p14="http://schemas.microsoft.com/office/powerpoint/2010/main" val="2253395640"/>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3915" y="133350"/>
            <a:ext cx="1123950" cy="325630"/>
          </a:xfrm>
          <a:prstGeom prst="rect">
            <a:avLst/>
          </a:prstGeom>
        </p:spPr>
      </p:pic>
      <p:sp>
        <p:nvSpPr>
          <p:cNvPr id="13" name="Rectangle 12"/>
          <p:cNvSpPr/>
          <p:nvPr/>
        </p:nvSpPr>
        <p:spPr>
          <a:xfrm>
            <a:off x="228600" y="458980"/>
            <a:ext cx="228600" cy="1828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52400" y="133350"/>
            <a:ext cx="2432589" cy="338554"/>
          </a:xfrm>
          <a:prstGeom prst="rect">
            <a:avLst/>
          </a:prstGeom>
          <a:noFill/>
        </p:spPr>
        <p:txBody>
          <a:bodyPr wrap="none" rtlCol="0">
            <a:spAutoFit/>
          </a:bodyPr>
          <a:lstStyle/>
          <a:p>
            <a:r>
              <a:rPr lang="en-US" sz="1600" b="1" dirty="0" smtClean="0">
                <a:cs typeface="Arial" pitchFamily="34" charset="0"/>
              </a:rPr>
              <a:t>SOLUTIONS - FIELDPOWER</a:t>
            </a:r>
            <a:endParaRPr lang="en-US" sz="1600" dirty="0" smtClean="0">
              <a:cs typeface="Arial" pitchFamily="34" charset="0"/>
            </a:endParaRPr>
          </a:p>
        </p:txBody>
      </p:sp>
      <p:sp>
        <p:nvSpPr>
          <p:cNvPr id="15" name="TextBox 14"/>
          <p:cNvSpPr txBox="1"/>
          <p:nvPr/>
        </p:nvSpPr>
        <p:spPr>
          <a:xfrm>
            <a:off x="859221" y="632996"/>
            <a:ext cx="7425559" cy="307777"/>
          </a:xfrm>
          <a:prstGeom prst="rect">
            <a:avLst/>
          </a:prstGeom>
          <a:noFill/>
        </p:spPr>
        <p:txBody>
          <a:bodyPr wrap="none" rtlCol="0">
            <a:spAutoFit/>
          </a:bodyPr>
          <a:lstStyle/>
          <a:p>
            <a:pPr algn="ctr"/>
            <a:r>
              <a:rPr lang="en-US" sz="1400" dirty="0" smtClean="0">
                <a:latin typeface="Calibri" pitchFamily="34" charset="0"/>
              </a:rPr>
              <a:t>CONNECT </a:t>
            </a:r>
            <a:r>
              <a:rPr lang="en-US" sz="1400" dirty="0" smtClean="0">
                <a:solidFill>
                  <a:srgbClr val="C00000"/>
                </a:solidFill>
                <a:latin typeface="Calibri" pitchFamily="34" charset="0"/>
              </a:rPr>
              <a:t>CUSTOMERS, AGENTS, DISPATCHERS AND SERVICE TECHNICIANS </a:t>
            </a:r>
            <a:r>
              <a:rPr lang="en-US" sz="1400" dirty="0" smtClean="0">
                <a:latin typeface="Calibri" pitchFamily="34" charset="0"/>
              </a:rPr>
              <a:t>ON A SINGLE PLATFORM</a:t>
            </a:r>
            <a:endParaRPr lang="en-US" sz="1400" dirty="0">
              <a:latin typeface="Calibri" pitchFamily="34" charset="0"/>
            </a:endParaRPr>
          </a:p>
        </p:txBody>
      </p:sp>
      <p:grpSp>
        <p:nvGrpSpPr>
          <p:cNvPr id="16" name="Group 15"/>
          <p:cNvGrpSpPr/>
          <p:nvPr/>
        </p:nvGrpSpPr>
        <p:grpSpPr>
          <a:xfrm>
            <a:off x="2123163" y="1035413"/>
            <a:ext cx="5725437" cy="3822337"/>
            <a:chOff x="1970763" y="1064701"/>
            <a:chExt cx="5725437" cy="3822337"/>
          </a:xfrm>
        </p:grpSpPr>
        <p:sp>
          <p:nvSpPr>
            <p:cNvPr id="17" name="Rectangle 16"/>
            <p:cNvSpPr/>
            <p:nvPr/>
          </p:nvSpPr>
          <p:spPr>
            <a:xfrm>
              <a:off x="1970763" y="4518230"/>
              <a:ext cx="5202475" cy="3688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Streamline Operations Across the Entire Service </a:t>
              </a:r>
              <a:r>
                <a:rPr lang="en-US" sz="1400" b="1" dirty="0" smtClean="0">
                  <a:solidFill>
                    <a:schemeClr val="bg1"/>
                  </a:solidFill>
                </a:rPr>
                <a:t>Chain</a:t>
              </a:r>
              <a:endParaRPr lang="en-US" sz="1400" b="1" dirty="0">
                <a:solidFill>
                  <a:schemeClr val="bg1"/>
                </a:solidFill>
              </a:endParaRPr>
            </a:p>
          </p:txBody>
        </p:sp>
        <p:cxnSp>
          <p:nvCxnSpPr>
            <p:cNvPr id="18" name="Straight Arrow Connector 17"/>
            <p:cNvCxnSpPr/>
            <p:nvPr/>
          </p:nvCxnSpPr>
          <p:spPr>
            <a:xfrm>
              <a:off x="2287360" y="1315717"/>
              <a:ext cx="0" cy="56751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2269670" y="2264310"/>
              <a:ext cx="1" cy="5502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258783" y="3154142"/>
              <a:ext cx="0" cy="5675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1981200" y="3712034"/>
              <a:ext cx="1768537" cy="612321"/>
              <a:chOff x="107762" y="742382"/>
              <a:chExt cx="1768537" cy="612321"/>
            </a:xfrm>
          </p:grpSpPr>
          <p:sp>
            <p:nvSpPr>
              <p:cNvPr id="67" name="Rounded Rectangle 66"/>
              <p:cNvSpPr/>
              <p:nvPr/>
            </p:nvSpPr>
            <p:spPr>
              <a:xfrm>
                <a:off x="152398" y="865943"/>
                <a:ext cx="1723901" cy="365201"/>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107762" y="742382"/>
                <a:ext cx="612321" cy="612321"/>
              </a:xfrm>
              <a:prstGeom prst="ellipse">
                <a:avLst/>
              </a:prstGeom>
              <a:solidFill>
                <a:srgbClr val="006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1981200" y="2814586"/>
              <a:ext cx="1768537" cy="612321"/>
              <a:chOff x="107762" y="742382"/>
              <a:chExt cx="1768537" cy="612321"/>
            </a:xfrm>
          </p:grpSpPr>
          <p:sp>
            <p:nvSpPr>
              <p:cNvPr id="65" name="Rounded Rectangle 64"/>
              <p:cNvSpPr/>
              <p:nvPr/>
            </p:nvSpPr>
            <p:spPr>
              <a:xfrm>
                <a:off x="152398" y="865943"/>
                <a:ext cx="1723901" cy="365201"/>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107762" y="742382"/>
                <a:ext cx="612321" cy="612321"/>
              </a:xfrm>
              <a:prstGeom prst="ellipse">
                <a:avLst/>
              </a:prstGeom>
              <a:solidFill>
                <a:srgbClr val="006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1981200" y="1883234"/>
              <a:ext cx="1768537" cy="612321"/>
              <a:chOff x="107762" y="742382"/>
              <a:chExt cx="1768537" cy="612321"/>
            </a:xfrm>
          </p:grpSpPr>
          <p:sp>
            <p:nvSpPr>
              <p:cNvPr id="63" name="Rounded Rectangle 62"/>
              <p:cNvSpPr/>
              <p:nvPr/>
            </p:nvSpPr>
            <p:spPr>
              <a:xfrm>
                <a:off x="152398" y="865943"/>
                <a:ext cx="1723901" cy="365201"/>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07762" y="742382"/>
                <a:ext cx="612321" cy="612321"/>
              </a:xfrm>
              <a:prstGeom prst="ellipse">
                <a:avLst/>
              </a:prstGeom>
              <a:solidFill>
                <a:srgbClr val="006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1981200" y="1064701"/>
              <a:ext cx="1768537" cy="612321"/>
              <a:chOff x="107762" y="742382"/>
              <a:chExt cx="1768537" cy="612321"/>
            </a:xfrm>
          </p:grpSpPr>
          <p:sp>
            <p:nvSpPr>
              <p:cNvPr id="61" name="Rounded Rectangle 60"/>
              <p:cNvSpPr/>
              <p:nvPr/>
            </p:nvSpPr>
            <p:spPr>
              <a:xfrm>
                <a:off x="152398" y="865943"/>
                <a:ext cx="1723901" cy="365201"/>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75000"/>
                    </a:schemeClr>
                  </a:solidFill>
                </a:endParaRPr>
              </a:p>
            </p:txBody>
          </p:sp>
          <p:sp>
            <p:nvSpPr>
              <p:cNvPr id="62" name="Oval 61"/>
              <p:cNvSpPr/>
              <p:nvPr/>
            </p:nvSpPr>
            <p:spPr>
              <a:xfrm>
                <a:off x="107762" y="742382"/>
                <a:ext cx="612321" cy="612321"/>
              </a:xfrm>
              <a:prstGeom prst="ellipse">
                <a:avLst/>
              </a:prstGeom>
              <a:solidFill>
                <a:srgbClr val="006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Box 32"/>
            <p:cNvSpPr txBox="1"/>
            <p:nvPr/>
          </p:nvSpPr>
          <p:spPr>
            <a:xfrm>
              <a:off x="2593521" y="2989941"/>
              <a:ext cx="813043" cy="261610"/>
            </a:xfrm>
            <a:prstGeom prst="rect">
              <a:avLst/>
            </a:prstGeom>
            <a:noFill/>
          </p:spPr>
          <p:txBody>
            <a:bodyPr wrap="none" rtlCol="0">
              <a:spAutoFit/>
            </a:bodyPr>
            <a:lstStyle/>
            <a:p>
              <a:r>
                <a:rPr lang="en-US" sz="1100" b="1" dirty="0" smtClean="0">
                  <a:solidFill>
                    <a:schemeClr val="bg1"/>
                  </a:solidFill>
                </a:rPr>
                <a:t>Dispatcher</a:t>
              </a:r>
              <a:endParaRPr lang="en-US" sz="1100" b="1" dirty="0">
                <a:solidFill>
                  <a:schemeClr val="bg1"/>
                </a:solidFill>
              </a:endParaRPr>
            </a:p>
          </p:txBody>
        </p:sp>
        <p:sp>
          <p:nvSpPr>
            <p:cNvPr id="34" name="TextBox 33"/>
            <p:cNvSpPr txBox="1"/>
            <p:nvPr/>
          </p:nvSpPr>
          <p:spPr>
            <a:xfrm>
              <a:off x="2593521" y="2074920"/>
              <a:ext cx="1040670" cy="261610"/>
            </a:xfrm>
            <a:prstGeom prst="rect">
              <a:avLst/>
            </a:prstGeom>
            <a:noFill/>
          </p:spPr>
          <p:txBody>
            <a:bodyPr wrap="none" rtlCol="0">
              <a:spAutoFit/>
            </a:bodyPr>
            <a:lstStyle/>
            <a:p>
              <a:r>
                <a:rPr lang="en-US" sz="1100" b="1" dirty="0" smtClean="0">
                  <a:solidFill>
                    <a:schemeClr val="bg1"/>
                  </a:solidFill>
                </a:rPr>
                <a:t>Service Agents</a:t>
              </a:r>
              <a:endParaRPr lang="en-US" sz="1100" b="1" dirty="0">
                <a:solidFill>
                  <a:schemeClr val="bg1"/>
                </a:solidFill>
              </a:endParaRPr>
            </a:p>
          </p:txBody>
        </p:sp>
        <p:sp>
          <p:nvSpPr>
            <p:cNvPr id="35" name="TextBox 34"/>
            <p:cNvSpPr txBox="1"/>
            <p:nvPr/>
          </p:nvSpPr>
          <p:spPr>
            <a:xfrm>
              <a:off x="2593521" y="1240058"/>
              <a:ext cx="752129" cy="261610"/>
            </a:xfrm>
            <a:prstGeom prst="rect">
              <a:avLst/>
            </a:prstGeom>
            <a:noFill/>
          </p:spPr>
          <p:txBody>
            <a:bodyPr wrap="none" rtlCol="0">
              <a:spAutoFit/>
            </a:bodyPr>
            <a:lstStyle/>
            <a:p>
              <a:r>
                <a:rPr lang="en-US" sz="1100" b="1" dirty="0" smtClean="0">
                  <a:solidFill>
                    <a:schemeClr val="bg1"/>
                  </a:solidFill>
                </a:rPr>
                <a:t>Customer</a:t>
              </a:r>
              <a:endParaRPr lang="en-US" sz="1100" b="1" dirty="0">
                <a:solidFill>
                  <a:schemeClr val="bg1"/>
                </a:solidFill>
              </a:endParaRPr>
            </a:p>
          </p:txBody>
        </p:sp>
        <p:sp>
          <p:nvSpPr>
            <p:cNvPr id="36" name="TextBox 35"/>
            <p:cNvSpPr txBox="1"/>
            <p:nvPr/>
          </p:nvSpPr>
          <p:spPr>
            <a:xfrm>
              <a:off x="2593521" y="3873783"/>
              <a:ext cx="1122423" cy="261610"/>
            </a:xfrm>
            <a:prstGeom prst="rect">
              <a:avLst/>
            </a:prstGeom>
            <a:noFill/>
          </p:spPr>
          <p:txBody>
            <a:bodyPr wrap="none" rtlCol="0">
              <a:spAutoFit/>
            </a:bodyPr>
            <a:lstStyle/>
            <a:p>
              <a:r>
                <a:rPr lang="en-US" sz="1100" b="1" dirty="0" smtClean="0">
                  <a:solidFill>
                    <a:schemeClr val="bg1"/>
                  </a:solidFill>
                </a:rPr>
                <a:t>Field Technician</a:t>
              </a:r>
              <a:endParaRPr lang="en-US" sz="1100" b="1" dirty="0">
                <a:solidFill>
                  <a:schemeClr val="bg1"/>
                </a:solidFill>
              </a:endParaRPr>
            </a:p>
          </p:txBody>
        </p:sp>
        <p:sp>
          <p:nvSpPr>
            <p:cNvPr id="37" name="TextBox 36"/>
            <p:cNvSpPr txBox="1"/>
            <p:nvPr/>
          </p:nvSpPr>
          <p:spPr>
            <a:xfrm>
              <a:off x="4147155" y="1141469"/>
              <a:ext cx="2988319" cy="261610"/>
            </a:xfrm>
            <a:prstGeom prst="rect">
              <a:avLst/>
            </a:prstGeom>
            <a:noFill/>
          </p:spPr>
          <p:txBody>
            <a:bodyPr wrap="none" rtlCol="0">
              <a:spAutoFit/>
            </a:bodyPr>
            <a:lstStyle/>
            <a:p>
              <a:r>
                <a:rPr lang="en-US" sz="1100" b="1" dirty="0"/>
                <a:t>Book a service appointment </a:t>
              </a:r>
              <a:r>
                <a:rPr lang="en-US" sz="1100" b="1" dirty="0" smtClean="0"/>
                <a:t>anywhere, anytime</a:t>
              </a:r>
              <a:endParaRPr lang="en-US" sz="1100" b="1" dirty="0"/>
            </a:p>
          </p:txBody>
        </p:sp>
        <p:sp>
          <p:nvSpPr>
            <p:cNvPr id="38" name="TextBox 37"/>
            <p:cNvSpPr txBox="1"/>
            <p:nvPr/>
          </p:nvSpPr>
          <p:spPr>
            <a:xfrm>
              <a:off x="4149010" y="1300779"/>
              <a:ext cx="3547190" cy="276999"/>
            </a:xfrm>
            <a:prstGeom prst="rect">
              <a:avLst/>
            </a:prstGeom>
            <a:noFill/>
          </p:spPr>
          <p:txBody>
            <a:bodyPr wrap="none" rtlCol="0">
              <a:spAutoFit/>
            </a:bodyPr>
            <a:lstStyle/>
            <a:p>
              <a:r>
                <a:rPr lang="en-US" sz="1200" dirty="0">
                  <a:solidFill>
                    <a:schemeClr val="tx1">
                      <a:lumMod val="65000"/>
                      <a:lumOff val="35000"/>
                    </a:schemeClr>
                  </a:solidFill>
                </a:rPr>
                <a:t>Have the technician arrive on time with </a:t>
              </a:r>
              <a:r>
                <a:rPr lang="en-US" sz="1200" dirty="0" smtClean="0">
                  <a:solidFill>
                    <a:schemeClr val="tx1">
                      <a:lumMod val="65000"/>
                      <a:lumOff val="35000"/>
                    </a:schemeClr>
                  </a:solidFill>
                </a:rPr>
                <a:t>the right </a:t>
              </a:r>
              <a:r>
                <a:rPr lang="en-US" sz="1200" dirty="0">
                  <a:solidFill>
                    <a:schemeClr val="tx1">
                      <a:lumMod val="65000"/>
                      <a:lumOff val="35000"/>
                    </a:schemeClr>
                  </a:solidFill>
                </a:rPr>
                <a:t>skills</a:t>
              </a:r>
            </a:p>
          </p:txBody>
        </p:sp>
        <p:sp>
          <p:nvSpPr>
            <p:cNvPr id="39" name="TextBox 38"/>
            <p:cNvSpPr txBox="1"/>
            <p:nvPr/>
          </p:nvSpPr>
          <p:spPr>
            <a:xfrm>
              <a:off x="4177091" y="1991438"/>
              <a:ext cx="2353529" cy="261610"/>
            </a:xfrm>
            <a:prstGeom prst="rect">
              <a:avLst/>
            </a:prstGeom>
            <a:noFill/>
          </p:spPr>
          <p:txBody>
            <a:bodyPr wrap="none" rtlCol="0">
              <a:spAutoFit/>
            </a:bodyPr>
            <a:lstStyle/>
            <a:p>
              <a:r>
                <a:rPr lang="en-US" sz="1100" b="1" dirty="0"/>
                <a:t>Get a complete view of the customer</a:t>
              </a:r>
            </a:p>
          </p:txBody>
        </p:sp>
        <p:sp>
          <p:nvSpPr>
            <p:cNvPr id="40" name="TextBox 39"/>
            <p:cNvSpPr txBox="1"/>
            <p:nvPr/>
          </p:nvSpPr>
          <p:spPr>
            <a:xfrm>
              <a:off x="4178946" y="2150748"/>
              <a:ext cx="3235629" cy="276999"/>
            </a:xfrm>
            <a:prstGeom prst="rect">
              <a:avLst/>
            </a:prstGeom>
            <a:noFill/>
          </p:spPr>
          <p:txBody>
            <a:bodyPr wrap="none" rtlCol="0">
              <a:spAutoFit/>
            </a:bodyPr>
            <a:lstStyle/>
            <a:p>
              <a:r>
                <a:rPr lang="en-US" sz="1200" dirty="0">
                  <a:solidFill>
                    <a:schemeClr val="tx1">
                      <a:lumMod val="65000"/>
                      <a:lumOff val="35000"/>
                    </a:schemeClr>
                  </a:solidFill>
                </a:rPr>
                <a:t>Create and schedule a Work Order from any case</a:t>
              </a:r>
            </a:p>
          </p:txBody>
        </p:sp>
        <p:sp>
          <p:nvSpPr>
            <p:cNvPr id="41" name="TextBox 40"/>
            <p:cNvSpPr txBox="1"/>
            <p:nvPr/>
          </p:nvSpPr>
          <p:spPr>
            <a:xfrm>
              <a:off x="4169610" y="2899517"/>
              <a:ext cx="3305713" cy="261610"/>
            </a:xfrm>
            <a:prstGeom prst="rect">
              <a:avLst/>
            </a:prstGeom>
            <a:noFill/>
          </p:spPr>
          <p:txBody>
            <a:bodyPr wrap="none" rtlCol="0">
              <a:spAutoFit/>
            </a:bodyPr>
            <a:lstStyle/>
            <a:p>
              <a:r>
                <a:rPr lang="en-US" sz="1100" b="1" dirty="0"/>
                <a:t>Optimize job scheduling based on your business rules</a:t>
              </a:r>
            </a:p>
          </p:txBody>
        </p:sp>
        <p:sp>
          <p:nvSpPr>
            <p:cNvPr id="42" name="TextBox 41"/>
            <p:cNvSpPr txBox="1"/>
            <p:nvPr/>
          </p:nvSpPr>
          <p:spPr>
            <a:xfrm>
              <a:off x="4171465" y="3058827"/>
              <a:ext cx="2694456" cy="276999"/>
            </a:xfrm>
            <a:prstGeom prst="rect">
              <a:avLst/>
            </a:prstGeom>
            <a:noFill/>
          </p:spPr>
          <p:txBody>
            <a:bodyPr wrap="none" rtlCol="0">
              <a:spAutoFit/>
            </a:bodyPr>
            <a:lstStyle/>
            <a:p>
              <a:r>
                <a:rPr lang="en-US" sz="1200" dirty="0">
                  <a:solidFill>
                    <a:schemeClr val="tx1">
                      <a:lumMod val="65000"/>
                      <a:lumOff val="35000"/>
                    </a:schemeClr>
                  </a:solidFill>
                </a:rPr>
                <a:t>Real-time insight into service operations</a:t>
              </a:r>
            </a:p>
          </p:txBody>
        </p:sp>
        <p:sp>
          <p:nvSpPr>
            <p:cNvPr id="43" name="TextBox 42"/>
            <p:cNvSpPr txBox="1"/>
            <p:nvPr/>
          </p:nvSpPr>
          <p:spPr>
            <a:xfrm>
              <a:off x="4167164" y="3792797"/>
              <a:ext cx="2595582" cy="261610"/>
            </a:xfrm>
            <a:prstGeom prst="rect">
              <a:avLst/>
            </a:prstGeom>
            <a:noFill/>
          </p:spPr>
          <p:txBody>
            <a:bodyPr wrap="none" rtlCol="0">
              <a:spAutoFit/>
            </a:bodyPr>
            <a:lstStyle/>
            <a:p>
              <a:r>
                <a:rPr lang="en-US" sz="1100" b="1" dirty="0"/>
                <a:t>Run service tasks on-site from any device</a:t>
              </a:r>
            </a:p>
          </p:txBody>
        </p:sp>
        <p:sp>
          <p:nvSpPr>
            <p:cNvPr id="44" name="TextBox 43"/>
            <p:cNvSpPr txBox="1"/>
            <p:nvPr/>
          </p:nvSpPr>
          <p:spPr>
            <a:xfrm>
              <a:off x="4169019" y="3952107"/>
              <a:ext cx="3361177" cy="276999"/>
            </a:xfrm>
            <a:prstGeom prst="rect">
              <a:avLst/>
            </a:prstGeom>
            <a:noFill/>
          </p:spPr>
          <p:txBody>
            <a:bodyPr wrap="none" rtlCol="0">
              <a:spAutoFit/>
            </a:bodyPr>
            <a:lstStyle/>
            <a:p>
              <a:r>
                <a:rPr lang="en-US" sz="1200" dirty="0">
                  <a:solidFill>
                    <a:schemeClr val="tx1">
                      <a:lumMod val="65000"/>
                      <a:lumOff val="35000"/>
                    </a:schemeClr>
                  </a:solidFill>
                </a:rPr>
                <a:t>Access key information to complete the job quickly</a:t>
              </a:r>
            </a:p>
          </p:txBody>
        </p:sp>
        <p:grpSp>
          <p:nvGrpSpPr>
            <p:cNvPr id="45" name="Group 44"/>
            <p:cNvGrpSpPr/>
            <p:nvPr/>
          </p:nvGrpSpPr>
          <p:grpSpPr>
            <a:xfrm>
              <a:off x="3555300" y="1190453"/>
              <a:ext cx="593663" cy="332380"/>
              <a:chOff x="2640900" y="868134"/>
              <a:chExt cx="593663" cy="332380"/>
            </a:xfrm>
          </p:grpSpPr>
          <p:cxnSp>
            <p:nvCxnSpPr>
              <p:cNvPr id="59" name="Straight Connector 58"/>
              <p:cNvCxnSpPr/>
              <p:nvPr/>
            </p:nvCxnSpPr>
            <p:spPr>
              <a:xfrm flipH="1">
                <a:off x="2640900" y="1056708"/>
                <a:ext cx="593663"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3234563" y="868134"/>
                <a:ext cx="0" cy="33238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3556908" y="2013210"/>
              <a:ext cx="593663" cy="332380"/>
              <a:chOff x="2640900" y="749275"/>
              <a:chExt cx="593663" cy="332380"/>
            </a:xfrm>
          </p:grpSpPr>
          <p:cxnSp>
            <p:nvCxnSpPr>
              <p:cNvPr id="57" name="Straight Connector 56"/>
              <p:cNvCxnSpPr/>
              <p:nvPr/>
            </p:nvCxnSpPr>
            <p:spPr>
              <a:xfrm flipH="1">
                <a:off x="2640900" y="937849"/>
                <a:ext cx="593663"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3234563" y="749275"/>
                <a:ext cx="0" cy="33238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a:off x="3554184" y="2964465"/>
              <a:ext cx="593663" cy="332380"/>
              <a:chOff x="2640900" y="753838"/>
              <a:chExt cx="593663" cy="332380"/>
            </a:xfrm>
          </p:grpSpPr>
          <p:cxnSp>
            <p:nvCxnSpPr>
              <p:cNvPr id="55" name="Straight Connector 54"/>
              <p:cNvCxnSpPr/>
              <p:nvPr/>
            </p:nvCxnSpPr>
            <p:spPr>
              <a:xfrm flipH="1">
                <a:off x="2640900" y="909756"/>
                <a:ext cx="593663"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3234563" y="753838"/>
                <a:ext cx="0" cy="33238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3555792" y="3832605"/>
              <a:ext cx="593663" cy="332380"/>
              <a:chOff x="2640900" y="868134"/>
              <a:chExt cx="593663" cy="332380"/>
            </a:xfrm>
          </p:grpSpPr>
          <p:cxnSp>
            <p:nvCxnSpPr>
              <p:cNvPr id="53" name="Straight Connector 52"/>
              <p:cNvCxnSpPr/>
              <p:nvPr/>
            </p:nvCxnSpPr>
            <p:spPr>
              <a:xfrm flipH="1">
                <a:off x="2640900" y="1056708"/>
                <a:ext cx="593663"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3234563" y="868134"/>
                <a:ext cx="0" cy="33238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grpSp>
        <p:pic>
          <p:nvPicPr>
            <p:cNvPr id="4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17951" y="3810209"/>
              <a:ext cx="338818" cy="415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72757" y="1246709"/>
              <a:ext cx="229205" cy="312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32414" y="2018649"/>
              <a:ext cx="309892" cy="34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79105" y="2933347"/>
              <a:ext cx="216509" cy="372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9" name="Group 68"/>
          <p:cNvGrpSpPr/>
          <p:nvPr/>
        </p:nvGrpSpPr>
        <p:grpSpPr>
          <a:xfrm>
            <a:off x="1524000" y="1327355"/>
            <a:ext cx="609600" cy="2705398"/>
            <a:chOff x="1524000" y="1327355"/>
            <a:chExt cx="609600" cy="2705398"/>
          </a:xfrm>
        </p:grpSpPr>
        <p:cxnSp>
          <p:nvCxnSpPr>
            <p:cNvPr id="70" name="Straight Connector 69"/>
            <p:cNvCxnSpPr/>
            <p:nvPr/>
          </p:nvCxnSpPr>
          <p:spPr>
            <a:xfrm>
              <a:off x="1524000" y="1341573"/>
              <a:ext cx="0" cy="269118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1524000" y="4032753"/>
              <a:ext cx="609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1524000" y="1327355"/>
              <a:ext cx="609600" cy="0"/>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1524000" y="2190750"/>
              <a:ext cx="609600" cy="0"/>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1524000" y="3105150"/>
              <a:ext cx="609600" cy="0"/>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40378762"/>
      </p:ext>
    </p:ext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133350"/>
            <a:ext cx="2222275" cy="338554"/>
          </a:xfrm>
          <a:prstGeom prst="rect">
            <a:avLst/>
          </a:prstGeom>
          <a:noFill/>
        </p:spPr>
        <p:txBody>
          <a:bodyPr wrap="none" rtlCol="0">
            <a:spAutoFit/>
          </a:bodyPr>
          <a:lstStyle/>
          <a:p>
            <a:r>
              <a:rPr lang="en-US" sz="1600" b="1" dirty="0" smtClean="0">
                <a:cs typeface="Arial" pitchFamily="34" charset="0"/>
              </a:rPr>
              <a:t>KEY BUSINESS BENEFITS</a:t>
            </a:r>
            <a:endParaRPr lang="en-US" sz="1600" dirty="0" smtClean="0">
              <a:cs typeface="Arial" pitchFamily="34" charset="0"/>
            </a:endParaRPr>
          </a:p>
        </p:txBody>
      </p:sp>
      <p:grpSp>
        <p:nvGrpSpPr>
          <p:cNvPr id="5" name="Group 4"/>
          <p:cNvGrpSpPr/>
          <p:nvPr/>
        </p:nvGrpSpPr>
        <p:grpSpPr>
          <a:xfrm>
            <a:off x="219479" y="704851"/>
            <a:ext cx="8857846" cy="1024709"/>
            <a:chOff x="200429" y="647701"/>
            <a:chExt cx="8857846" cy="1024709"/>
          </a:xfrm>
        </p:grpSpPr>
        <p:sp>
          <p:nvSpPr>
            <p:cNvPr id="6" name="Rounded Rectangle 5"/>
            <p:cNvSpPr/>
            <p:nvPr/>
          </p:nvSpPr>
          <p:spPr>
            <a:xfrm>
              <a:off x="200429" y="666750"/>
              <a:ext cx="6667096" cy="1005660"/>
            </a:xfrm>
            <a:prstGeom prst="roundRect">
              <a:avLst>
                <a:gd name="adj" fmla="val 7500"/>
              </a:avLst>
            </a:prstGeom>
            <a:solidFill>
              <a:schemeClr val="bg1"/>
            </a:solidFill>
            <a:ln w="22225">
              <a:solidFill>
                <a:schemeClr val="bg1">
                  <a:lumMod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2"/>
            <p:cNvSpPr txBox="1">
              <a:spLocks/>
            </p:cNvSpPr>
            <p:nvPr/>
          </p:nvSpPr>
          <p:spPr>
            <a:xfrm>
              <a:off x="219480" y="647701"/>
              <a:ext cx="6450952" cy="1005660"/>
            </a:xfrm>
            <a:prstGeom prst="rect">
              <a:avLst/>
            </a:prstGeom>
            <a:noFill/>
            <a:ln>
              <a:noFill/>
            </a:ln>
            <a:effectLst/>
          </p:spPr>
          <p:style>
            <a:lnRef idx="1">
              <a:schemeClr val="accent4"/>
            </a:lnRef>
            <a:fillRef idx="1001">
              <a:schemeClr val="lt1"/>
            </a:fillRef>
            <a:effectRef idx="1">
              <a:schemeClr val="accent4"/>
            </a:effectRef>
            <a:fontRef idx="minor">
              <a:schemeClr val="dk1"/>
            </a:fontRef>
          </p:style>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dk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dk1"/>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dk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dk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dk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dk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dk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dk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dk1"/>
                  </a:solidFill>
                  <a:latin typeface="+mn-lt"/>
                  <a:ea typeface="+mn-ea"/>
                  <a:cs typeface="+mn-cs"/>
                </a:defRPr>
              </a:lvl9pPr>
            </a:lstStyle>
            <a:p>
              <a:pPr algn="just">
                <a:buFont typeface="Wingdings 3"/>
                <a:buNone/>
                <a:defRPr/>
              </a:pPr>
              <a:r>
                <a:rPr lang="en-US" sz="1050" b="1" dirty="0">
                  <a:solidFill>
                    <a:schemeClr val="tx1"/>
                  </a:solidFill>
                  <a:ea typeface="Tahoma" pitchFamily="34" charset="0"/>
                  <a:cs typeface="Tahoma" pitchFamily="34" charset="0"/>
                </a:rPr>
                <a:t>Improve Service Quality, Productivity and Utilization</a:t>
              </a:r>
            </a:p>
            <a:p>
              <a:pPr marL="176213" indent="-176213" algn="just">
                <a:defRPr/>
              </a:pPr>
              <a:r>
                <a:rPr lang="en-US" sz="1000" dirty="0">
                  <a:solidFill>
                    <a:schemeClr val="tx1"/>
                  </a:solidFill>
                  <a:ea typeface="Tahoma" pitchFamily="34" charset="0"/>
                  <a:cs typeface="Tahoma" pitchFamily="34" charset="0"/>
                </a:rPr>
                <a:t>Automated, dynamic scheduling, and routing of technicians along with improved knowledge management (e.g. access to diagrams, manuals and troubleshooting tips) pairs the most qualified people and      appropriate tools with each job </a:t>
              </a:r>
            </a:p>
            <a:p>
              <a:pPr marL="176213" indent="-176213" algn="just">
                <a:defRPr/>
              </a:pPr>
              <a:r>
                <a:rPr lang="en-US" sz="1000" dirty="0">
                  <a:solidFill>
                    <a:schemeClr val="tx1"/>
                  </a:solidFill>
                  <a:ea typeface="Tahoma" pitchFamily="34" charset="0"/>
                  <a:cs typeface="Tahoma" pitchFamily="34" charset="0"/>
                </a:rPr>
                <a:t>Optimized travel plans that reduces travel time and costs, thereby achieving high productivity with less travel.</a:t>
              </a:r>
            </a:p>
          </p:txBody>
        </p:sp>
        <p:sp>
          <p:nvSpPr>
            <p:cNvPr id="8" name="Flowchart: Display 7"/>
            <p:cNvSpPr/>
            <p:nvPr/>
          </p:nvSpPr>
          <p:spPr>
            <a:xfrm>
              <a:off x="6581775" y="666750"/>
              <a:ext cx="2476500" cy="1005660"/>
            </a:xfrm>
            <a:prstGeom prst="flowChartDisplay">
              <a:avLst/>
            </a:prstGeom>
            <a:solidFill>
              <a:schemeClr val="accent1">
                <a:lumMod val="20000"/>
                <a:lumOff val="80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p:cNvSpPr txBox="1">
              <a:spLocks/>
            </p:cNvSpPr>
            <p:nvPr/>
          </p:nvSpPr>
          <p:spPr>
            <a:xfrm>
              <a:off x="6848475" y="791605"/>
              <a:ext cx="2124075" cy="880805"/>
            </a:xfrm>
            <a:prstGeom prst="rect">
              <a:avLst/>
            </a:prstGeom>
            <a:noFill/>
            <a:effectLst/>
          </p:spPr>
          <p:style>
            <a:lnRef idx="0">
              <a:schemeClr val="accent1"/>
            </a:lnRef>
            <a:fillRef idx="3">
              <a:schemeClr val="accent1"/>
            </a:fillRef>
            <a:effectRef idx="3">
              <a:schemeClr val="accent1"/>
            </a:effectRef>
            <a:fontRef idx="minor">
              <a:schemeClr val="lt1"/>
            </a:fontRef>
          </p:style>
          <p:txBody>
            <a:bodyPr>
              <a:noAutofit/>
            </a:bodyPr>
            <a:lstStyle/>
            <a:p>
              <a:pPr marL="257175" indent="-257175" eaLnBrk="1" fontAlgn="auto" hangingPunct="1">
                <a:spcBef>
                  <a:spcPct val="20000"/>
                </a:spcBef>
                <a:spcAft>
                  <a:spcPts val="0"/>
                </a:spcAft>
                <a:buFont typeface="Arial" pitchFamily="34" charset="0"/>
                <a:buChar char="•"/>
                <a:defRPr/>
              </a:pPr>
              <a:r>
                <a:rPr lang="en-US" sz="1050" dirty="0">
                  <a:solidFill>
                    <a:schemeClr val="tx1"/>
                  </a:solidFill>
                  <a:ea typeface="Tahoma" pitchFamily="34" charset="0"/>
                  <a:cs typeface="Tahoma" pitchFamily="34" charset="0"/>
                </a:rPr>
                <a:t>Higher First Visit fix rates </a:t>
              </a:r>
            </a:p>
            <a:p>
              <a:pPr marL="257175" indent="-257175" eaLnBrk="1" fontAlgn="auto" hangingPunct="1">
                <a:spcBef>
                  <a:spcPct val="20000"/>
                </a:spcBef>
                <a:spcAft>
                  <a:spcPts val="0"/>
                </a:spcAft>
                <a:buFont typeface="Arial" pitchFamily="34" charset="0"/>
                <a:buChar char="•"/>
                <a:defRPr/>
              </a:pPr>
              <a:r>
                <a:rPr lang="en-US" sz="1050" dirty="0">
                  <a:solidFill>
                    <a:schemeClr val="tx1"/>
                  </a:solidFill>
                  <a:ea typeface="Tahoma" pitchFamily="34" charset="0"/>
                  <a:cs typeface="Tahoma" pitchFamily="34" charset="0"/>
                </a:rPr>
                <a:t>Shorter appointment windows</a:t>
              </a:r>
            </a:p>
            <a:p>
              <a:pPr marL="257175" indent="-257175" eaLnBrk="1" fontAlgn="auto" hangingPunct="1">
                <a:spcBef>
                  <a:spcPct val="20000"/>
                </a:spcBef>
                <a:spcAft>
                  <a:spcPts val="0"/>
                </a:spcAft>
                <a:buFont typeface="Arial" pitchFamily="34" charset="0"/>
                <a:buChar char="•"/>
                <a:defRPr/>
              </a:pPr>
              <a:r>
                <a:rPr lang="en-US" sz="1050" dirty="0">
                  <a:solidFill>
                    <a:schemeClr val="tx1"/>
                  </a:solidFill>
                  <a:ea typeface="Tahoma" pitchFamily="34" charset="0"/>
                  <a:cs typeface="Tahoma" pitchFamily="34" charset="0"/>
                </a:rPr>
                <a:t>Improved SLA compliance</a:t>
              </a:r>
              <a:endParaRPr lang="en-US" sz="1050" dirty="0">
                <a:solidFill>
                  <a:schemeClr val="tx1"/>
                </a:solidFill>
                <a:latin typeface="Tahoma" pitchFamily="34" charset="0"/>
                <a:ea typeface="Tahoma" pitchFamily="34" charset="0"/>
                <a:cs typeface="Tahoma" pitchFamily="34" charset="0"/>
              </a:endParaRPr>
            </a:p>
          </p:txBody>
        </p:sp>
      </p:grpSp>
      <p:grpSp>
        <p:nvGrpSpPr>
          <p:cNvPr id="10" name="Group 9"/>
          <p:cNvGrpSpPr/>
          <p:nvPr/>
        </p:nvGrpSpPr>
        <p:grpSpPr>
          <a:xfrm>
            <a:off x="209954" y="1762125"/>
            <a:ext cx="9162646" cy="1014670"/>
            <a:chOff x="190904" y="1704975"/>
            <a:chExt cx="9162646" cy="1014670"/>
          </a:xfrm>
        </p:grpSpPr>
        <p:sp>
          <p:nvSpPr>
            <p:cNvPr id="11" name="Rounded Rectangle 10"/>
            <p:cNvSpPr/>
            <p:nvPr/>
          </p:nvSpPr>
          <p:spPr>
            <a:xfrm>
              <a:off x="190904" y="1724026"/>
              <a:ext cx="6667096" cy="876300"/>
            </a:xfrm>
            <a:prstGeom prst="roundRect">
              <a:avLst>
                <a:gd name="adj" fmla="val 7500"/>
              </a:avLst>
            </a:prstGeom>
            <a:solidFill>
              <a:schemeClr val="bg1"/>
            </a:solidFill>
            <a:ln w="22225">
              <a:solidFill>
                <a:schemeClr val="bg1">
                  <a:lumMod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Content Placeholder 2"/>
            <p:cNvSpPr txBox="1">
              <a:spLocks/>
            </p:cNvSpPr>
            <p:nvPr/>
          </p:nvSpPr>
          <p:spPr>
            <a:xfrm>
              <a:off x="209955" y="1704975"/>
              <a:ext cx="6362296" cy="876301"/>
            </a:xfrm>
            <a:prstGeom prst="rect">
              <a:avLst/>
            </a:prstGeom>
            <a:noFill/>
            <a:ln>
              <a:noFill/>
            </a:ln>
            <a:effectLst/>
          </p:spPr>
          <p:style>
            <a:lnRef idx="1">
              <a:schemeClr val="accent4"/>
            </a:lnRef>
            <a:fillRef idx="1001">
              <a:schemeClr val="lt1"/>
            </a:fillRef>
            <a:effectRef idx="1">
              <a:schemeClr val="accent4"/>
            </a:effectRef>
            <a:fontRef idx="minor">
              <a:schemeClr val="dk1"/>
            </a:fontRef>
          </p:style>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dk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dk1"/>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dk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dk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dk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dk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dk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dk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dk1"/>
                  </a:solidFill>
                  <a:latin typeface="+mn-lt"/>
                  <a:ea typeface="+mn-ea"/>
                  <a:cs typeface="+mn-cs"/>
                </a:defRPr>
              </a:lvl9pPr>
            </a:lstStyle>
            <a:p>
              <a:pPr algn="just">
                <a:buNone/>
                <a:defRPr/>
              </a:pPr>
              <a:r>
                <a:rPr lang="en-US" sz="1050" b="1" dirty="0">
                  <a:solidFill>
                    <a:schemeClr val="tx1"/>
                  </a:solidFill>
                  <a:ea typeface="Tahoma" pitchFamily="34" charset="0"/>
                  <a:cs typeface="Tahoma" pitchFamily="34" charset="0"/>
                </a:rPr>
                <a:t>Cut Costs</a:t>
              </a:r>
            </a:p>
            <a:p>
              <a:pPr marL="176213" indent="-176213" algn="just">
                <a:defRPr/>
              </a:pPr>
              <a:r>
                <a:rPr lang="en-US" sz="1000" dirty="0">
                  <a:solidFill>
                    <a:schemeClr val="tx1"/>
                  </a:solidFill>
                  <a:ea typeface="Tahoma" pitchFamily="34" charset="0"/>
                  <a:cs typeface="Tahoma" pitchFamily="34" charset="0"/>
                </a:rPr>
                <a:t>Software assisted staffing takes into account technician salaries, overtime, and many other variables to optimize human resource costs</a:t>
              </a:r>
            </a:p>
            <a:p>
              <a:pPr marL="176213" indent="-176213" algn="just">
                <a:spcAft>
                  <a:spcPts val="600"/>
                </a:spcAft>
                <a:defRPr/>
              </a:pPr>
              <a:r>
                <a:rPr lang="en-US" sz="1000" dirty="0">
                  <a:solidFill>
                    <a:schemeClr val="tx1"/>
                  </a:solidFill>
                  <a:ea typeface="Tahoma" pitchFamily="34" charset="0"/>
                  <a:cs typeface="Tahoma" pitchFamily="34" charset="0"/>
                </a:rPr>
                <a:t>Improved Inventory management and forecasting minimizes repeat visits by ensuring parts availability </a:t>
              </a:r>
              <a:endParaRPr lang="en-US" sz="400" dirty="0">
                <a:solidFill>
                  <a:schemeClr val="tx1"/>
                </a:solidFill>
                <a:ea typeface="Tahoma" pitchFamily="34" charset="0"/>
                <a:cs typeface="Tahoma" pitchFamily="34" charset="0"/>
              </a:endParaRPr>
            </a:p>
          </p:txBody>
        </p:sp>
        <p:sp>
          <p:nvSpPr>
            <p:cNvPr id="13" name="Flowchart: Display 12"/>
            <p:cNvSpPr/>
            <p:nvPr/>
          </p:nvSpPr>
          <p:spPr>
            <a:xfrm>
              <a:off x="6572250" y="1724026"/>
              <a:ext cx="2476500" cy="876300"/>
            </a:xfrm>
            <a:prstGeom prst="flowChartDisplay">
              <a:avLst/>
            </a:prstGeom>
            <a:solidFill>
              <a:schemeClr val="accent1">
                <a:lumMod val="40000"/>
                <a:lumOff val="60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Content Placeholder 2"/>
            <p:cNvSpPr txBox="1">
              <a:spLocks/>
            </p:cNvSpPr>
            <p:nvPr/>
          </p:nvSpPr>
          <p:spPr>
            <a:xfrm>
              <a:off x="6867525" y="1838840"/>
              <a:ext cx="2486025" cy="880805"/>
            </a:xfrm>
            <a:prstGeom prst="rect">
              <a:avLst/>
            </a:prstGeom>
            <a:noFill/>
            <a:effectLst/>
          </p:spPr>
          <p:style>
            <a:lnRef idx="0">
              <a:schemeClr val="accent1"/>
            </a:lnRef>
            <a:fillRef idx="3">
              <a:schemeClr val="accent1"/>
            </a:fillRef>
            <a:effectRef idx="3">
              <a:schemeClr val="accent1"/>
            </a:effectRef>
            <a:fontRef idx="minor">
              <a:schemeClr val="lt1"/>
            </a:fontRef>
          </p:style>
          <p:txBody>
            <a:bodyPr>
              <a:noAutofit/>
            </a:bodyPr>
            <a:lstStyle/>
            <a:p>
              <a:pPr marL="257175" indent="-257175" eaLnBrk="1" fontAlgn="auto" hangingPunct="1">
                <a:spcBef>
                  <a:spcPct val="20000"/>
                </a:spcBef>
                <a:spcAft>
                  <a:spcPts val="0"/>
                </a:spcAft>
                <a:buFont typeface="Arial" pitchFamily="34" charset="0"/>
                <a:buChar char="•"/>
                <a:defRPr/>
              </a:pPr>
              <a:r>
                <a:rPr lang="en-US" sz="1050" dirty="0">
                  <a:solidFill>
                    <a:schemeClr val="tx1"/>
                  </a:solidFill>
                  <a:ea typeface="Tahoma" pitchFamily="34" charset="0"/>
                  <a:cs typeface="Tahoma" pitchFamily="34" charset="0"/>
                </a:rPr>
                <a:t>Less technician overtime</a:t>
              </a:r>
            </a:p>
            <a:p>
              <a:pPr marL="257175" indent="-257175" eaLnBrk="1" fontAlgn="auto" hangingPunct="1">
                <a:spcBef>
                  <a:spcPct val="20000"/>
                </a:spcBef>
                <a:spcAft>
                  <a:spcPts val="0"/>
                </a:spcAft>
                <a:buFont typeface="Arial" pitchFamily="34" charset="0"/>
                <a:buChar char="•"/>
                <a:defRPr/>
              </a:pPr>
              <a:r>
                <a:rPr lang="en-US" sz="1050" dirty="0">
                  <a:solidFill>
                    <a:schemeClr val="tx1"/>
                  </a:solidFill>
                  <a:ea typeface="Tahoma" pitchFamily="34" charset="0"/>
                  <a:cs typeface="Tahoma" pitchFamily="34" charset="0"/>
                </a:rPr>
                <a:t>Improved parts management </a:t>
              </a:r>
            </a:p>
            <a:p>
              <a:pPr marL="257175" indent="-257175" eaLnBrk="1" fontAlgn="auto" hangingPunct="1">
                <a:spcBef>
                  <a:spcPct val="20000"/>
                </a:spcBef>
                <a:spcAft>
                  <a:spcPts val="0"/>
                </a:spcAft>
                <a:buFont typeface="Arial" pitchFamily="34" charset="0"/>
                <a:buChar char="•"/>
                <a:defRPr/>
              </a:pPr>
              <a:r>
                <a:rPr lang="en-US" sz="1050" dirty="0">
                  <a:solidFill>
                    <a:schemeClr val="tx1"/>
                  </a:solidFill>
                  <a:ea typeface="Tahoma" pitchFamily="34" charset="0"/>
                  <a:cs typeface="Tahoma" pitchFamily="34" charset="0"/>
                </a:rPr>
                <a:t>Lowered travel (fuel) costs</a:t>
              </a:r>
            </a:p>
          </p:txBody>
        </p:sp>
      </p:grpSp>
      <p:grpSp>
        <p:nvGrpSpPr>
          <p:cNvPr id="15" name="Group 14"/>
          <p:cNvGrpSpPr/>
          <p:nvPr/>
        </p:nvGrpSpPr>
        <p:grpSpPr>
          <a:xfrm>
            <a:off x="200429" y="2695575"/>
            <a:ext cx="9048346" cy="1209675"/>
            <a:chOff x="181379" y="2638425"/>
            <a:chExt cx="9048346" cy="1209675"/>
          </a:xfrm>
        </p:grpSpPr>
        <p:sp>
          <p:nvSpPr>
            <p:cNvPr id="16" name="Rounded Rectangle 15"/>
            <p:cNvSpPr/>
            <p:nvPr/>
          </p:nvSpPr>
          <p:spPr>
            <a:xfrm>
              <a:off x="181379" y="2638425"/>
              <a:ext cx="6667096" cy="1143000"/>
            </a:xfrm>
            <a:prstGeom prst="roundRect">
              <a:avLst>
                <a:gd name="adj" fmla="val 7500"/>
              </a:avLst>
            </a:prstGeom>
            <a:solidFill>
              <a:schemeClr val="bg1"/>
            </a:solidFill>
            <a:ln w="22225">
              <a:solidFill>
                <a:schemeClr val="bg1">
                  <a:lumMod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Content Placeholder 2"/>
            <p:cNvSpPr txBox="1">
              <a:spLocks/>
            </p:cNvSpPr>
            <p:nvPr/>
          </p:nvSpPr>
          <p:spPr>
            <a:xfrm>
              <a:off x="200430" y="2638425"/>
              <a:ext cx="6362296" cy="1209675"/>
            </a:xfrm>
            <a:prstGeom prst="rect">
              <a:avLst/>
            </a:prstGeom>
            <a:noFill/>
            <a:ln>
              <a:noFill/>
            </a:ln>
            <a:effectLst/>
          </p:spPr>
          <p:style>
            <a:lnRef idx="1">
              <a:schemeClr val="accent4"/>
            </a:lnRef>
            <a:fillRef idx="1001">
              <a:schemeClr val="lt1"/>
            </a:fillRef>
            <a:effectRef idx="1">
              <a:schemeClr val="accent4"/>
            </a:effectRef>
            <a:fontRef idx="minor">
              <a:schemeClr val="dk1"/>
            </a:fontRef>
          </p:style>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dk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dk1"/>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dk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dk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dk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dk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dk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dk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dk1"/>
                  </a:solidFill>
                  <a:latin typeface="+mn-lt"/>
                  <a:ea typeface="+mn-ea"/>
                  <a:cs typeface="+mn-cs"/>
                </a:defRPr>
              </a:lvl9pPr>
            </a:lstStyle>
            <a:p>
              <a:pPr algn="just">
                <a:spcBef>
                  <a:spcPts val="0"/>
                </a:spcBef>
                <a:buNone/>
                <a:defRPr/>
              </a:pPr>
              <a:r>
                <a:rPr lang="en-US" sz="1050" b="1" dirty="0">
                  <a:solidFill>
                    <a:schemeClr val="tx1"/>
                  </a:solidFill>
                  <a:ea typeface="Tahoma" pitchFamily="34" charset="0"/>
                  <a:cs typeface="Tahoma" pitchFamily="34" charset="0"/>
                </a:rPr>
                <a:t>Improved Mobile FieldPower</a:t>
              </a:r>
              <a:endParaRPr lang="en-US" sz="1050" dirty="0">
                <a:solidFill>
                  <a:schemeClr val="tx1"/>
                </a:solidFill>
                <a:ea typeface="Tahoma" pitchFamily="34" charset="0"/>
                <a:cs typeface="Tahoma" pitchFamily="34" charset="0"/>
              </a:endParaRPr>
            </a:p>
            <a:p>
              <a:pPr marL="176213" indent="-176213" algn="just">
                <a:defRPr/>
              </a:pPr>
              <a:r>
                <a:rPr lang="en-US" sz="1000" dirty="0">
                  <a:solidFill>
                    <a:schemeClr val="tx1"/>
                  </a:solidFill>
                  <a:ea typeface="Tahoma" pitchFamily="34" charset="0"/>
                  <a:cs typeface="Tahoma" pitchFamily="34" charset="0"/>
                </a:rPr>
                <a:t>User friendly hybrid mobile application, allows technicians to maintain up-to-date work order logs to improve visibility and control </a:t>
              </a:r>
            </a:p>
            <a:p>
              <a:pPr marL="176213" indent="-176213" algn="just">
                <a:defRPr/>
              </a:pPr>
              <a:r>
                <a:rPr lang="en-US" sz="1000" dirty="0">
                  <a:solidFill>
                    <a:schemeClr val="tx1"/>
                  </a:solidFill>
                  <a:ea typeface="Tahoma" pitchFamily="34" charset="0"/>
                  <a:cs typeface="Tahoma" pitchFamily="34" charset="0"/>
                </a:rPr>
                <a:t>In-built GPS tracking tracks and records technician movements.</a:t>
              </a:r>
            </a:p>
            <a:p>
              <a:pPr marL="176213" indent="-176213" algn="just">
                <a:defRPr/>
              </a:pPr>
              <a:r>
                <a:rPr lang="en-US" sz="1000" dirty="0">
                  <a:solidFill>
                    <a:schemeClr val="tx1"/>
                  </a:solidFill>
                  <a:ea typeface="Tahoma" pitchFamily="34" charset="0"/>
                  <a:cs typeface="Tahoma" pitchFamily="34" charset="0"/>
                </a:rPr>
                <a:t>Capture customer signature, collect payments and fill-up dynamic checklists.</a:t>
              </a:r>
              <a:endParaRPr lang="en-US" sz="400" dirty="0">
                <a:solidFill>
                  <a:schemeClr val="tx1"/>
                </a:solidFill>
                <a:ea typeface="Tahoma" pitchFamily="34" charset="0"/>
                <a:cs typeface="Tahoma" pitchFamily="34" charset="0"/>
              </a:endParaRPr>
            </a:p>
          </p:txBody>
        </p:sp>
        <p:sp>
          <p:nvSpPr>
            <p:cNvPr id="18" name="Flowchart: Display 17"/>
            <p:cNvSpPr/>
            <p:nvPr/>
          </p:nvSpPr>
          <p:spPr>
            <a:xfrm>
              <a:off x="6562725" y="2638425"/>
              <a:ext cx="2476500" cy="1143000"/>
            </a:xfrm>
            <a:prstGeom prst="flowChartDisplay">
              <a:avLst/>
            </a:prstGeom>
            <a:solidFill>
              <a:schemeClr val="accent1">
                <a:lumMod val="60000"/>
                <a:lumOff val="40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Content Placeholder 2"/>
            <p:cNvSpPr txBox="1">
              <a:spLocks/>
            </p:cNvSpPr>
            <p:nvPr/>
          </p:nvSpPr>
          <p:spPr>
            <a:xfrm>
              <a:off x="6886575" y="2753240"/>
              <a:ext cx="2343150" cy="880805"/>
            </a:xfrm>
            <a:prstGeom prst="rect">
              <a:avLst/>
            </a:prstGeom>
            <a:noFill/>
            <a:effectLst/>
          </p:spPr>
          <p:style>
            <a:lnRef idx="0">
              <a:schemeClr val="accent1"/>
            </a:lnRef>
            <a:fillRef idx="3">
              <a:schemeClr val="accent1"/>
            </a:fillRef>
            <a:effectRef idx="3">
              <a:schemeClr val="accent1"/>
            </a:effectRef>
            <a:fontRef idx="minor">
              <a:schemeClr val="lt1"/>
            </a:fontRef>
          </p:style>
          <p:txBody>
            <a:bodyPr>
              <a:noAutofit/>
            </a:bodyPr>
            <a:lstStyle/>
            <a:p>
              <a:pPr marL="257175" indent="-257175" eaLnBrk="1" fontAlgn="auto" hangingPunct="1">
                <a:spcBef>
                  <a:spcPct val="20000"/>
                </a:spcBef>
                <a:spcAft>
                  <a:spcPts val="0"/>
                </a:spcAft>
                <a:buFont typeface="Arial" pitchFamily="34" charset="0"/>
                <a:buChar char="•"/>
                <a:defRPr/>
              </a:pPr>
              <a:r>
                <a:rPr lang="en-US" sz="1050" dirty="0">
                  <a:solidFill>
                    <a:schemeClr val="tx1"/>
                  </a:solidFill>
                  <a:ea typeface="Tahoma" pitchFamily="34" charset="0"/>
                  <a:cs typeface="Tahoma" pitchFamily="34" charset="0"/>
                </a:rPr>
                <a:t>Maintain work calendars</a:t>
              </a:r>
            </a:p>
            <a:p>
              <a:pPr marL="257175" indent="-257175" eaLnBrk="1" fontAlgn="auto" hangingPunct="1">
                <a:spcBef>
                  <a:spcPct val="20000"/>
                </a:spcBef>
                <a:spcAft>
                  <a:spcPts val="0"/>
                </a:spcAft>
                <a:buFont typeface="Arial" pitchFamily="34" charset="0"/>
                <a:buChar char="•"/>
                <a:defRPr/>
              </a:pPr>
              <a:r>
                <a:rPr lang="en-US" sz="1050" dirty="0">
                  <a:solidFill>
                    <a:schemeClr val="tx1"/>
                  </a:solidFill>
                  <a:ea typeface="Tahoma" pitchFamily="34" charset="0"/>
                  <a:cs typeface="Tahoma" pitchFamily="34" charset="0"/>
                </a:rPr>
                <a:t>Update job status and attachments</a:t>
              </a:r>
            </a:p>
            <a:p>
              <a:pPr marL="257175" indent="-257175" eaLnBrk="1" fontAlgn="auto" hangingPunct="1">
                <a:spcBef>
                  <a:spcPct val="20000"/>
                </a:spcBef>
                <a:spcAft>
                  <a:spcPts val="0"/>
                </a:spcAft>
                <a:buFont typeface="Arial" pitchFamily="34" charset="0"/>
                <a:buChar char="•"/>
                <a:defRPr/>
              </a:pPr>
              <a:r>
                <a:rPr lang="en-US" sz="1050" dirty="0">
                  <a:solidFill>
                    <a:schemeClr val="tx1"/>
                  </a:solidFill>
                  <a:ea typeface="Tahoma" pitchFamily="34" charset="0"/>
                  <a:cs typeface="Tahoma" pitchFamily="34" charset="0"/>
                </a:rPr>
                <a:t>define and maintain dynamic checklists</a:t>
              </a:r>
            </a:p>
          </p:txBody>
        </p:sp>
      </p:grpSp>
      <p:grpSp>
        <p:nvGrpSpPr>
          <p:cNvPr id="20" name="Group 19"/>
          <p:cNvGrpSpPr/>
          <p:nvPr/>
        </p:nvGrpSpPr>
        <p:grpSpPr>
          <a:xfrm>
            <a:off x="190904" y="3876675"/>
            <a:ext cx="8857846" cy="1209675"/>
            <a:chOff x="171854" y="3829050"/>
            <a:chExt cx="8857846" cy="1209675"/>
          </a:xfrm>
        </p:grpSpPr>
        <p:sp>
          <p:nvSpPr>
            <p:cNvPr id="21" name="Rounded Rectangle 20"/>
            <p:cNvSpPr/>
            <p:nvPr/>
          </p:nvSpPr>
          <p:spPr>
            <a:xfrm>
              <a:off x="171854" y="3838575"/>
              <a:ext cx="6667096" cy="885825"/>
            </a:xfrm>
            <a:prstGeom prst="roundRect">
              <a:avLst>
                <a:gd name="adj" fmla="val 7500"/>
              </a:avLst>
            </a:prstGeom>
            <a:solidFill>
              <a:schemeClr val="bg1"/>
            </a:solidFill>
            <a:ln w="22225">
              <a:solidFill>
                <a:schemeClr val="bg1">
                  <a:lumMod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Content Placeholder 2"/>
            <p:cNvSpPr txBox="1">
              <a:spLocks/>
            </p:cNvSpPr>
            <p:nvPr/>
          </p:nvSpPr>
          <p:spPr>
            <a:xfrm>
              <a:off x="190905" y="3829050"/>
              <a:ext cx="6362296" cy="1209675"/>
            </a:xfrm>
            <a:prstGeom prst="rect">
              <a:avLst/>
            </a:prstGeom>
            <a:noFill/>
            <a:ln>
              <a:noFill/>
            </a:ln>
            <a:effectLst/>
          </p:spPr>
          <p:style>
            <a:lnRef idx="1">
              <a:schemeClr val="accent4"/>
            </a:lnRef>
            <a:fillRef idx="1001">
              <a:schemeClr val="lt1"/>
            </a:fillRef>
            <a:effectRef idx="1">
              <a:schemeClr val="accent4"/>
            </a:effectRef>
            <a:fontRef idx="minor">
              <a:schemeClr val="dk1"/>
            </a:fontRef>
          </p:style>
          <p:txBody>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dk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dk1"/>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dk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dk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dk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dk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dk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dk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dk1"/>
                  </a:solidFill>
                  <a:latin typeface="+mn-lt"/>
                  <a:ea typeface="+mn-ea"/>
                  <a:cs typeface="+mn-cs"/>
                </a:defRPr>
              </a:lvl9pPr>
            </a:lstStyle>
            <a:p>
              <a:pPr algn="just">
                <a:buNone/>
                <a:defRPr/>
              </a:pPr>
              <a:r>
                <a:rPr lang="en-US" sz="1050" b="1" dirty="0">
                  <a:solidFill>
                    <a:schemeClr val="tx1"/>
                  </a:solidFill>
                  <a:ea typeface="Tahoma" pitchFamily="34" charset="0"/>
                  <a:cs typeface="Tahoma" pitchFamily="34" charset="0"/>
                </a:rPr>
                <a:t>Improved Dashboards and Forecasting Reports</a:t>
              </a:r>
            </a:p>
            <a:p>
              <a:pPr marL="176213" indent="-176213" algn="just">
                <a:defRPr/>
              </a:pPr>
              <a:r>
                <a:rPr lang="en-US" sz="1000" dirty="0">
                  <a:solidFill>
                    <a:schemeClr val="tx1"/>
                  </a:solidFill>
                  <a:ea typeface="Tahoma" pitchFamily="34" charset="0"/>
                  <a:cs typeface="Tahoma" pitchFamily="34" charset="0"/>
                </a:rPr>
                <a:t>Role-based KPIs and reporting functionality make monitoring and reporting more effective forecasting reports for allocating future resources</a:t>
              </a:r>
            </a:p>
            <a:p>
              <a:pPr marL="176213" indent="-176213" algn="just">
                <a:defRPr/>
              </a:pPr>
              <a:r>
                <a:rPr lang="en-US" sz="1000" dirty="0">
                  <a:solidFill>
                    <a:schemeClr val="tx1"/>
                  </a:solidFill>
                  <a:ea typeface="Tahoma" pitchFamily="34" charset="0"/>
                  <a:cs typeface="Tahoma" pitchFamily="34" charset="0"/>
                </a:rPr>
                <a:t>Configurable individual dashboards for management, dispatchers and technicians</a:t>
              </a:r>
            </a:p>
          </p:txBody>
        </p:sp>
        <p:sp>
          <p:nvSpPr>
            <p:cNvPr id="23" name="Flowchart: Display 22"/>
            <p:cNvSpPr/>
            <p:nvPr/>
          </p:nvSpPr>
          <p:spPr>
            <a:xfrm>
              <a:off x="6553200" y="3829050"/>
              <a:ext cx="2476500" cy="885825"/>
            </a:xfrm>
            <a:prstGeom prst="flowChartDisplay">
              <a:avLst/>
            </a:prstGeom>
            <a:solidFill>
              <a:schemeClr val="accent5">
                <a:lumMod val="90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Content Placeholder 2"/>
            <p:cNvSpPr txBox="1">
              <a:spLocks/>
            </p:cNvSpPr>
            <p:nvPr/>
          </p:nvSpPr>
          <p:spPr>
            <a:xfrm>
              <a:off x="6877050" y="3896240"/>
              <a:ext cx="2124075" cy="880805"/>
            </a:xfrm>
            <a:prstGeom prst="rect">
              <a:avLst/>
            </a:prstGeom>
            <a:noFill/>
            <a:effectLst/>
          </p:spPr>
          <p:style>
            <a:lnRef idx="0">
              <a:schemeClr val="accent1"/>
            </a:lnRef>
            <a:fillRef idx="3">
              <a:schemeClr val="accent1"/>
            </a:fillRef>
            <a:effectRef idx="3">
              <a:schemeClr val="accent1"/>
            </a:effectRef>
            <a:fontRef idx="minor">
              <a:schemeClr val="lt1"/>
            </a:fontRef>
          </p:style>
          <p:txBody>
            <a:bodyPr>
              <a:noAutofit/>
            </a:bodyPr>
            <a:lstStyle/>
            <a:p>
              <a:pPr marL="257175" indent="-257175" eaLnBrk="1" fontAlgn="auto" hangingPunct="1">
                <a:spcBef>
                  <a:spcPct val="20000"/>
                </a:spcBef>
                <a:spcAft>
                  <a:spcPts val="0"/>
                </a:spcAft>
                <a:buFont typeface="Arial" pitchFamily="34" charset="0"/>
                <a:buChar char="•"/>
                <a:defRPr/>
              </a:pPr>
              <a:r>
                <a:rPr lang="en-US" sz="1050" dirty="0">
                  <a:solidFill>
                    <a:schemeClr val="tx1"/>
                  </a:solidFill>
                  <a:ea typeface="Tahoma" pitchFamily="34" charset="0"/>
                  <a:cs typeface="Tahoma" pitchFamily="34" charset="0"/>
                </a:rPr>
                <a:t>Dynamic Reporting for user defined reports</a:t>
              </a:r>
            </a:p>
            <a:p>
              <a:pPr marL="257175" indent="-257175" eaLnBrk="1" fontAlgn="auto" hangingPunct="1">
                <a:spcBef>
                  <a:spcPct val="20000"/>
                </a:spcBef>
                <a:spcAft>
                  <a:spcPts val="0"/>
                </a:spcAft>
                <a:buFont typeface="Arial" pitchFamily="34" charset="0"/>
                <a:buChar char="•"/>
                <a:defRPr/>
              </a:pPr>
              <a:r>
                <a:rPr lang="en-US" sz="1050" dirty="0">
                  <a:solidFill>
                    <a:schemeClr val="tx1"/>
                  </a:solidFill>
                  <a:ea typeface="Tahoma" pitchFamily="34" charset="0"/>
                  <a:cs typeface="Tahoma" pitchFamily="34" charset="0"/>
                </a:rPr>
                <a:t>Ability to print and export data to many formats</a:t>
              </a:r>
            </a:p>
          </p:txBody>
        </p:sp>
      </p:grpSp>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3915" y="133350"/>
            <a:ext cx="1123950" cy="325630"/>
          </a:xfrm>
          <a:prstGeom prst="rect">
            <a:avLst/>
          </a:prstGeom>
        </p:spPr>
      </p:pic>
      <p:sp>
        <p:nvSpPr>
          <p:cNvPr id="26" name="Rectangle 25"/>
          <p:cNvSpPr/>
          <p:nvPr/>
        </p:nvSpPr>
        <p:spPr>
          <a:xfrm>
            <a:off x="228600" y="458980"/>
            <a:ext cx="228600" cy="1828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8325279"/>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133350"/>
            <a:ext cx="4533357" cy="338554"/>
          </a:xfrm>
          <a:prstGeom prst="rect">
            <a:avLst/>
          </a:prstGeom>
          <a:noFill/>
        </p:spPr>
        <p:txBody>
          <a:bodyPr wrap="none" rtlCol="0">
            <a:spAutoFit/>
          </a:bodyPr>
          <a:lstStyle/>
          <a:p>
            <a:r>
              <a:rPr lang="en-US" sz="1600" b="1" dirty="0" smtClean="0">
                <a:cs typeface="Arial" pitchFamily="34" charset="0"/>
              </a:rPr>
              <a:t>BENEFITS OF WORK FORCE MANAGEMENT SYSTEM</a:t>
            </a:r>
            <a:endParaRPr lang="en-US" sz="1600" dirty="0" smtClean="0">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3915" y="133350"/>
            <a:ext cx="1123950" cy="325630"/>
          </a:xfrm>
          <a:prstGeom prst="rect">
            <a:avLst/>
          </a:prstGeom>
        </p:spPr>
      </p:pic>
      <p:sp>
        <p:nvSpPr>
          <p:cNvPr id="6" name="Rectangle 5"/>
          <p:cNvSpPr/>
          <p:nvPr/>
        </p:nvSpPr>
        <p:spPr>
          <a:xfrm>
            <a:off x="228600" y="458980"/>
            <a:ext cx="228600" cy="1828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404813" y="673374"/>
            <a:ext cx="8334375" cy="3796753"/>
            <a:chOff x="438150" y="1011010"/>
            <a:chExt cx="8334375" cy="3796753"/>
          </a:xfrm>
        </p:grpSpPr>
        <p:sp>
          <p:nvSpPr>
            <p:cNvPr id="18" name="Rectangle 17"/>
            <p:cNvSpPr/>
            <p:nvPr/>
          </p:nvSpPr>
          <p:spPr>
            <a:xfrm>
              <a:off x="629299" y="2170298"/>
              <a:ext cx="1514475" cy="2637465"/>
            </a:xfrm>
            <a:prstGeom prst="rect">
              <a:avLst/>
            </a:prstGeom>
            <a:solidFill>
              <a:schemeClr val="bg1"/>
            </a:solid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grpSp>
          <p:nvGrpSpPr>
            <p:cNvPr id="19" name="Group 18"/>
            <p:cNvGrpSpPr/>
            <p:nvPr/>
          </p:nvGrpSpPr>
          <p:grpSpPr>
            <a:xfrm>
              <a:off x="438150" y="1362075"/>
              <a:ext cx="8334375" cy="114300"/>
              <a:chOff x="438150" y="1247775"/>
              <a:chExt cx="8334375" cy="114300"/>
            </a:xfrm>
          </p:grpSpPr>
          <p:cxnSp>
            <p:nvCxnSpPr>
              <p:cNvPr id="85" name="Straight Connector 84"/>
              <p:cNvCxnSpPr/>
              <p:nvPr/>
            </p:nvCxnSpPr>
            <p:spPr>
              <a:xfrm>
                <a:off x="504825" y="1304925"/>
                <a:ext cx="8220075" cy="9525"/>
              </a:xfrm>
              <a:prstGeom prst="line">
                <a:avLst/>
              </a:prstGeom>
              <a:ln w="19050">
                <a:solidFill>
                  <a:schemeClr val="bg1">
                    <a:lumMod val="6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86" name="Oval 85"/>
              <p:cNvSpPr/>
              <p:nvPr/>
            </p:nvSpPr>
            <p:spPr>
              <a:xfrm>
                <a:off x="438150" y="1247775"/>
                <a:ext cx="114300" cy="114300"/>
              </a:xfrm>
              <a:prstGeom prst="ellipse">
                <a:avLst/>
              </a:prstGeom>
              <a:solidFill>
                <a:schemeClr val="bg1">
                  <a:lumMod val="7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sp>
            <p:nvSpPr>
              <p:cNvPr id="87" name="Oval 86"/>
              <p:cNvSpPr/>
              <p:nvPr/>
            </p:nvSpPr>
            <p:spPr>
              <a:xfrm>
                <a:off x="8658225" y="1247775"/>
                <a:ext cx="114300" cy="114300"/>
              </a:xfrm>
              <a:prstGeom prst="ellipse">
                <a:avLst/>
              </a:prstGeom>
              <a:solidFill>
                <a:schemeClr val="bg1">
                  <a:lumMod val="7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grpSp>
        <p:sp>
          <p:nvSpPr>
            <p:cNvPr id="20" name="Rectangle 19"/>
            <p:cNvSpPr/>
            <p:nvPr/>
          </p:nvSpPr>
          <p:spPr>
            <a:xfrm>
              <a:off x="2247899" y="2152648"/>
              <a:ext cx="1514475" cy="2637465"/>
            </a:xfrm>
            <a:prstGeom prst="rect">
              <a:avLst/>
            </a:prstGeom>
            <a:solidFill>
              <a:schemeClr val="bg1"/>
            </a:solid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sp>
          <p:nvSpPr>
            <p:cNvPr id="21" name="Rectangle 20"/>
            <p:cNvSpPr/>
            <p:nvPr/>
          </p:nvSpPr>
          <p:spPr>
            <a:xfrm>
              <a:off x="3867149" y="2152650"/>
              <a:ext cx="1514475" cy="2638425"/>
            </a:xfrm>
            <a:prstGeom prst="rect">
              <a:avLst/>
            </a:prstGeom>
            <a:solidFill>
              <a:schemeClr val="bg1"/>
            </a:solid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sp>
          <p:nvSpPr>
            <p:cNvPr id="23" name="Rectangle 22"/>
            <p:cNvSpPr/>
            <p:nvPr/>
          </p:nvSpPr>
          <p:spPr>
            <a:xfrm>
              <a:off x="5505449" y="2152648"/>
              <a:ext cx="1514475" cy="2638427"/>
            </a:xfrm>
            <a:prstGeom prst="rect">
              <a:avLst/>
            </a:prstGeom>
            <a:solidFill>
              <a:schemeClr val="bg1"/>
            </a:solid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sp>
          <p:nvSpPr>
            <p:cNvPr id="24" name="Rectangle 23"/>
            <p:cNvSpPr/>
            <p:nvPr/>
          </p:nvSpPr>
          <p:spPr>
            <a:xfrm>
              <a:off x="7134224" y="2152649"/>
              <a:ext cx="1514475" cy="2647716"/>
            </a:xfrm>
            <a:prstGeom prst="rect">
              <a:avLst/>
            </a:prstGeom>
            <a:solidFill>
              <a:schemeClr val="bg1"/>
            </a:solid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cxnSp>
          <p:nvCxnSpPr>
            <p:cNvPr id="25" name="Straight Connector 24"/>
            <p:cNvCxnSpPr/>
            <p:nvPr/>
          </p:nvCxnSpPr>
          <p:spPr>
            <a:xfrm rot="5400000">
              <a:off x="1007270" y="1778795"/>
              <a:ext cx="723900" cy="4761"/>
            </a:xfrm>
            <a:prstGeom prst="line">
              <a:avLst/>
            </a:prstGeom>
            <a:ln w="19050">
              <a:solidFill>
                <a:schemeClr val="bg1">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2645570" y="1778796"/>
              <a:ext cx="723900" cy="4761"/>
            </a:xfrm>
            <a:prstGeom prst="line">
              <a:avLst/>
            </a:prstGeom>
            <a:ln w="19050">
              <a:solidFill>
                <a:schemeClr val="bg1">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2933700" y="1358900"/>
              <a:ext cx="149226" cy="149226"/>
            </a:xfrm>
            <a:prstGeom prst="ellipse">
              <a:avLst/>
            </a:prstGeom>
            <a:solidFill>
              <a:srgbClr val="1F5F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dirty="0">
                <a:ln>
                  <a:solidFill>
                    <a:schemeClr val="bg1"/>
                  </a:solidFill>
                </a:ln>
                <a:solidFill>
                  <a:schemeClr val="bg1"/>
                </a:solidFill>
              </a:endParaRPr>
            </a:p>
          </p:txBody>
        </p:sp>
        <p:cxnSp>
          <p:nvCxnSpPr>
            <p:cNvPr id="32" name="Straight Connector 31"/>
            <p:cNvCxnSpPr/>
            <p:nvPr/>
          </p:nvCxnSpPr>
          <p:spPr>
            <a:xfrm rot="5400000">
              <a:off x="4245770" y="1778797"/>
              <a:ext cx="723900" cy="4761"/>
            </a:xfrm>
            <a:prstGeom prst="line">
              <a:avLst/>
            </a:prstGeom>
            <a:ln w="19050">
              <a:solidFill>
                <a:schemeClr val="bg1">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rot="5400000">
              <a:off x="5893595" y="1778798"/>
              <a:ext cx="723900" cy="4761"/>
            </a:xfrm>
            <a:prstGeom prst="line">
              <a:avLst/>
            </a:prstGeom>
            <a:ln w="19050">
              <a:solidFill>
                <a:schemeClr val="bg1">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rot="5400000">
              <a:off x="7512845" y="1778799"/>
              <a:ext cx="723900" cy="4761"/>
            </a:xfrm>
            <a:prstGeom prst="line">
              <a:avLst/>
            </a:prstGeom>
            <a:ln w="19050">
              <a:solidFill>
                <a:schemeClr val="bg1">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39" name="TextBox 47"/>
            <p:cNvSpPr txBox="1"/>
            <p:nvPr/>
          </p:nvSpPr>
          <p:spPr>
            <a:xfrm>
              <a:off x="923925" y="1011010"/>
              <a:ext cx="922047" cy="261610"/>
            </a:xfrm>
            <a:prstGeom prst="rect">
              <a:avLst/>
            </a:prstGeom>
            <a:noFill/>
          </p:spPr>
          <p:txBody>
            <a:bodyPr wrap="non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charset="-128"/>
                  <a:cs typeface="+mn-cs"/>
                </a:defRPr>
              </a:lvl9pPr>
            </a:lstStyle>
            <a:p>
              <a:r>
                <a:rPr lang="en-US" sz="1100" b="1" dirty="0">
                  <a:solidFill>
                    <a:schemeClr val="tx1">
                      <a:lumMod val="50000"/>
                      <a:lumOff val="50000"/>
                    </a:schemeClr>
                  </a:solidFill>
                </a:rPr>
                <a:t>Executives</a:t>
              </a:r>
            </a:p>
          </p:txBody>
        </p:sp>
        <p:sp>
          <p:nvSpPr>
            <p:cNvPr id="40" name="TextBox 48"/>
            <p:cNvSpPr txBox="1"/>
            <p:nvPr/>
          </p:nvSpPr>
          <p:spPr>
            <a:xfrm>
              <a:off x="2543175" y="1011010"/>
              <a:ext cx="928459" cy="261610"/>
            </a:xfrm>
            <a:prstGeom prst="rect">
              <a:avLst/>
            </a:prstGeom>
            <a:noFill/>
          </p:spPr>
          <p:txBody>
            <a:bodyPr wrap="non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charset="-128"/>
                  <a:cs typeface="+mn-cs"/>
                </a:defRPr>
              </a:lvl9pPr>
            </a:lstStyle>
            <a:p>
              <a:r>
                <a:rPr lang="en-US" sz="1100" b="1" dirty="0" smtClean="0">
                  <a:solidFill>
                    <a:schemeClr val="tx1">
                      <a:lumMod val="50000"/>
                      <a:lumOff val="50000"/>
                    </a:schemeClr>
                  </a:solidFill>
                </a:rPr>
                <a:t>Operations</a:t>
              </a:r>
              <a:endParaRPr lang="en-US" sz="1100" b="1" dirty="0">
                <a:solidFill>
                  <a:schemeClr val="tx1">
                    <a:lumMod val="50000"/>
                    <a:lumOff val="50000"/>
                  </a:schemeClr>
                </a:solidFill>
              </a:endParaRPr>
            </a:p>
          </p:txBody>
        </p:sp>
        <p:sp>
          <p:nvSpPr>
            <p:cNvPr id="41" name="TextBox 49"/>
            <p:cNvSpPr txBox="1"/>
            <p:nvPr/>
          </p:nvSpPr>
          <p:spPr>
            <a:xfrm>
              <a:off x="3914775" y="1011010"/>
              <a:ext cx="1428750" cy="261610"/>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charset="-128"/>
                  <a:cs typeface="+mn-cs"/>
                </a:defRPr>
              </a:lvl9pPr>
            </a:lstStyle>
            <a:p>
              <a:r>
                <a:rPr lang="en-US" sz="1100" b="1" dirty="0" smtClean="0">
                  <a:solidFill>
                    <a:schemeClr val="tx1">
                      <a:lumMod val="50000"/>
                      <a:lumOff val="50000"/>
                    </a:schemeClr>
                  </a:solidFill>
                </a:rPr>
                <a:t>Mobile Resources</a:t>
              </a:r>
              <a:endParaRPr lang="en-US" sz="1100" dirty="0" smtClean="0">
                <a:solidFill>
                  <a:schemeClr val="tx1">
                    <a:lumMod val="50000"/>
                    <a:lumOff val="50000"/>
                  </a:schemeClr>
                </a:solidFill>
              </a:endParaRPr>
            </a:p>
          </p:txBody>
        </p:sp>
        <p:sp>
          <p:nvSpPr>
            <p:cNvPr id="42" name="TextBox 50"/>
            <p:cNvSpPr txBox="1"/>
            <p:nvPr/>
          </p:nvSpPr>
          <p:spPr>
            <a:xfrm>
              <a:off x="5638800" y="1011010"/>
              <a:ext cx="1247775" cy="261610"/>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charset="-128"/>
                  <a:cs typeface="+mn-cs"/>
                </a:defRPr>
              </a:lvl9pPr>
            </a:lstStyle>
            <a:p>
              <a:r>
                <a:rPr lang="en-US" sz="1100" b="1" dirty="0" smtClean="0">
                  <a:solidFill>
                    <a:schemeClr val="tx1">
                      <a:lumMod val="50000"/>
                      <a:lumOff val="50000"/>
                    </a:schemeClr>
                  </a:solidFill>
                </a:rPr>
                <a:t>IT Organization</a:t>
              </a:r>
              <a:endParaRPr lang="en-US" sz="1100" dirty="0">
                <a:solidFill>
                  <a:schemeClr val="tx1">
                    <a:lumMod val="50000"/>
                    <a:lumOff val="50000"/>
                  </a:schemeClr>
                </a:solidFill>
              </a:endParaRPr>
            </a:p>
          </p:txBody>
        </p:sp>
        <p:sp>
          <p:nvSpPr>
            <p:cNvPr id="43" name="TextBox 51"/>
            <p:cNvSpPr txBox="1"/>
            <p:nvPr/>
          </p:nvSpPr>
          <p:spPr>
            <a:xfrm>
              <a:off x="7315201" y="1011010"/>
              <a:ext cx="1143000" cy="261610"/>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charset="-128"/>
                  <a:cs typeface="+mn-cs"/>
                </a:defRPr>
              </a:lvl9pPr>
            </a:lstStyle>
            <a:p>
              <a:r>
                <a:rPr lang="en-US" sz="1100" b="1" dirty="0" smtClean="0">
                  <a:solidFill>
                    <a:schemeClr val="tx1">
                      <a:lumMod val="50000"/>
                      <a:lumOff val="50000"/>
                    </a:schemeClr>
                  </a:solidFill>
                </a:rPr>
                <a:t>End Customer</a:t>
              </a:r>
              <a:endParaRPr lang="en-US" sz="1100" b="1" dirty="0">
                <a:solidFill>
                  <a:schemeClr val="tx1">
                    <a:lumMod val="50000"/>
                    <a:lumOff val="50000"/>
                  </a:schemeClr>
                </a:solidFill>
              </a:endParaRPr>
            </a:p>
          </p:txBody>
        </p:sp>
        <p:sp>
          <p:nvSpPr>
            <p:cNvPr id="44" name="TextBox 52"/>
            <p:cNvSpPr txBox="1"/>
            <p:nvPr/>
          </p:nvSpPr>
          <p:spPr>
            <a:xfrm>
              <a:off x="638475" y="2620869"/>
              <a:ext cx="1495425" cy="1554480"/>
            </a:xfrm>
            <a:prstGeom prst="rect">
              <a:avLst/>
            </a:prstGeom>
            <a:noFill/>
          </p:spPr>
          <p:txBody>
            <a:bodyPr wrap="square" tIns="0" bIns="0"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charset="-128"/>
                  <a:cs typeface="+mn-cs"/>
                </a:defRPr>
              </a:lvl9pPr>
            </a:lstStyle>
            <a:p>
              <a:pPr algn="ctr">
                <a:buSzPct val="130000"/>
              </a:pPr>
              <a:r>
                <a:rPr lang="en-US" sz="900" dirty="0"/>
                <a:t>Rapid and On-demand Configuration</a:t>
              </a:r>
            </a:p>
            <a:p>
              <a:pPr algn="ctr">
                <a:buSzPct val="130000"/>
              </a:pPr>
              <a:endParaRPr lang="en-US" sz="900" dirty="0"/>
            </a:p>
            <a:p>
              <a:pPr algn="ctr">
                <a:buSzPct val="130000"/>
              </a:pPr>
              <a:r>
                <a:rPr lang="en-US" sz="900" dirty="0"/>
                <a:t>Robust reporting and Business Intelligence</a:t>
              </a:r>
            </a:p>
            <a:p>
              <a:pPr algn="ctr">
                <a:buSzPct val="130000"/>
              </a:pPr>
              <a:endParaRPr lang="en-US" sz="900" dirty="0"/>
            </a:p>
            <a:p>
              <a:pPr algn="ctr">
                <a:buSzPct val="130000"/>
              </a:pPr>
              <a:r>
                <a:rPr lang="en-US" sz="900" dirty="0"/>
                <a:t>Revenue Expansion and Growth</a:t>
              </a:r>
            </a:p>
            <a:p>
              <a:pPr algn="ctr">
                <a:buSzPct val="130000"/>
              </a:pPr>
              <a:endParaRPr lang="en-US" sz="900" dirty="0"/>
            </a:p>
            <a:p>
              <a:pPr algn="ctr">
                <a:buSzPct val="130000"/>
              </a:pPr>
              <a:r>
                <a:rPr lang="en-US" sz="900" dirty="0"/>
                <a:t>Delivering productivity </a:t>
              </a:r>
              <a:r>
                <a:rPr lang="en-US" sz="900" dirty="0" smtClean="0"/>
                <a:t>Gains</a:t>
              </a:r>
              <a:endParaRPr lang="en-US" sz="900" dirty="0"/>
            </a:p>
          </p:txBody>
        </p:sp>
        <p:sp>
          <p:nvSpPr>
            <p:cNvPr id="45" name="TextBox 53"/>
            <p:cNvSpPr txBox="1"/>
            <p:nvPr/>
          </p:nvSpPr>
          <p:spPr>
            <a:xfrm>
              <a:off x="2286000" y="2575381"/>
              <a:ext cx="1466850" cy="147732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charset="-128"/>
                  <a:cs typeface="+mn-cs"/>
                </a:defRPr>
              </a:lvl9pPr>
            </a:lstStyle>
            <a:p>
              <a:pPr algn="ctr">
                <a:buSzPct val="130000"/>
              </a:pPr>
              <a:r>
                <a:rPr lang="en-US" sz="900" dirty="0"/>
                <a:t>State-of-the-art Routing and Scheduling</a:t>
              </a:r>
            </a:p>
            <a:p>
              <a:pPr algn="ctr">
                <a:buSzPct val="130000"/>
              </a:pPr>
              <a:endParaRPr lang="en-US" sz="900" dirty="0"/>
            </a:p>
            <a:p>
              <a:pPr algn="ctr">
                <a:buSzPct val="130000"/>
              </a:pPr>
              <a:r>
                <a:rPr lang="en-US" sz="900" dirty="0"/>
                <a:t>Advanced Work Process Automation and Reduced Back Office</a:t>
              </a:r>
            </a:p>
            <a:p>
              <a:pPr algn="ctr">
                <a:buSzPct val="130000"/>
              </a:pPr>
              <a:endParaRPr lang="en-US" sz="900" dirty="0"/>
            </a:p>
            <a:p>
              <a:pPr algn="ctr">
                <a:buSzPct val="130000"/>
              </a:pPr>
              <a:r>
                <a:rPr lang="en-US" sz="900" dirty="0"/>
                <a:t>Improved Resource and Asset Utilization</a:t>
              </a:r>
            </a:p>
            <a:p>
              <a:pPr algn="ctr"/>
              <a:endParaRPr lang="en-US" sz="900" dirty="0"/>
            </a:p>
          </p:txBody>
        </p:sp>
        <p:sp>
          <p:nvSpPr>
            <p:cNvPr id="46" name="TextBox 54"/>
            <p:cNvSpPr txBox="1"/>
            <p:nvPr/>
          </p:nvSpPr>
          <p:spPr>
            <a:xfrm>
              <a:off x="3943350" y="2590800"/>
              <a:ext cx="1409700" cy="133882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charset="-128"/>
                  <a:cs typeface="+mn-cs"/>
                </a:defRPr>
              </a:lvl9pPr>
            </a:lstStyle>
            <a:p>
              <a:pPr algn="ctr">
                <a:buSzPct val="130000"/>
              </a:pPr>
              <a:r>
                <a:rPr lang="en-US" sz="900" dirty="0"/>
                <a:t>Increased Productivity</a:t>
              </a:r>
            </a:p>
            <a:p>
              <a:pPr algn="ctr">
                <a:buSzPct val="130000"/>
              </a:pPr>
              <a:endParaRPr lang="en-US" sz="900" dirty="0"/>
            </a:p>
            <a:p>
              <a:pPr algn="ctr">
                <a:buSzPct val="130000"/>
              </a:pPr>
              <a:r>
                <a:rPr lang="en-US" sz="900" dirty="0"/>
                <a:t>Enhanced Coordination with Dispatch</a:t>
              </a:r>
            </a:p>
            <a:p>
              <a:pPr algn="ctr">
                <a:buSzPct val="130000"/>
              </a:pPr>
              <a:endParaRPr lang="en-US" sz="900" dirty="0"/>
            </a:p>
            <a:p>
              <a:pPr algn="ctr">
                <a:buSzPct val="130000"/>
              </a:pPr>
              <a:r>
                <a:rPr lang="en-US" sz="900" dirty="0"/>
                <a:t>Electronic Capture of All Information, Including Signatures</a:t>
              </a:r>
            </a:p>
            <a:p>
              <a:pPr algn="ctr"/>
              <a:endParaRPr lang="en-US" sz="900" dirty="0"/>
            </a:p>
          </p:txBody>
        </p:sp>
        <p:sp>
          <p:nvSpPr>
            <p:cNvPr id="47" name="TextBox 55"/>
            <p:cNvSpPr txBox="1"/>
            <p:nvPr/>
          </p:nvSpPr>
          <p:spPr>
            <a:xfrm>
              <a:off x="5553075" y="2590801"/>
              <a:ext cx="1428750" cy="1615827"/>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charset="-128"/>
                  <a:cs typeface="+mn-cs"/>
                </a:defRPr>
              </a:lvl9pPr>
            </a:lstStyle>
            <a:p>
              <a:pPr algn="ctr">
                <a:buSzPct val="130000"/>
              </a:pPr>
              <a:r>
                <a:rPr lang="en-US" sz="900" dirty="0"/>
                <a:t>Flexible Deployment Options with Off-the-shelf </a:t>
              </a:r>
              <a:r>
                <a:rPr lang="en-US" sz="900" dirty="0" smtClean="0"/>
                <a:t> Functionality</a:t>
              </a:r>
              <a:endParaRPr lang="en-US" sz="900" dirty="0"/>
            </a:p>
            <a:p>
              <a:pPr algn="ctr">
                <a:buSzPct val="130000"/>
              </a:pPr>
              <a:endParaRPr lang="en-US" sz="900" dirty="0"/>
            </a:p>
            <a:p>
              <a:pPr algn="ctr">
                <a:buSzPct val="130000"/>
              </a:pPr>
              <a:r>
                <a:rPr lang="en-US" sz="900" dirty="0"/>
                <a:t>Highly Scalable Software Platform</a:t>
              </a:r>
            </a:p>
            <a:p>
              <a:pPr algn="ctr">
                <a:buSzPct val="130000"/>
              </a:pPr>
              <a:endParaRPr lang="en-US" sz="900" dirty="0"/>
            </a:p>
            <a:p>
              <a:pPr algn="ctr">
                <a:buSzPct val="130000"/>
              </a:pPr>
              <a:r>
                <a:rPr lang="en-US" sz="900" dirty="0"/>
                <a:t>Comprehensive Integration with Existing Apps</a:t>
              </a:r>
            </a:p>
            <a:p>
              <a:pPr algn="ctr"/>
              <a:endParaRPr lang="en-US" sz="900" dirty="0"/>
            </a:p>
          </p:txBody>
        </p:sp>
        <p:sp>
          <p:nvSpPr>
            <p:cNvPr id="48" name="TextBox 56"/>
            <p:cNvSpPr txBox="1"/>
            <p:nvPr/>
          </p:nvSpPr>
          <p:spPr>
            <a:xfrm>
              <a:off x="7153275" y="2573283"/>
              <a:ext cx="1447800" cy="1754326"/>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charset="-128"/>
                  <a:cs typeface="+mn-cs"/>
                </a:defRPr>
              </a:lvl9pPr>
            </a:lstStyle>
            <a:p>
              <a:pPr algn="ctr">
                <a:buSzPct val="130000"/>
              </a:pPr>
              <a:r>
                <a:rPr lang="en-US" sz="900" dirty="0"/>
                <a:t>Improved Customer Experience</a:t>
              </a:r>
            </a:p>
            <a:p>
              <a:pPr algn="ctr">
                <a:buSzPct val="130000"/>
              </a:pPr>
              <a:endParaRPr lang="en-US" sz="900" dirty="0"/>
            </a:p>
            <a:p>
              <a:pPr algn="ctr">
                <a:buSzPct val="130000"/>
              </a:pPr>
              <a:r>
                <a:rPr lang="en-US" sz="900" dirty="0"/>
                <a:t>Faster Response and Ticket Closing</a:t>
              </a:r>
            </a:p>
            <a:p>
              <a:pPr algn="ctr">
                <a:buSzPct val="130000"/>
              </a:pPr>
              <a:endParaRPr lang="en-US" sz="900" dirty="0"/>
            </a:p>
            <a:p>
              <a:pPr algn="ctr">
                <a:buSzPct val="130000"/>
              </a:pPr>
              <a:r>
                <a:rPr lang="en-US" sz="900" dirty="0"/>
                <a:t>Better Visibility and Status Information</a:t>
              </a:r>
            </a:p>
            <a:p>
              <a:pPr algn="ctr">
                <a:buSzPct val="130000"/>
              </a:pPr>
              <a:endParaRPr lang="en-US" sz="900" dirty="0"/>
            </a:p>
            <a:p>
              <a:pPr algn="ctr">
                <a:buSzPct val="130000"/>
              </a:pPr>
              <a:r>
                <a:rPr lang="en-US" sz="900" dirty="0"/>
                <a:t>Differentiator Driving Customer Loyalty</a:t>
              </a:r>
            </a:p>
            <a:p>
              <a:pPr algn="ctr"/>
              <a:endParaRPr lang="en-US" sz="900" dirty="0"/>
            </a:p>
          </p:txBody>
        </p:sp>
        <p:grpSp>
          <p:nvGrpSpPr>
            <p:cNvPr id="49" name="Group 48"/>
            <p:cNvGrpSpPr/>
            <p:nvPr/>
          </p:nvGrpSpPr>
          <p:grpSpPr>
            <a:xfrm>
              <a:off x="2633350" y="1877200"/>
              <a:ext cx="722246" cy="579476"/>
              <a:chOff x="2576509" y="1838325"/>
              <a:chExt cx="819150" cy="657225"/>
            </a:xfrm>
          </p:grpSpPr>
          <p:sp>
            <p:nvSpPr>
              <p:cNvPr id="83" name="Oval 82"/>
              <p:cNvSpPr/>
              <p:nvPr/>
            </p:nvSpPr>
            <p:spPr>
              <a:xfrm>
                <a:off x="2576509" y="1885950"/>
                <a:ext cx="819150" cy="609600"/>
              </a:xfrm>
              <a:prstGeom prst="ellipse">
                <a:avLst/>
              </a:prstGeom>
              <a:solidFill>
                <a:schemeClr val="bg1"/>
              </a:solidFill>
              <a:ln w="19050">
                <a:no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sz="1600"/>
              </a:p>
            </p:txBody>
          </p:sp>
          <p:sp>
            <p:nvSpPr>
              <p:cNvPr id="84" name="Oval 83"/>
              <p:cNvSpPr/>
              <p:nvPr/>
            </p:nvSpPr>
            <p:spPr>
              <a:xfrm>
                <a:off x="2676525" y="1838325"/>
                <a:ext cx="638175" cy="638175"/>
              </a:xfrm>
              <a:prstGeom prst="ellipse">
                <a:avLst/>
              </a:prstGeom>
              <a:solidFill>
                <a:schemeClr val="bg1"/>
              </a:solidFill>
              <a:ln w="1905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grpSp>
        <p:grpSp>
          <p:nvGrpSpPr>
            <p:cNvPr id="50" name="Group 49"/>
            <p:cNvGrpSpPr/>
            <p:nvPr/>
          </p:nvGrpSpPr>
          <p:grpSpPr>
            <a:xfrm>
              <a:off x="4244036" y="1877200"/>
              <a:ext cx="722246" cy="579476"/>
              <a:chOff x="2576509" y="1838325"/>
              <a:chExt cx="819150" cy="657225"/>
            </a:xfrm>
          </p:grpSpPr>
          <p:sp>
            <p:nvSpPr>
              <p:cNvPr id="81" name="Oval 80"/>
              <p:cNvSpPr/>
              <p:nvPr/>
            </p:nvSpPr>
            <p:spPr>
              <a:xfrm>
                <a:off x="2576509" y="1885950"/>
                <a:ext cx="819150" cy="609600"/>
              </a:xfrm>
              <a:prstGeom prst="ellipse">
                <a:avLst/>
              </a:prstGeom>
              <a:solidFill>
                <a:schemeClr val="bg1"/>
              </a:solidFill>
              <a:ln w="19050">
                <a:no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sz="1600"/>
              </a:p>
            </p:txBody>
          </p:sp>
          <p:sp>
            <p:nvSpPr>
              <p:cNvPr id="82" name="Oval 81"/>
              <p:cNvSpPr/>
              <p:nvPr/>
            </p:nvSpPr>
            <p:spPr>
              <a:xfrm>
                <a:off x="2676525" y="1838325"/>
                <a:ext cx="638175" cy="638175"/>
              </a:xfrm>
              <a:prstGeom prst="ellipse">
                <a:avLst/>
              </a:prstGeom>
              <a:solidFill>
                <a:schemeClr val="bg1"/>
              </a:solidFill>
              <a:ln w="1905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grpSp>
        <p:grpSp>
          <p:nvGrpSpPr>
            <p:cNvPr id="51" name="Group 50"/>
            <p:cNvGrpSpPr/>
            <p:nvPr/>
          </p:nvGrpSpPr>
          <p:grpSpPr>
            <a:xfrm>
              <a:off x="5882336" y="1877200"/>
              <a:ext cx="722246" cy="579476"/>
              <a:chOff x="2576509" y="1838325"/>
              <a:chExt cx="819150" cy="657225"/>
            </a:xfrm>
          </p:grpSpPr>
          <p:sp>
            <p:nvSpPr>
              <p:cNvPr id="79" name="Oval 78"/>
              <p:cNvSpPr/>
              <p:nvPr/>
            </p:nvSpPr>
            <p:spPr>
              <a:xfrm>
                <a:off x="2576509" y="1885950"/>
                <a:ext cx="819150" cy="609600"/>
              </a:xfrm>
              <a:prstGeom prst="ellipse">
                <a:avLst/>
              </a:prstGeom>
              <a:solidFill>
                <a:schemeClr val="bg1"/>
              </a:solidFill>
              <a:ln w="19050">
                <a:no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sz="1600"/>
              </a:p>
            </p:txBody>
          </p:sp>
          <p:sp>
            <p:nvSpPr>
              <p:cNvPr id="80" name="Oval 79"/>
              <p:cNvSpPr/>
              <p:nvPr/>
            </p:nvSpPr>
            <p:spPr>
              <a:xfrm>
                <a:off x="2676525" y="1838325"/>
                <a:ext cx="638175" cy="638175"/>
              </a:xfrm>
              <a:prstGeom prst="ellipse">
                <a:avLst/>
              </a:prstGeom>
              <a:solidFill>
                <a:schemeClr val="bg1"/>
              </a:solidFill>
              <a:ln w="1905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grpSp>
        <p:grpSp>
          <p:nvGrpSpPr>
            <p:cNvPr id="52" name="Group 51"/>
            <p:cNvGrpSpPr/>
            <p:nvPr/>
          </p:nvGrpSpPr>
          <p:grpSpPr>
            <a:xfrm>
              <a:off x="7513016" y="1877200"/>
              <a:ext cx="722246" cy="579476"/>
              <a:chOff x="2576509" y="1838325"/>
              <a:chExt cx="819150" cy="657225"/>
            </a:xfrm>
          </p:grpSpPr>
          <p:sp>
            <p:nvSpPr>
              <p:cNvPr id="77" name="Oval 76"/>
              <p:cNvSpPr/>
              <p:nvPr/>
            </p:nvSpPr>
            <p:spPr>
              <a:xfrm>
                <a:off x="2576509" y="1885950"/>
                <a:ext cx="819150" cy="609600"/>
              </a:xfrm>
              <a:prstGeom prst="ellipse">
                <a:avLst/>
              </a:prstGeom>
              <a:solidFill>
                <a:schemeClr val="bg1"/>
              </a:solidFill>
              <a:ln w="19050">
                <a:no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sz="1600"/>
              </a:p>
            </p:txBody>
          </p:sp>
          <p:sp>
            <p:nvSpPr>
              <p:cNvPr id="78" name="Oval 77"/>
              <p:cNvSpPr/>
              <p:nvPr/>
            </p:nvSpPr>
            <p:spPr>
              <a:xfrm>
                <a:off x="2676525" y="1838325"/>
                <a:ext cx="638175" cy="638175"/>
              </a:xfrm>
              <a:prstGeom prst="ellipse">
                <a:avLst/>
              </a:prstGeom>
              <a:solidFill>
                <a:schemeClr val="bg1"/>
              </a:solidFill>
              <a:ln w="1905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grpSp>
        <p:grpSp>
          <p:nvGrpSpPr>
            <p:cNvPr id="53" name="Group 52"/>
            <p:cNvGrpSpPr/>
            <p:nvPr/>
          </p:nvGrpSpPr>
          <p:grpSpPr>
            <a:xfrm>
              <a:off x="995050" y="1877200"/>
              <a:ext cx="722246" cy="579476"/>
              <a:chOff x="2576509" y="1838325"/>
              <a:chExt cx="819150" cy="657225"/>
            </a:xfrm>
          </p:grpSpPr>
          <p:sp>
            <p:nvSpPr>
              <p:cNvPr id="75" name="Oval 74"/>
              <p:cNvSpPr/>
              <p:nvPr/>
            </p:nvSpPr>
            <p:spPr>
              <a:xfrm>
                <a:off x="2576509" y="1885950"/>
                <a:ext cx="819150" cy="609600"/>
              </a:xfrm>
              <a:prstGeom prst="ellipse">
                <a:avLst/>
              </a:prstGeom>
              <a:solidFill>
                <a:schemeClr val="bg1"/>
              </a:solidFill>
              <a:ln w="19050">
                <a:no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sz="1600"/>
              </a:p>
            </p:txBody>
          </p:sp>
          <p:sp>
            <p:nvSpPr>
              <p:cNvPr id="76" name="Oval 75"/>
              <p:cNvSpPr/>
              <p:nvPr/>
            </p:nvSpPr>
            <p:spPr>
              <a:xfrm>
                <a:off x="2676525" y="1838325"/>
                <a:ext cx="638175" cy="638175"/>
              </a:xfrm>
              <a:prstGeom prst="ellipse">
                <a:avLst/>
              </a:prstGeom>
              <a:solidFill>
                <a:schemeClr val="bg1"/>
              </a:solidFill>
              <a:ln w="1905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grpSp>
        <p:sp>
          <p:nvSpPr>
            <p:cNvPr id="54" name="Oval 53"/>
            <p:cNvSpPr/>
            <p:nvPr/>
          </p:nvSpPr>
          <p:spPr>
            <a:xfrm>
              <a:off x="4526280" y="1358900"/>
              <a:ext cx="149226" cy="149226"/>
            </a:xfrm>
            <a:prstGeom prst="ellipse">
              <a:avLst/>
            </a:prstGeom>
            <a:solidFill>
              <a:srgbClr val="1F5F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dirty="0">
                <a:ln>
                  <a:solidFill>
                    <a:schemeClr val="bg1"/>
                  </a:solidFill>
                </a:ln>
                <a:solidFill>
                  <a:schemeClr val="bg1"/>
                </a:solidFill>
              </a:endParaRPr>
            </a:p>
          </p:txBody>
        </p:sp>
        <p:sp>
          <p:nvSpPr>
            <p:cNvPr id="55" name="Oval 54"/>
            <p:cNvSpPr/>
            <p:nvPr/>
          </p:nvSpPr>
          <p:spPr>
            <a:xfrm>
              <a:off x="6195060" y="1358900"/>
              <a:ext cx="149226" cy="149226"/>
            </a:xfrm>
            <a:prstGeom prst="ellipse">
              <a:avLst/>
            </a:prstGeom>
            <a:solidFill>
              <a:srgbClr val="1F5F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dirty="0">
                <a:ln>
                  <a:solidFill>
                    <a:schemeClr val="bg1"/>
                  </a:solidFill>
                </a:ln>
                <a:solidFill>
                  <a:schemeClr val="bg1"/>
                </a:solidFill>
              </a:endParaRPr>
            </a:p>
          </p:txBody>
        </p:sp>
        <p:sp>
          <p:nvSpPr>
            <p:cNvPr id="56" name="Oval 55"/>
            <p:cNvSpPr/>
            <p:nvPr/>
          </p:nvSpPr>
          <p:spPr>
            <a:xfrm>
              <a:off x="7802880" y="1358900"/>
              <a:ext cx="149226" cy="149226"/>
            </a:xfrm>
            <a:prstGeom prst="ellipse">
              <a:avLst/>
            </a:prstGeom>
            <a:solidFill>
              <a:srgbClr val="1F5F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dirty="0">
                <a:ln>
                  <a:solidFill>
                    <a:schemeClr val="bg1"/>
                  </a:solidFill>
                </a:ln>
                <a:solidFill>
                  <a:schemeClr val="bg1"/>
                </a:solidFill>
              </a:endParaRPr>
            </a:p>
          </p:txBody>
        </p:sp>
        <p:sp>
          <p:nvSpPr>
            <p:cNvPr id="57" name="Oval 56"/>
            <p:cNvSpPr/>
            <p:nvPr/>
          </p:nvSpPr>
          <p:spPr>
            <a:xfrm>
              <a:off x="1297305" y="1358900"/>
              <a:ext cx="149226" cy="149226"/>
            </a:xfrm>
            <a:prstGeom prst="ellipse">
              <a:avLst/>
            </a:prstGeom>
            <a:solidFill>
              <a:srgbClr val="1F5F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dirty="0">
                <a:ln>
                  <a:solidFill>
                    <a:schemeClr val="bg1"/>
                  </a:solidFill>
                </a:ln>
                <a:solidFill>
                  <a:schemeClr val="bg1"/>
                </a:solidFill>
              </a:endParaRPr>
            </a:p>
          </p:txBody>
        </p:sp>
        <p:pic>
          <p:nvPicPr>
            <p:cNvPr id="58" name="Picture 5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2490" y="2003137"/>
              <a:ext cx="385165" cy="279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5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22893" y="1962161"/>
              <a:ext cx="384204" cy="384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 name="Picture 5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4510620" y="1956195"/>
              <a:ext cx="213779" cy="390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 name="Picture 6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76146" y="1969500"/>
              <a:ext cx="363559" cy="363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 name="Picture 6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10433" y="1969500"/>
              <a:ext cx="352535" cy="350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3" name="Straight Connector 62"/>
            <p:cNvCxnSpPr/>
            <p:nvPr/>
          </p:nvCxnSpPr>
          <p:spPr>
            <a:xfrm>
              <a:off x="704515" y="2962283"/>
              <a:ext cx="1392555" cy="0"/>
            </a:xfrm>
            <a:prstGeom prst="line">
              <a:avLst/>
            </a:prstGeom>
            <a:ln w="12700">
              <a:solidFill>
                <a:schemeClr val="bg1">
                  <a:lumMod val="8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688770" y="3375964"/>
              <a:ext cx="1392555" cy="0"/>
            </a:xfrm>
            <a:prstGeom prst="line">
              <a:avLst/>
            </a:prstGeom>
            <a:ln w="12700">
              <a:solidFill>
                <a:schemeClr val="bg1">
                  <a:lumMod val="8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704198" y="3776014"/>
              <a:ext cx="1392555" cy="0"/>
            </a:xfrm>
            <a:prstGeom prst="line">
              <a:avLst/>
            </a:prstGeom>
            <a:ln w="12700">
              <a:solidFill>
                <a:schemeClr val="bg1">
                  <a:lumMod val="8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2311143" y="2962291"/>
              <a:ext cx="1392555" cy="0"/>
            </a:xfrm>
            <a:prstGeom prst="line">
              <a:avLst/>
            </a:prstGeom>
            <a:ln w="12700">
              <a:solidFill>
                <a:schemeClr val="bg1">
                  <a:lumMod val="8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2311127" y="3514783"/>
              <a:ext cx="1392555" cy="0"/>
            </a:xfrm>
            <a:prstGeom prst="line">
              <a:avLst/>
            </a:prstGeom>
            <a:ln w="12700">
              <a:solidFill>
                <a:schemeClr val="bg1">
                  <a:lumMod val="8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931918" y="2852753"/>
              <a:ext cx="1392555" cy="0"/>
            </a:xfrm>
            <a:prstGeom prst="line">
              <a:avLst/>
            </a:prstGeom>
            <a:ln w="12700">
              <a:solidFill>
                <a:schemeClr val="bg1">
                  <a:lumMod val="8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3931571" y="3260214"/>
              <a:ext cx="1392555" cy="0"/>
            </a:xfrm>
            <a:prstGeom prst="line">
              <a:avLst/>
            </a:prstGeom>
            <a:ln w="12700">
              <a:solidFill>
                <a:schemeClr val="bg1">
                  <a:lumMod val="8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5566440" y="3112576"/>
              <a:ext cx="1392555" cy="0"/>
            </a:xfrm>
            <a:prstGeom prst="line">
              <a:avLst/>
            </a:prstGeom>
            <a:ln w="12700">
              <a:solidFill>
                <a:schemeClr val="bg1">
                  <a:lumMod val="8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5568632" y="3526972"/>
              <a:ext cx="1392555" cy="0"/>
            </a:xfrm>
            <a:prstGeom prst="line">
              <a:avLst/>
            </a:prstGeom>
            <a:ln w="12700">
              <a:solidFill>
                <a:schemeClr val="bg1">
                  <a:lumMod val="8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7195183" y="2962291"/>
              <a:ext cx="1392555" cy="0"/>
            </a:xfrm>
            <a:prstGeom prst="line">
              <a:avLst/>
            </a:prstGeom>
            <a:ln w="12700">
              <a:solidFill>
                <a:schemeClr val="bg1">
                  <a:lumMod val="8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7196142" y="3375964"/>
              <a:ext cx="1392555" cy="0"/>
            </a:xfrm>
            <a:prstGeom prst="line">
              <a:avLst/>
            </a:prstGeom>
            <a:ln w="12700">
              <a:solidFill>
                <a:schemeClr val="bg1">
                  <a:lumMod val="8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7196913" y="3784890"/>
              <a:ext cx="1392555" cy="0"/>
            </a:xfrm>
            <a:prstGeom prst="line">
              <a:avLst/>
            </a:prstGeom>
            <a:ln w="12700">
              <a:solidFill>
                <a:schemeClr val="bg1">
                  <a:lumMod val="85000"/>
                </a:schemeClr>
              </a:solidFill>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40839384"/>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391365" y="742950"/>
            <a:ext cx="6361271" cy="3805866"/>
            <a:chOff x="1258729" y="742950"/>
            <a:chExt cx="6361271" cy="3805866"/>
          </a:xfrm>
        </p:grpSpPr>
        <p:pic>
          <p:nvPicPr>
            <p:cNvPr id="4" name="Picture 3" descr="inds01.png"/>
            <p:cNvPicPr>
              <a:picLocks noChangeAspect="1"/>
            </p:cNvPicPr>
            <p:nvPr/>
          </p:nvPicPr>
          <p:blipFill>
            <a:blip r:embed="rId2"/>
            <a:srcRect b="64835"/>
            <a:stretch>
              <a:fillRect/>
            </a:stretch>
          </p:blipFill>
          <p:spPr>
            <a:xfrm>
              <a:off x="1359665" y="1135365"/>
              <a:ext cx="6200775" cy="881743"/>
            </a:xfrm>
            <a:prstGeom prst="rect">
              <a:avLst/>
            </a:prstGeom>
          </p:spPr>
        </p:pic>
        <p:pic>
          <p:nvPicPr>
            <p:cNvPr id="5" name="Picture 4" descr="inds02.png"/>
            <p:cNvPicPr>
              <a:picLocks noChangeAspect="1"/>
            </p:cNvPicPr>
            <p:nvPr/>
          </p:nvPicPr>
          <p:blipFill>
            <a:blip r:embed="rId3"/>
            <a:srcRect b="28568"/>
            <a:stretch>
              <a:fillRect/>
            </a:stretch>
          </p:blipFill>
          <p:spPr>
            <a:xfrm>
              <a:off x="1387279" y="3722138"/>
              <a:ext cx="3043238" cy="826678"/>
            </a:xfrm>
            <a:prstGeom prst="rect">
              <a:avLst/>
            </a:prstGeom>
          </p:spPr>
        </p:pic>
        <p:pic>
          <p:nvPicPr>
            <p:cNvPr id="6" name="Picture 5" descr="inds03.png"/>
            <p:cNvPicPr>
              <a:picLocks noChangeAspect="1"/>
            </p:cNvPicPr>
            <p:nvPr/>
          </p:nvPicPr>
          <p:blipFill>
            <a:blip r:embed="rId4"/>
            <a:srcRect b="27993"/>
            <a:stretch>
              <a:fillRect/>
            </a:stretch>
          </p:blipFill>
          <p:spPr>
            <a:xfrm>
              <a:off x="4545648" y="3715490"/>
              <a:ext cx="3021806" cy="833326"/>
            </a:xfrm>
            <a:prstGeom prst="rect">
              <a:avLst/>
            </a:prstGeom>
          </p:spPr>
        </p:pic>
        <p:pic>
          <p:nvPicPr>
            <p:cNvPr id="7" name="Picture 6" descr="inds01.png"/>
            <p:cNvPicPr>
              <a:picLocks noChangeAspect="1"/>
            </p:cNvPicPr>
            <p:nvPr/>
          </p:nvPicPr>
          <p:blipFill>
            <a:blip r:embed="rId2"/>
            <a:srcRect t="54701" b="13388"/>
            <a:stretch>
              <a:fillRect/>
            </a:stretch>
          </p:blipFill>
          <p:spPr>
            <a:xfrm>
              <a:off x="1387279" y="2499579"/>
              <a:ext cx="6200775" cy="800100"/>
            </a:xfrm>
            <a:prstGeom prst="rect">
              <a:avLst/>
            </a:prstGeom>
          </p:spPr>
        </p:pic>
        <p:sp>
          <p:nvSpPr>
            <p:cNvPr id="8" name="TextBox 7"/>
            <p:cNvSpPr txBox="1"/>
            <p:nvPr/>
          </p:nvSpPr>
          <p:spPr>
            <a:xfrm>
              <a:off x="1258729" y="742950"/>
              <a:ext cx="1284327" cy="392415"/>
            </a:xfrm>
            <a:prstGeom prst="rect">
              <a:avLst/>
            </a:prstGeom>
          </p:spPr>
          <p:txBody>
            <a:bodyPr wrap="none" rtlCol="0">
              <a:spAutoFit/>
            </a:bodyPr>
            <a:lstStyle/>
            <a:p>
              <a:pPr algn="ctr"/>
              <a:r>
                <a:rPr lang="en-US" sz="975" b="1" dirty="0">
                  <a:solidFill>
                    <a:srgbClr val="636363"/>
                  </a:solidFill>
                  <a:cs typeface="Arial" pitchFamily="34" charset="0"/>
                </a:rPr>
                <a:t>Telecom &amp; </a:t>
              </a:r>
            </a:p>
            <a:p>
              <a:pPr algn="ctr"/>
              <a:r>
                <a:rPr lang="en-US" sz="975" b="1" dirty="0">
                  <a:solidFill>
                    <a:srgbClr val="636363"/>
                  </a:solidFill>
                  <a:cs typeface="Arial" pitchFamily="34" charset="0"/>
                </a:rPr>
                <a:t>Capital Equipment</a:t>
              </a:r>
            </a:p>
          </p:txBody>
        </p:sp>
        <p:sp>
          <p:nvSpPr>
            <p:cNvPr id="9" name="TextBox 8"/>
            <p:cNvSpPr txBox="1"/>
            <p:nvPr/>
          </p:nvSpPr>
          <p:spPr>
            <a:xfrm>
              <a:off x="2858931" y="742950"/>
              <a:ext cx="1221809" cy="392415"/>
            </a:xfrm>
            <a:prstGeom prst="rect">
              <a:avLst/>
            </a:prstGeom>
          </p:spPr>
          <p:txBody>
            <a:bodyPr wrap="none" rtlCol="0">
              <a:spAutoFit/>
            </a:bodyPr>
            <a:lstStyle/>
            <a:p>
              <a:pPr algn="ctr"/>
              <a:r>
                <a:rPr lang="en-US" sz="975" b="1" dirty="0">
                  <a:solidFill>
                    <a:schemeClr val="accent1">
                      <a:lumMod val="75000"/>
                    </a:schemeClr>
                  </a:solidFill>
                  <a:cs typeface="Arial" pitchFamily="34" charset="0"/>
                </a:rPr>
                <a:t>Computer &amp;</a:t>
              </a:r>
            </a:p>
            <a:p>
              <a:pPr algn="ctr"/>
              <a:r>
                <a:rPr lang="en-US" sz="975" b="1" dirty="0">
                  <a:solidFill>
                    <a:schemeClr val="accent1">
                      <a:lumMod val="75000"/>
                    </a:schemeClr>
                  </a:solidFill>
                  <a:cs typeface="Arial" pitchFamily="34" charset="0"/>
                </a:rPr>
                <a:t>Office Equipment</a:t>
              </a:r>
            </a:p>
          </p:txBody>
        </p:sp>
        <p:sp>
          <p:nvSpPr>
            <p:cNvPr id="10" name="TextBox 9"/>
            <p:cNvSpPr txBox="1"/>
            <p:nvPr/>
          </p:nvSpPr>
          <p:spPr>
            <a:xfrm>
              <a:off x="4557903" y="742950"/>
              <a:ext cx="1032655" cy="403957"/>
            </a:xfrm>
            <a:prstGeom prst="rect">
              <a:avLst/>
            </a:prstGeom>
          </p:spPr>
          <p:txBody>
            <a:bodyPr wrap="none" rtlCol="0">
              <a:spAutoFit/>
            </a:bodyPr>
            <a:lstStyle/>
            <a:p>
              <a:pPr algn="ctr"/>
              <a:r>
                <a:rPr lang="en-US" sz="1050" b="1" dirty="0">
                  <a:solidFill>
                    <a:schemeClr val="accent3">
                      <a:lumMod val="50000"/>
                    </a:schemeClr>
                  </a:solidFill>
                  <a:cs typeface="Arial" pitchFamily="34" charset="0"/>
                </a:rPr>
                <a:t>REO &amp;</a:t>
              </a:r>
            </a:p>
            <a:p>
              <a:pPr algn="ctr"/>
              <a:r>
                <a:rPr lang="en-US" sz="975" b="1" dirty="0">
                  <a:solidFill>
                    <a:schemeClr val="accent3">
                      <a:lumMod val="50000"/>
                    </a:schemeClr>
                  </a:solidFill>
                  <a:cs typeface="Arial" pitchFamily="34" charset="0"/>
                </a:rPr>
                <a:t>Constructions</a:t>
              </a:r>
            </a:p>
          </p:txBody>
        </p:sp>
        <p:sp>
          <p:nvSpPr>
            <p:cNvPr id="11" name="TextBox 10"/>
            <p:cNvSpPr txBox="1"/>
            <p:nvPr/>
          </p:nvSpPr>
          <p:spPr>
            <a:xfrm>
              <a:off x="5911596" y="742952"/>
              <a:ext cx="1444627" cy="392415"/>
            </a:xfrm>
            <a:prstGeom prst="rect">
              <a:avLst/>
            </a:prstGeom>
          </p:spPr>
          <p:txBody>
            <a:bodyPr wrap="none" rtlCol="0">
              <a:spAutoFit/>
            </a:bodyPr>
            <a:lstStyle/>
            <a:p>
              <a:pPr algn="ctr"/>
              <a:r>
                <a:rPr lang="en-US" sz="975" b="1" dirty="0">
                  <a:solidFill>
                    <a:schemeClr val="accent6">
                      <a:lumMod val="75000"/>
                    </a:schemeClr>
                  </a:solidFill>
                  <a:cs typeface="Arial" pitchFamily="34" charset="0"/>
                </a:rPr>
                <a:t>Residential &amp;</a:t>
              </a:r>
            </a:p>
            <a:p>
              <a:pPr algn="ctr"/>
              <a:r>
                <a:rPr lang="en-US" sz="975" b="1" dirty="0">
                  <a:solidFill>
                    <a:schemeClr val="accent6">
                      <a:lumMod val="75000"/>
                    </a:schemeClr>
                  </a:solidFill>
                  <a:cs typeface="Arial" pitchFamily="34" charset="0"/>
                </a:rPr>
                <a:t>Commercial Services</a:t>
              </a:r>
            </a:p>
          </p:txBody>
        </p:sp>
        <p:sp>
          <p:nvSpPr>
            <p:cNvPr id="12" name="TextBox 11"/>
            <p:cNvSpPr txBox="1"/>
            <p:nvPr/>
          </p:nvSpPr>
          <p:spPr>
            <a:xfrm>
              <a:off x="1537049" y="2270979"/>
              <a:ext cx="1192955" cy="242374"/>
            </a:xfrm>
            <a:prstGeom prst="rect">
              <a:avLst/>
            </a:prstGeom>
          </p:spPr>
          <p:txBody>
            <a:bodyPr wrap="none" rtlCol="0">
              <a:spAutoFit/>
            </a:bodyPr>
            <a:lstStyle/>
            <a:p>
              <a:pPr algn="ctr"/>
              <a:r>
                <a:rPr lang="en-US" sz="975" b="1" dirty="0">
                  <a:solidFill>
                    <a:srgbClr val="636363"/>
                  </a:solidFill>
                  <a:cs typeface="Arial" pitchFamily="34" charset="0"/>
                </a:rPr>
                <a:t>Retail &amp; </a:t>
              </a:r>
              <a:r>
                <a:rPr lang="en-US" sz="975" b="1" dirty="0" smtClean="0">
                  <a:solidFill>
                    <a:srgbClr val="636363"/>
                  </a:solidFill>
                  <a:cs typeface="Arial" pitchFamily="34" charset="0"/>
                </a:rPr>
                <a:t>logistics</a:t>
              </a:r>
              <a:endParaRPr lang="en-US" sz="975" b="1" dirty="0">
                <a:solidFill>
                  <a:srgbClr val="636363"/>
                </a:solidFill>
                <a:cs typeface="Arial" pitchFamily="34" charset="0"/>
              </a:endParaRPr>
            </a:p>
          </p:txBody>
        </p:sp>
        <p:sp>
          <p:nvSpPr>
            <p:cNvPr id="13" name="TextBox 12"/>
            <p:cNvSpPr txBox="1"/>
            <p:nvPr/>
          </p:nvSpPr>
          <p:spPr>
            <a:xfrm>
              <a:off x="3170105" y="2262816"/>
              <a:ext cx="1047083" cy="242374"/>
            </a:xfrm>
            <a:prstGeom prst="rect">
              <a:avLst/>
            </a:prstGeom>
          </p:spPr>
          <p:txBody>
            <a:bodyPr wrap="none" rtlCol="0">
              <a:spAutoFit/>
            </a:bodyPr>
            <a:lstStyle/>
            <a:p>
              <a:pPr algn="ctr"/>
              <a:r>
                <a:rPr lang="en-US" sz="975" b="1" dirty="0">
                  <a:solidFill>
                    <a:schemeClr val="accent1">
                      <a:lumMod val="75000"/>
                    </a:schemeClr>
                  </a:solidFill>
                  <a:cs typeface="Arial" pitchFamily="34" charset="0"/>
                </a:rPr>
                <a:t>Manufacturing</a:t>
              </a:r>
            </a:p>
          </p:txBody>
        </p:sp>
        <p:sp>
          <p:nvSpPr>
            <p:cNvPr id="14" name="TextBox 13"/>
            <p:cNvSpPr txBox="1"/>
            <p:nvPr/>
          </p:nvSpPr>
          <p:spPr>
            <a:xfrm>
              <a:off x="4907296" y="2270979"/>
              <a:ext cx="748924" cy="242374"/>
            </a:xfrm>
            <a:prstGeom prst="rect">
              <a:avLst/>
            </a:prstGeom>
          </p:spPr>
          <p:txBody>
            <a:bodyPr wrap="none" rtlCol="0">
              <a:spAutoFit/>
            </a:bodyPr>
            <a:lstStyle/>
            <a:p>
              <a:pPr algn="ctr"/>
              <a:r>
                <a:rPr lang="en-US" sz="975" b="1" dirty="0">
                  <a:solidFill>
                    <a:schemeClr val="accent6">
                      <a:lumMod val="50000"/>
                    </a:schemeClr>
                  </a:solidFill>
                  <a:cs typeface="Arial" pitchFamily="34" charset="0"/>
                </a:rPr>
                <a:t>Oil &amp; Gas</a:t>
              </a:r>
            </a:p>
          </p:txBody>
        </p:sp>
        <p:sp>
          <p:nvSpPr>
            <p:cNvPr id="15" name="TextBox 14"/>
            <p:cNvSpPr txBox="1"/>
            <p:nvPr/>
          </p:nvSpPr>
          <p:spPr>
            <a:xfrm>
              <a:off x="6109650" y="2262817"/>
              <a:ext cx="1510350" cy="242374"/>
            </a:xfrm>
            <a:prstGeom prst="rect">
              <a:avLst/>
            </a:prstGeom>
          </p:spPr>
          <p:txBody>
            <a:bodyPr wrap="none" rtlCol="0">
              <a:spAutoFit/>
            </a:bodyPr>
            <a:lstStyle/>
            <a:p>
              <a:pPr algn="ctr"/>
              <a:r>
                <a:rPr lang="en-US" sz="975" b="1" dirty="0">
                  <a:solidFill>
                    <a:schemeClr val="bg1">
                      <a:lumMod val="50000"/>
                    </a:schemeClr>
                  </a:solidFill>
                  <a:cs typeface="Arial" pitchFamily="34" charset="0"/>
                </a:rPr>
                <a:t>Consumer Electronics</a:t>
              </a:r>
            </a:p>
          </p:txBody>
        </p:sp>
        <p:sp>
          <p:nvSpPr>
            <p:cNvPr id="16" name="TextBox 15"/>
            <p:cNvSpPr txBox="1"/>
            <p:nvPr/>
          </p:nvSpPr>
          <p:spPr>
            <a:xfrm>
              <a:off x="1820693" y="3487291"/>
              <a:ext cx="537328" cy="242374"/>
            </a:xfrm>
            <a:prstGeom prst="rect">
              <a:avLst/>
            </a:prstGeom>
          </p:spPr>
          <p:txBody>
            <a:bodyPr wrap="none" rtlCol="0">
              <a:spAutoFit/>
            </a:bodyPr>
            <a:lstStyle/>
            <a:p>
              <a:pPr algn="ctr"/>
              <a:r>
                <a:rPr lang="en-US" sz="975" b="1" dirty="0">
                  <a:solidFill>
                    <a:schemeClr val="accent2">
                      <a:lumMod val="75000"/>
                    </a:schemeClr>
                  </a:solidFill>
                  <a:cs typeface="Arial" pitchFamily="34" charset="0"/>
                </a:rPr>
                <a:t>HVAC</a:t>
              </a:r>
            </a:p>
          </p:txBody>
        </p:sp>
        <p:sp>
          <p:nvSpPr>
            <p:cNvPr id="17" name="TextBox 16"/>
            <p:cNvSpPr txBox="1"/>
            <p:nvPr/>
          </p:nvSpPr>
          <p:spPr>
            <a:xfrm>
              <a:off x="3038828" y="3481361"/>
              <a:ext cx="1326004" cy="242374"/>
            </a:xfrm>
            <a:prstGeom prst="rect">
              <a:avLst/>
            </a:prstGeom>
          </p:spPr>
          <p:txBody>
            <a:bodyPr wrap="none" rtlCol="0">
              <a:spAutoFit/>
            </a:bodyPr>
            <a:lstStyle/>
            <a:p>
              <a:pPr algn="ctr"/>
              <a:r>
                <a:rPr lang="en-US" sz="975" b="1" dirty="0">
                  <a:solidFill>
                    <a:srgbClr val="00476C"/>
                  </a:solidFill>
                  <a:cs typeface="Arial" pitchFamily="34" charset="0"/>
                </a:rPr>
                <a:t>Medical Equipment</a:t>
              </a:r>
            </a:p>
          </p:txBody>
        </p:sp>
        <p:sp>
          <p:nvSpPr>
            <p:cNvPr id="18" name="TextBox 17"/>
            <p:cNvSpPr txBox="1"/>
            <p:nvPr/>
          </p:nvSpPr>
          <p:spPr>
            <a:xfrm>
              <a:off x="4970890" y="3481361"/>
              <a:ext cx="636713" cy="242374"/>
            </a:xfrm>
            <a:prstGeom prst="rect">
              <a:avLst/>
            </a:prstGeom>
          </p:spPr>
          <p:txBody>
            <a:bodyPr wrap="none" rtlCol="0">
              <a:spAutoFit/>
            </a:bodyPr>
            <a:lstStyle/>
            <a:p>
              <a:pPr algn="ctr"/>
              <a:r>
                <a:rPr lang="en-US" sz="975" b="1" dirty="0">
                  <a:solidFill>
                    <a:schemeClr val="accent6"/>
                  </a:solidFill>
                  <a:cs typeface="Arial" pitchFamily="34" charset="0"/>
                </a:rPr>
                <a:t>Utilities</a:t>
              </a:r>
            </a:p>
          </p:txBody>
        </p:sp>
        <p:sp>
          <p:nvSpPr>
            <p:cNvPr id="19" name="TextBox 18"/>
            <p:cNvSpPr txBox="1"/>
            <p:nvPr/>
          </p:nvSpPr>
          <p:spPr>
            <a:xfrm>
              <a:off x="6484605" y="3481362"/>
              <a:ext cx="774572" cy="242374"/>
            </a:xfrm>
            <a:prstGeom prst="rect">
              <a:avLst/>
            </a:prstGeom>
          </p:spPr>
          <p:txBody>
            <a:bodyPr wrap="none" rtlCol="0">
              <a:spAutoFit/>
            </a:bodyPr>
            <a:lstStyle/>
            <a:p>
              <a:pPr algn="ctr"/>
              <a:r>
                <a:rPr lang="en-US" sz="975" b="1" dirty="0">
                  <a:solidFill>
                    <a:schemeClr val="accent5">
                      <a:lumMod val="75000"/>
                    </a:schemeClr>
                  </a:solidFill>
                  <a:cs typeface="Arial" pitchFamily="34" charset="0"/>
                </a:rPr>
                <a:t>Insurance</a:t>
              </a:r>
            </a:p>
          </p:txBody>
        </p:sp>
      </p:grpSp>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3915" y="133350"/>
            <a:ext cx="1123950" cy="325630"/>
          </a:xfrm>
          <a:prstGeom prst="rect">
            <a:avLst/>
          </a:prstGeom>
        </p:spPr>
      </p:pic>
      <p:sp>
        <p:nvSpPr>
          <p:cNvPr id="28" name="TextBox 27"/>
          <p:cNvSpPr txBox="1"/>
          <p:nvPr/>
        </p:nvSpPr>
        <p:spPr>
          <a:xfrm>
            <a:off x="152400" y="133350"/>
            <a:ext cx="2109808" cy="338554"/>
          </a:xfrm>
          <a:prstGeom prst="rect">
            <a:avLst/>
          </a:prstGeom>
          <a:noFill/>
        </p:spPr>
        <p:txBody>
          <a:bodyPr wrap="none" rtlCol="0">
            <a:spAutoFit/>
          </a:bodyPr>
          <a:lstStyle/>
          <a:p>
            <a:r>
              <a:rPr lang="en-US" sz="1600" b="1" dirty="0" smtClean="0">
                <a:cs typeface="Arial" pitchFamily="34" charset="0"/>
              </a:rPr>
              <a:t>INDUSTRIES WE SERVE</a:t>
            </a:r>
            <a:endParaRPr lang="en-US" sz="1600" dirty="0" smtClean="0">
              <a:cs typeface="Arial" pitchFamily="34" charset="0"/>
            </a:endParaRPr>
          </a:p>
        </p:txBody>
      </p:sp>
      <p:sp>
        <p:nvSpPr>
          <p:cNvPr id="29" name="Rectangle 28"/>
          <p:cNvSpPr/>
          <p:nvPr/>
        </p:nvSpPr>
        <p:spPr>
          <a:xfrm>
            <a:off x="228600" y="458980"/>
            <a:ext cx="228600" cy="1828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6281410"/>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2412" y="133350"/>
            <a:ext cx="1249188" cy="338554"/>
          </a:xfrm>
          <a:prstGeom prst="rect">
            <a:avLst/>
          </a:prstGeom>
          <a:noFill/>
        </p:spPr>
        <p:txBody>
          <a:bodyPr wrap="none" rtlCol="0">
            <a:spAutoFit/>
          </a:bodyPr>
          <a:lstStyle/>
          <a:p>
            <a:r>
              <a:rPr lang="en-US" sz="1600" b="1" dirty="0" smtClean="0">
                <a:cs typeface="Arial" pitchFamily="34" charset="0"/>
              </a:rPr>
              <a:t>CUSTOMERS</a:t>
            </a:r>
            <a:endParaRPr lang="en-US" sz="1600" dirty="0" smtClean="0">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3915" y="133350"/>
            <a:ext cx="1123950" cy="325630"/>
          </a:xfrm>
          <a:prstGeom prst="rect">
            <a:avLst/>
          </a:prstGeom>
        </p:spPr>
      </p:pic>
      <p:sp>
        <p:nvSpPr>
          <p:cNvPr id="6" name="Rectangle 5"/>
          <p:cNvSpPr/>
          <p:nvPr/>
        </p:nvSpPr>
        <p:spPr>
          <a:xfrm>
            <a:off x="2512875" y="206802"/>
            <a:ext cx="811530" cy="811530"/>
          </a:xfrm>
          <a:prstGeom prst="rect">
            <a:avLst/>
          </a:prstGeom>
        </p:spPr>
        <p:txBody>
          <a:bodyPr rtlCol="0" anchor="ctr"/>
          <a:lstStyle/>
          <a:p>
            <a:pPr algn="ctr" fontAlgn="base">
              <a:spcBef>
                <a:spcPct val="0"/>
              </a:spcBef>
              <a:spcAft>
                <a:spcPct val="0"/>
              </a:spcAft>
              <a:defRPr/>
            </a:pPr>
            <a:endParaRPr lang="en-US">
              <a:solidFill>
                <a:srgbClr val="FFFFFF"/>
              </a:solidFill>
              <a:latin typeface="Arial"/>
              <a:ea typeface="ＭＳ Ｐゴシック"/>
            </a:endParaRPr>
          </a:p>
        </p:txBody>
      </p:sp>
      <p:sp>
        <p:nvSpPr>
          <p:cNvPr id="33" name="Rectangle 32"/>
          <p:cNvSpPr/>
          <p:nvPr/>
        </p:nvSpPr>
        <p:spPr>
          <a:xfrm>
            <a:off x="228600" y="458980"/>
            <a:ext cx="228600" cy="1828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1429893" y="785974"/>
            <a:ext cx="811531" cy="811531"/>
          </a:xfrm>
          <a:prstGeom prst="rect">
            <a:avLst/>
          </a:prstGeom>
        </p:spPr>
        <p:txBody>
          <a:bodyPr rtlCol="0"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charset="-128"/>
                <a:cs typeface="+mn-cs"/>
              </a:defRPr>
            </a:lvl9pPr>
          </a:lstStyle>
          <a:p>
            <a:pPr algn="ctr" fontAlgn="base">
              <a:spcBef>
                <a:spcPct val="0"/>
              </a:spcBef>
              <a:spcAft>
                <a:spcPct val="0"/>
              </a:spcAft>
              <a:defRPr/>
            </a:pPr>
            <a:endParaRPr lang="en-US">
              <a:solidFill>
                <a:srgbClr val="FFFFFF"/>
              </a:solidFill>
              <a:latin typeface="Arial"/>
              <a:ea typeface="ＭＳ Ｐゴシック"/>
            </a:endParaRPr>
          </a:p>
        </p:txBody>
      </p:sp>
      <p:sp>
        <p:nvSpPr>
          <p:cNvPr id="68" name="Rectangle 67"/>
          <p:cNvSpPr/>
          <p:nvPr/>
        </p:nvSpPr>
        <p:spPr>
          <a:xfrm>
            <a:off x="2390013" y="785974"/>
            <a:ext cx="811531" cy="811531"/>
          </a:xfrm>
          <a:prstGeom prst="rect">
            <a:avLst/>
          </a:prstGeom>
        </p:spPr>
        <p:txBody>
          <a:bodyPr rtlCol="0"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charset="-128"/>
                <a:cs typeface="+mn-cs"/>
              </a:defRPr>
            </a:lvl9pPr>
          </a:lstStyle>
          <a:p>
            <a:pPr algn="ctr" fontAlgn="base">
              <a:spcBef>
                <a:spcPct val="0"/>
              </a:spcBef>
              <a:spcAft>
                <a:spcPct val="0"/>
              </a:spcAft>
              <a:defRPr/>
            </a:pPr>
            <a:endParaRPr lang="en-US">
              <a:solidFill>
                <a:srgbClr val="FFFFFF"/>
              </a:solidFill>
              <a:latin typeface="Arial"/>
              <a:ea typeface="ＭＳ Ｐゴシック"/>
            </a:endParaRPr>
          </a:p>
        </p:txBody>
      </p:sp>
      <p:sp>
        <p:nvSpPr>
          <p:cNvPr id="69" name="Rectangle 68"/>
          <p:cNvSpPr/>
          <p:nvPr/>
        </p:nvSpPr>
        <p:spPr>
          <a:xfrm>
            <a:off x="1429893" y="740254"/>
            <a:ext cx="811531" cy="811531"/>
          </a:xfrm>
          <a:prstGeom prst="rect">
            <a:avLst/>
          </a:prstGeom>
        </p:spPr>
        <p:txBody>
          <a:bodyPr rtlCol="0"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charset="-128"/>
                <a:cs typeface="+mn-cs"/>
              </a:defRPr>
            </a:lvl9pPr>
          </a:lstStyle>
          <a:p>
            <a:pPr algn="ctr" fontAlgn="base">
              <a:spcBef>
                <a:spcPct val="0"/>
              </a:spcBef>
              <a:spcAft>
                <a:spcPct val="0"/>
              </a:spcAft>
              <a:defRPr/>
            </a:pPr>
            <a:endParaRPr lang="en-US">
              <a:solidFill>
                <a:srgbClr val="FFFFFF"/>
              </a:solidFill>
              <a:latin typeface="Arial"/>
              <a:ea typeface="ＭＳ Ｐゴシック"/>
            </a:endParaRPr>
          </a:p>
        </p:txBody>
      </p:sp>
      <p:sp>
        <p:nvSpPr>
          <p:cNvPr id="70" name="Rectangle 69"/>
          <p:cNvSpPr/>
          <p:nvPr/>
        </p:nvSpPr>
        <p:spPr>
          <a:xfrm>
            <a:off x="2390013" y="740254"/>
            <a:ext cx="811531" cy="811531"/>
          </a:xfrm>
          <a:prstGeom prst="rect">
            <a:avLst/>
          </a:prstGeom>
        </p:spPr>
        <p:txBody>
          <a:bodyPr rtlCol="0"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charset="-128"/>
                <a:cs typeface="+mn-cs"/>
              </a:defRPr>
            </a:lvl9pPr>
          </a:lstStyle>
          <a:p>
            <a:pPr algn="ctr" fontAlgn="base">
              <a:spcBef>
                <a:spcPct val="0"/>
              </a:spcBef>
              <a:spcAft>
                <a:spcPct val="0"/>
              </a:spcAft>
              <a:defRPr/>
            </a:pPr>
            <a:endParaRPr lang="en-US">
              <a:solidFill>
                <a:srgbClr val="FFFFFF"/>
              </a:solidFill>
              <a:latin typeface="Arial"/>
              <a:ea typeface="ＭＳ Ｐゴシック"/>
            </a:endParaRPr>
          </a:p>
        </p:txBody>
      </p:sp>
      <p:sp>
        <p:nvSpPr>
          <p:cNvPr id="71" name="Rectangle 70"/>
          <p:cNvSpPr/>
          <p:nvPr/>
        </p:nvSpPr>
        <p:spPr>
          <a:xfrm>
            <a:off x="1544193" y="900274"/>
            <a:ext cx="811531" cy="811531"/>
          </a:xfrm>
          <a:prstGeom prst="rect">
            <a:avLst/>
          </a:prstGeom>
        </p:spPr>
        <p:txBody>
          <a:bodyPr rtlCol="0"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charset="-128"/>
                <a:cs typeface="+mn-cs"/>
              </a:defRPr>
            </a:lvl9pPr>
          </a:lstStyle>
          <a:p>
            <a:pPr algn="ctr" fontAlgn="base">
              <a:spcBef>
                <a:spcPct val="0"/>
              </a:spcBef>
              <a:spcAft>
                <a:spcPct val="0"/>
              </a:spcAft>
              <a:defRPr/>
            </a:pPr>
            <a:endParaRPr lang="en-US" b="1">
              <a:solidFill>
                <a:srgbClr val="FFFFFF"/>
              </a:solidFill>
              <a:latin typeface="Arial"/>
              <a:ea typeface="ＭＳ Ｐゴシック"/>
            </a:endParaRPr>
          </a:p>
        </p:txBody>
      </p:sp>
      <p:sp>
        <p:nvSpPr>
          <p:cNvPr id="72" name="Rectangle 71"/>
          <p:cNvSpPr/>
          <p:nvPr/>
        </p:nvSpPr>
        <p:spPr>
          <a:xfrm>
            <a:off x="2504313" y="900274"/>
            <a:ext cx="811531" cy="811531"/>
          </a:xfrm>
          <a:prstGeom prst="rect">
            <a:avLst/>
          </a:prstGeom>
        </p:spPr>
        <p:txBody>
          <a:bodyPr rtlCol="0"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charset="-128"/>
                <a:cs typeface="+mn-cs"/>
              </a:defRPr>
            </a:lvl9pPr>
          </a:lstStyle>
          <a:p>
            <a:pPr algn="ctr" fontAlgn="base">
              <a:spcBef>
                <a:spcPct val="0"/>
              </a:spcBef>
              <a:spcAft>
                <a:spcPct val="0"/>
              </a:spcAft>
              <a:defRPr/>
            </a:pPr>
            <a:endParaRPr lang="en-US" b="1">
              <a:solidFill>
                <a:srgbClr val="FFFFFF"/>
              </a:solidFill>
              <a:latin typeface="Arial"/>
              <a:ea typeface="ＭＳ Ｐゴシック"/>
            </a:endParaRPr>
          </a:p>
        </p:txBody>
      </p:sp>
      <p:sp>
        <p:nvSpPr>
          <p:cNvPr id="73" name="Rectangle 72"/>
          <p:cNvSpPr/>
          <p:nvPr/>
        </p:nvSpPr>
        <p:spPr>
          <a:xfrm>
            <a:off x="943605" y="740254"/>
            <a:ext cx="811531" cy="811531"/>
          </a:xfrm>
          <a:prstGeom prst="rect">
            <a:avLst/>
          </a:prstGeom>
          <a:noFill/>
          <a:ln w="6350" cap="flat" cmpd="sng" algn="ctr">
            <a:solidFill>
              <a:srgbClr val="56565A">
                <a:lumMod val="40000"/>
                <a:lumOff val="60000"/>
              </a:srgbClr>
            </a:solidFill>
            <a:prstDash val="solid"/>
          </a:ln>
          <a:effectLst/>
        </p:spPr>
        <p:txBody>
          <a:bodyPr rtlCol="0"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charset="-128"/>
                <a:cs typeface="+mn-cs"/>
              </a:defRPr>
            </a:lvl9pPr>
          </a:lstStyle>
          <a:p>
            <a:pPr algn="ctr" fontAlgn="base">
              <a:spcBef>
                <a:spcPct val="0"/>
              </a:spcBef>
              <a:spcAft>
                <a:spcPct val="0"/>
              </a:spcAft>
              <a:defRPr/>
            </a:pPr>
            <a:endParaRPr lang="en-US">
              <a:solidFill>
                <a:srgbClr val="FFFFFF"/>
              </a:solidFill>
              <a:latin typeface="Arial"/>
              <a:ea typeface="ＭＳ Ｐゴシック"/>
            </a:endParaRPr>
          </a:p>
        </p:txBody>
      </p:sp>
      <p:sp>
        <p:nvSpPr>
          <p:cNvPr id="74" name="Rectangle 73"/>
          <p:cNvSpPr/>
          <p:nvPr/>
        </p:nvSpPr>
        <p:spPr>
          <a:xfrm>
            <a:off x="1986753" y="740254"/>
            <a:ext cx="811531" cy="811531"/>
          </a:xfrm>
          <a:prstGeom prst="rect">
            <a:avLst/>
          </a:prstGeom>
          <a:noFill/>
          <a:ln w="6350" cap="flat" cmpd="sng" algn="ctr">
            <a:solidFill>
              <a:srgbClr val="56565A">
                <a:lumMod val="40000"/>
                <a:lumOff val="60000"/>
              </a:srgbClr>
            </a:solidFill>
            <a:prstDash val="solid"/>
          </a:ln>
          <a:effectLst/>
        </p:spPr>
        <p:txBody>
          <a:bodyPr rtlCol="0"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charset="-128"/>
                <a:cs typeface="+mn-cs"/>
              </a:defRPr>
            </a:lvl9pPr>
          </a:lstStyle>
          <a:p>
            <a:pPr algn="ctr" fontAlgn="base">
              <a:spcBef>
                <a:spcPct val="0"/>
              </a:spcBef>
              <a:spcAft>
                <a:spcPct val="0"/>
              </a:spcAft>
              <a:defRPr/>
            </a:pPr>
            <a:endParaRPr lang="en-US">
              <a:solidFill>
                <a:srgbClr val="FFFFFF"/>
              </a:solidFill>
              <a:latin typeface="Arial"/>
              <a:ea typeface="ＭＳ Ｐゴシック"/>
            </a:endParaRPr>
          </a:p>
        </p:txBody>
      </p:sp>
      <p:sp>
        <p:nvSpPr>
          <p:cNvPr id="75" name="Rectangle 74"/>
          <p:cNvSpPr/>
          <p:nvPr/>
        </p:nvSpPr>
        <p:spPr>
          <a:xfrm>
            <a:off x="4130413" y="740254"/>
            <a:ext cx="811531" cy="811531"/>
          </a:xfrm>
          <a:prstGeom prst="rect">
            <a:avLst/>
          </a:prstGeom>
          <a:noFill/>
          <a:ln w="6350" cap="flat" cmpd="sng" algn="ctr">
            <a:solidFill>
              <a:srgbClr val="56565A">
                <a:lumMod val="40000"/>
                <a:lumOff val="60000"/>
              </a:srgbClr>
            </a:solidFill>
            <a:prstDash val="solid"/>
          </a:ln>
          <a:effectLst/>
        </p:spPr>
        <p:txBody>
          <a:bodyPr rtlCol="0"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charset="-128"/>
                <a:cs typeface="+mn-cs"/>
              </a:defRPr>
            </a:lvl9pPr>
          </a:lstStyle>
          <a:p>
            <a:pPr algn="ctr" fontAlgn="base">
              <a:spcBef>
                <a:spcPct val="0"/>
              </a:spcBef>
              <a:spcAft>
                <a:spcPct val="0"/>
              </a:spcAft>
              <a:defRPr/>
            </a:pPr>
            <a:endParaRPr lang="en-US">
              <a:solidFill>
                <a:srgbClr val="FFFFFF"/>
              </a:solidFill>
              <a:latin typeface="Arial"/>
              <a:ea typeface="ＭＳ Ｐゴシック"/>
            </a:endParaRPr>
          </a:p>
        </p:txBody>
      </p:sp>
      <p:sp>
        <p:nvSpPr>
          <p:cNvPr id="76" name="Rectangle 75"/>
          <p:cNvSpPr/>
          <p:nvPr/>
        </p:nvSpPr>
        <p:spPr>
          <a:xfrm>
            <a:off x="5213673" y="728825"/>
            <a:ext cx="811531" cy="811531"/>
          </a:xfrm>
          <a:prstGeom prst="rect">
            <a:avLst/>
          </a:prstGeom>
          <a:noFill/>
          <a:ln w="6350" cap="flat" cmpd="sng" algn="ctr">
            <a:solidFill>
              <a:srgbClr val="56565A">
                <a:lumMod val="40000"/>
                <a:lumOff val="60000"/>
              </a:srgbClr>
            </a:solidFill>
            <a:prstDash val="solid"/>
          </a:ln>
          <a:effectLst/>
        </p:spPr>
        <p:txBody>
          <a:bodyPr rtlCol="0"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charset="-128"/>
                <a:cs typeface="+mn-cs"/>
              </a:defRPr>
            </a:lvl9pPr>
          </a:lstStyle>
          <a:p>
            <a:pPr algn="ctr" fontAlgn="base">
              <a:spcBef>
                <a:spcPct val="0"/>
              </a:spcBef>
              <a:spcAft>
                <a:spcPct val="0"/>
              </a:spcAft>
              <a:defRPr/>
            </a:pPr>
            <a:endParaRPr lang="en-US">
              <a:solidFill>
                <a:srgbClr val="FFFFFF"/>
              </a:solidFill>
              <a:latin typeface="Arial"/>
              <a:ea typeface="ＭＳ Ｐゴシック"/>
            </a:endParaRPr>
          </a:p>
        </p:txBody>
      </p:sp>
      <p:sp>
        <p:nvSpPr>
          <p:cNvPr id="77" name="Rectangle 76"/>
          <p:cNvSpPr/>
          <p:nvPr/>
        </p:nvSpPr>
        <p:spPr>
          <a:xfrm>
            <a:off x="3061388" y="756878"/>
            <a:ext cx="811531" cy="811531"/>
          </a:xfrm>
          <a:prstGeom prst="rect">
            <a:avLst/>
          </a:prstGeom>
          <a:noFill/>
          <a:ln w="6350" cap="flat" cmpd="sng" algn="ctr">
            <a:solidFill>
              <a:srgbClr val="56565A">
                <a:lumMod val="40000"/>
                <a:lumOff val="60000"/>
              </a:srgbClr>
            </a:solidFill>
            <a:prstDash val="solid"/>
          </a:ln>
          <a:effectLst/>
        </p:spPr>
        <p:txBody>
          <a:bodyPr rtlCol="0"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charset="-128"/>
                <a:cs typeface="+mn-cs"/>
              </a:defRPr>
            </a:lvl9pPr>
          </a:lstStyle>
          <a:p>
            <a:pPr algn="ctr" fontAlgn="base">
              <a:spcBef>
                <a:spcPct val="0"/>
              </a:spcBef>
              <a:spcAft>
                <a:spcPct val="0"/>
              </a:spcAft>
              <a:defRPr/>
            </a:pPr>
            <a:endParaRPr lang="en-US">
              <a:solidFill>
                <a:srgbClr val="FFFFFF"/>
              </a:solidFill>
              <a:latin typeface="Arial"/>
              <a:ea typeface="ＭＳ Ｐゴシック"/>
            </a:endParaRPr>
          </a:p>
        </p:txBody>
      </p:sp>
      <p:sp>
        <p:nvSpPr>
          <p:cNvPr id="78" name="Rectangle 77"/>
          <p:cNvSpPr/>
          <p:nvPr/>
        </p:nvSpPr>
        <p:spPr>
          <a:xfrm>
            <a:off x="951558" y="1723234"/>
            <a:ext cx="811531" cy="811531"/>
          </a:xfrm>
          <a:prstGeom prst="rect">
            <a:avLst/>
          </a:prstGeom>
          <a:noFill/>
          <a:ln w="6350" cap="flat" cmpd="sng" algn="ctr">
            <a:solidFill>
              <a:srgbClr val="56565A">
                <a:lumMod val="40000"/>
                <a:lumOff val="60000"/>
              </a:srgbClr>
            </a:solidFill>
            <a:prstDash val="solid"/>
          </a:ln>
          <a:effectLst/>
        </p:spPr>
        <p:txBody>
          <a:bodyPr rtlCol="0"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charset="-128"/>
                <a:cs typeface="+mn-cs"/>
              </a:defRPr>
            </a:lvl9pPr>
          </a:lstStyle>
          <a:p>
            <a:pPr algn="ctr" fontAlgn="base">
              <a:spcBef>
                <a:spcPct val="0"/>
              </a:spcBef>
              <a:spcAft>
                <a:spcPct val="0"/>
              </a:spcAft>
              <a:defRPr/>
            </a:pPr>
            <a:endParaRPr lang="en-US">
              <a:solidFill>
                <a:srgbClr val="FFFFFF"/>
              </a:solidFill>
              <a:latin typeface="Arial"/>
              <a:ea typeface="ＭＳ Ｐゴシック"/>
            </a:endParaRPr>
          </a:p>
        </p:txBody>
      </p:sp>
      <p:sp>
        <p:nvSpPr>
          <p:cNvPr id="79" name="Rectangle 78"/>
          <p:cNvSpPr/>
          <p:nvPr/>
        </p:nvSpPr>
        <p:spPr>
          <a:xfrm>
            <a:off x="1983061" y="1723234"/>
            <a:ext cx="811531" cy="811531"/>
          </a:xfrm>
          <a:prstGeom prst="rect">
            <a:avLst/>
          </a:prstGeom>
          <a:noFill/>
          <a:ln w="6350" cap="flat" cmpd="sng" algn="ctr">
            <a:solidFill>
              <a:srgbClr val="56565A">
                <a:lumMod val="40000"/>
                <a:lumOff val="60000"/>
              </a:srgbClr>
            </a:solidFill>
            <a:prstDash val="solid"/>
          </a:ln>
          <a:effectLst/>
        </p:spPr>
        <p:txBody>
          <a:bodyPr rtlCol="0"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charset="-128"/>
                <a:cs typeface="+mn-cs"/>
              </a:defRPr>
            </a:lvl9pPr>
          </a:lstStyle>
          <a:p>
            <a:pPr algn="ctr" fontAlgn="base">
              <a:spcBef>
                <a:spcPct val="0"/>
              </a:spcBef>
              <a:spcAft>
                <a:spcPct val="0"/>
              </a:spcAft>
              <a:defRPr/>
            </a:pPr>
            <a:endParaRPr lang="en-US">
              <a:solidFill>
                <a:srgbClr val="FFFFFF"/>
              </a:solidFill>
              <a:latin typeface="Arial"/>
              <a:ea typeface="ＭＳ Ｐゴシック"/>
            </a:endParaRPr>
          </a:p>
        </p:txBody>
      </p:sp>
      <p:sp>
        <p:nvSpPr>
          <p:cNvPr id="80" name="Rectangle 79"/>
          <p:cNvSpPr/>
          <p:nvPr/>
        </p:nvSpPr>
        <p:spPr>
          <a:xfrm>
            <a:off x="3060717" y="1723234"/>
            <a:ext cx="811531" cy="811531"/>
          </a:xfrm>
          <a:prstGeom prst="rect">
            <a:avLst/>
          </a:prstGeom>
          <a:noFill/>
          <a:ln w="6350" cap="flat" cmpd="sng" algn="ctr">
            <a:solidFill>
              <a:srgbClr val="56565A">
                <a:lumMod val="40000"/>
                <a:lumOff val="60000"/>
              </a:srgbClr>
            </a:solidFill>
            <a:prstDash val="solid"/>
          </a:ln>
          <a:effectLst/>
        </p:spPr>
        <p:txBody>
          <a:bodyPr rtlCol="0"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charset="-128"/>
                <a:cs typeface="+mn-cs"/>
              </a:defRPr>
            </a:lvl9pPr>
          </a:lstStyle>
          <a:p>
            <a:pPr algn="ctr" fontAlgn="base">
              <a:spcBef>
                <a:spcPct val="0"/>
              </a:spcBef>
              <a:spcAft>
                <a:spcPct val="0"/>
              </a:spcAft>
              <a:defRPr/>
            </a:pPr>
            <a:endParaRPr lang="en-US">
              <a:solidFill>
                <a:srgbClr val="FFFFFF"/>
              </a:solidFill>
              <a:latin typeface="Arial"/>
              <a:ea typeface="ＭＳ Ｐゴシック"/>
            </a:endParaRPr>
          </a:p>
        </p:txBody>
      </p:sp>
      <p:sp>
        <p:nvSpPr>
          <p:cNvPr id="81" name="Rectangle 80"/>
          <p:cNvSpPr/>
          <p:nvPr/>
        </p:nvSpPr>
        <p:spPr>
          <a:xfrm>
            <a:off x="4144371" y="1711805"/>
            <a:ext cx="811531" cy="811531"/>
          </a:xfrm>
          <a:prstGeom prst="rect">
            <a:avLst/>
          </a:prstGeom>
          <a:noFill/>
          <a:ln w="6350" cap="flat" cmpd="sng" algn="ctr">
            <a:solidFill>
              <a:srgbClr val="56565A">
                <a:lumMod val="40000"/>
                <a:lumOff val="60000"/>
              </a:srgbClr>
            </a:solidFill>
            <a:prstDash val="solid"/>
          </a:ln>
          <a:effectLst/>
        </p:spPr>
        <p:txBody>
          <a:bodyPr rtlCol="0"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charset="-128"/>
                <a:cs typeface="+mn-cs"/>
              </a:defRPr>
            </a:lvl9pPr>
          </a:lstStyle>
          <a:p>
            <a:pPr algn="ctr" fontAlgn="base">
              <a:spcBef>
                <a:spcPct val="0"/>
              </a:spcBef>
              <a:spcAft>
                <a:spcPct val="0"/>
              </a:spcAft>
              <a:defRPr/>
            </a:pPr>
            <a:endParaRPr lang="en-US">
              <a:solidFill>
                <a:srgbClr val="FFFFFF"/>
              </a:solidFill>
              <a:latin typeface="Arial"/>
              <a:ea typeface="ＭＳ Ｐゴシック"/>
            </a:endParaRPr>
          </a:p>
        </p:txBody>
      </p:sp>
      <p:sp>
        <p:nvSpPr>
          <p:cNvPr id="82" name="Rectangle 81"/>
          <p:cNvSpPr/>
          <p:nvPr/>
        </p:nvSpPr>
        <p:spPr>
          <a:xfrm>
            <a:off x="5240574" y="1720000"/>
            <a:ext cx="811531" cy="811531"/>
          </a:xfrm>
          <a:prstGeom prst="rect">
            <a:avLst/>
          </a:prstGeom>
          <a:noFill/>
          <a:ln w="6350" cap="flat" cmpd="sng" algn="ctr">
            <a:solidFill>
              <a:srgbClr val="56565A">
                <a:lumMod val="40000"/>
                <a:lumOff val="60000"/>
              </a:srgbClr>
            </a:solidFill>
            <a:prstDash val="solid"/>
          </a:ln>
          <a:effectLst/>
        </p:spPr>
        <p:txBody>
          <a:bodyPr rtlCol="0"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charset="-128"/>
                <a:cs typeface="+mn-cs"/>
              </a:defRPr>
            </a:lvl9pPr>
          </a:lstStyle>
          <a:p>
            <a:pPr algn="ctr" fontAlgn="base">
              <a:spcBef>
                <a:spcPct val="0"/>
              </a:spcBef>
              <a:spcAft>
                <a:spcPct val="0"/>
              </a:spcAft>
              <a:defRPr/>
            </a:pPr>
            <a:endParaRPr lang="en-US">
              <a:solidFill>
                <a:srgbClr val="FFFFFF"/>
              </a:solidFill>
              <a:latin typeface="Arial"/>
              <a:ea typeface="ＭＳ Ｐゴシック"/>
            </a:endParaRPr>
          </a:p>
        </p:txBody>
      </p:sp>
      <p:sp>
        <p:nvSpPr>
          <p:cNvPr id="83" name="Rectangle 82"/>
          <p:cNvSpPr/>
          <p:nvPr/>
        </p:nvSpPr>
        <p:spPr>
          <a:xfrm>
            <a:off x="6326855" y="1728626"/>
            <a:ext cx="811531" cy="811531"/>
          </a:xfrm>
          <a:prstGeom prst="rect">
            <a:avLst/>
          </a:prstGeom>
          <a:noFill/>
          <a:ln w="6350" cap="flat" cmpd="sng" algn="ctr">
            <a:solidFill>
              <a:srgbClr val="56565A">
                <a:lumMod val="40000"/>
                <a:lumOff val="60000"/>
              </a:srgbClr>
            </a:solidFill>
            <a:prstDash val="solid"/>
          </a:ln>
          <a:effectLst/>
        </p:spPr>
        <p:txBody>
          <a:bodyPr rtlCol="0"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charset="-128"/>
                <a:cs typeface="+mn-cs"/>
              </a:defRPr>
            </a:lvl9pPr>
          </a:lstStyle>
          <a:p>
            <a:pPr algn="ctr" fontAlgn="base">
              <a:spcBef>
                <a:spcPct val="0"/>
              </a:spcBef>
              <a:spcAft>
                <a:spcPct val="0"/>
              </a:spcAft>
              <a:defRPr/>
            </a:pPr>
            <a:endParaRPr lang="en-US">
              <a:solidFill>
                <a:srgbClr val="FFFFFF"/>
              </a:solidFill>
              <a:latin typeface="Arial"/>
              <a:ea typeface="ＭＳ Ｐゴシック"/>
            </a:endParaRPr>
          </a:p>
        </p:txBody>
      </p:sp>
      <p:sp>
        <p:nvSpPr>
          <p:cNvPr id="84" name="Rectangle 83"/>
          <p:cNvSpPr/>
          <p:nvPr/>
        </p:nvSpPr>
        <p:spPr>
          <a:xfrm>
            <a:off x="1982414" y="2694785"/>
            <a:ext cx="811531" cy="811531"/>
          </a:xfrm>
          <a:prstGeom prst="rect">
            <a:avLst/>
          </a:prstGeom>
          <a:noFill/>
          <a:ln w="6350" cap="flat" cmpd="sng" algn="ctr">
            <a:solidFill>
              <a:srgbClr val="56565A">
                <a:lumMod val="40000"/>
                <a:lumOff val="60000"/>
              </a:srgbClr>
            </a:solidFill>
            <a:prstDash val="solid"/>
          </a:ln>
          <a:effectLst/>
        </p:spPr>
        <p:txBody>
          <a:bodyPr rtlCol="0"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charset="-128"/>
                <a:cs typeface="+mn-cs"/>
              </a:defRPr>
            </a:lvl9pPr>
          </a:lstStyle>
          <a:p>
            <a:pPr algn="ctr" fontAlgn="base">
              <a:spcBef>
                <a:spcPct val="0"/>
              </a:spcBef>
              <a:spcAft>
                <a:spcPct val="0"/>
              </a:spcAft>
              <a:defRPr/>
            </a:pPr>
            <a:endParaRPr lang="en-US">
              <a:solidFill>
                <a:srgbClr val="FFFFFF"/>
              </a:solidFill>
              <a:latin typeface="Arial"/>
              <a:ea typeface="ＭＳ Ｐゴシック"/>
            </a:endParaRPr>
          </a:p>
        </p:txBody>
      </p:sp>
      <p:sp>
        <p:nvSpPr>
          <p:cNvPr id="118" name="Rectangle 117"/>
          <p:cNvSpPr/>
          <p:nvPr/>
        </p:nvSpPr>
        <p:spPr>
          <a:xfrm>
            <a:off x="3057050" y="2683354"/>
            <a:ext cx="811531" cy="811531"/>
          </a:xfrm>
          <a:prstGeom prst="rect">
            <a:avLst/>
          </a:prstGeom>
          <a:noFill/>
          <a:ln w="6350" cap="flat" cmpd="sng" algn="ctr">
            <a:solidFill>
              <a:srgbClr val="56565A">
                <a:lumMod val="40000"/>
                <a:lumOff val="60000"/>
              </a:srgbClr>
            </a:solidFill>
            <a:prstDash val="solid"/>
          </a:ln>
          <a:effectLst/>
        </p:spPr>
        <p:txBody>
          <a:bodyPr rtlCol="0"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charset="-128"/>
                <a:cs typeface="+mn-cs"/>
              </a:defRPr>
            </a:lvl9pPr>
          </a:lstStyle>
          <a:p>
            <a:pPr algn="ctr" fontAlgn="base">
              <a:spcBef>
                <a:spcPct val="0"/>
              </a:spcBef>
              <a:spcAft>
                <a:spcPct val="0"/>
              </a:spcAft>
              <a:defRPr/>
            </a:pPr>
            <a:endParaRPr lang="en-US">
              <a:solidFill>
                <a:srgbClr val="FFFFFF"/>
              </a:solidFill>
              <a:latin typeface="Arial"/>
              <a:ea typeface="ＭＳ Ｐゴシック"/>
            </a:endParaRPr>
          </a:p>
        </p:txBody>
      </p:sp>
      <p:sp>
        <p:nvSpPr>
          <p:cNvPr id="124" name="Rectangle 123"/>
          <p:cNvSpPr/>
          <p:nvPr/>
        </p:nvSpPr>
        <p:spPr>
          <a:xfrm>
            <a:off x="4143330" y="2683354"/>
            <a:ext cx="811531" cy="811531"/>
          </a:xfrm>
          <a:prstGeom prst="rect">
            <a:avLst/>
          </a:prstGeom>
          <a:noFill/>
          <a:ln w="6350" cap="flat" cmpd="sng" algn="ctr">
            <a:solidFill>
              <a:srgbClr val="56565A">
                <a:lumMod val="40000"/>
                <a:lumOff val="60000"/>
              </a:srgbClr>
            </a:solidFill>
            <a:prstDash val="solid"/>
          </a:ln>
          <a:effectLst/>
        </p:spPr>
        <p:txBody>
          <a:bodyPr rtlCol="0"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charset="-128"/>
                <a:cs typeface="+mn-cs"/>
              </a:defRPr>
            </a:lvl9pPr>
          </a:lstStyle>
          <a:p>
            <a:pPr algn="ctr" fontAlgn="base">
              <a:spcBef>
                <a:spcPct val="0"/>
              </a:spcBef>
              <a:spcAft>
                <a:spcPct val="0"/>
              </a:spcAft>
              <a:defRPr/>
            </a:pPr>
            <a:endParaRPr lang="en-US">
              <a:solidFill>
                <a:srgbClr val="FFFFFF"/>
              </a:solidFill>
              <a:latin typeface="Arial"/>
              <a:ea typeface="ＭＳ Ｐゴシック"/>
            </a:endParaRPr>
          </a:p>
        </p:txBody>
      </p:sp>
      <p:sp>
        <p:nvSpPr>
          <p:cNvPr id="145" name="Rectangle 144"/>
          <p:cNvSpPr/>
          <p:nvPr/>
        </p:nvSpPr>
        <p:spPr>
          <a:xfrm>
            <a:off x="6308562" y="2682925"/>
            <a:ext cx="811531" cy="811531"/>
          </a:xfrm>
          <a:prstGeom prst="rect">
            <a:avLst/>
          </a:prstGeom>
          <a:noFill/>
          <a:ln w="6350" cap="flat" cmpd="sng" algn="ctr">
            <a:solidFill>
              <a:srgbClr val="56565A">
                <a:lumMod val="40000"/>
                <a:lumOff val="60000"/>
              </a:srgbClr>
            </a:solidFill>
            <a:prstDash val="solid"/>
          </a:ln>
          <a:effectLst/>
        </p:spPr>
        <p:txBody>
          <a:bodyPr rtlCol="0"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charset="-128"/>
                <a:cs typeface="+mn-cs"/>
              </a:defRPr>
            </a:lvl9pPr>
          </a:lstStyle>
          <a:p>
            <a:pPr algn="ctr" fontAlgn="base">
              <a:spcBef>
                <a:spcPct val="0"/>
              </a:spcBef>
              <a:spcAft>
                <a:spcPct val="0"/>
              </a:spcAft>
              <a:defRPr/>
            </a:pPr>
            <a:endParaRPr lang="en-US">
              <a:solidFill>
                <a:srgbClr val="FFFFFF"/>
              </a:solidFill>
              <a:latin typeface="Arial"/>
              <a:ea typeface="ＭＳ Ｐゴシック"/>
            </a:endParaRPr>
          </a:p>
        </p:txBody>
      </p:sp>
      <p:sp>
        <p:nvSpPr>
          <p:cNvPr id="146" name="Rectangle 145"/>
          <p:cNvSpPr/>
          <p:nvPr/>
        </p:nvSpPr>
        <p:spPr>
          <a:xfrm>
            <a:off x="7391824" y="2700177"/>
            <a:ext cx="811531" cy="811531"/>
          </a:xfrm>
          <a:prstGeom prst="rect">
            <a:avLst/>
          </a:prstGeom>
          <a:noFill/>
          <a:ln w="6350" cap="flat" cmpd="sng" algn="ctr">
            <a:solidFill>
              <a:srgbClr val="56565A">
                <a:lumMod val="40000"/>
                <a:lumOff val="60000"/>
              </a:srgbClr>
            </a:solidFill>
            <a:prstDash val="solid"/>
          </a:ln>
          <a:effectLst/>
        </p:spPr>
        <p:txBody>
          <a:bodyPr rtlCol="0"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charset="-128"/>
                <a:cs typeface="+mn-cs"/>
              </a:defRPr>
            </a:lvl9pPr>
          </a:lstStyle>
          <a:p>
            <a:pPr algn="ctr" fontAlgn="base">
              <a:spcBef>
                <a:spcPct val="0"/>
              </a:spcBef>
              <a:spcAft>
                <a:spcPct val="0"/>
              </a:spcAft>
              <a:defRPr/>
            </a:pPr>
            <a:endParaRPr lang="en-US">
              <a:solidFill>
                <a:srgbClr val="FFFFFF"/>
              </a:solidFill>
              <a:latin typeface="Arial"/>
              <a:ea typeface="ＭＳ Ｐゴシック"/>
            </a:endParaRPr>
          </a:p>
        </p:txBody>
      </p:sp>
      <p:sp>
        <p:nvSpPr>
          <p:cNvPr id="147" name="Rectangle 146"/>
          <p:cNvSpPr/>
          <p:nvPr/>
        </p:nvSpPr>
        <p:spPr>
          <a:xfrm>
            <a:off x="914400" y="3714750"/>
            <a:ext cx="811531" cy="811531"/>
          </a:xfrm>
          <a:prstGeom prst="rect">
            <a:avLst/>
          </a:prstGeom>
          <a:noFill/>
          <a:ln w="6350" cap="flat" cmpd="sng" algn="ctr">
            <a:solidFill>
              <a:srgbClr val="56565A">
                <a:lumMod val="40000"/>
                <a:lumOff val="60000"/>
              </a:srgbClr>
            </a:solidFill>
            <a:prstDash val="solid"/>
          </a:ln>
          <a:effectLst/>
        </p:spPr>
        <p:txBody>
          <a:bodyPr rtlCol="0"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charset="-128"/>
                <a:cs typeface="+mn-cs"/>
              </a:defRPr>
            </a:lvl9pPr>
          </a:lstStyle>
          <a:p>
            <a:pPr algn="ctr" fontAlgn="base">
              <a:spcBef>
                <a:spcPct val="0"/>
              </a:spcBef>
              <a:spcAft>
                <a:spcPct val="0"/>
              </a:spcAft>
              <a:defRPr/>
            </a:pPr>
            <a:endParaRPr lang="en-US">
              <a:solidFill>
                <a:srgbClr val="FFFFFF"/>
              </a:solidFill>
              <a:latin typeface="Arial"/>
              <a:ea typeface="ＭＳ Ｐゴシック"/>
            </a:endParaRPr>
          </a:p>
        </p:txBody>
      </p:sp>
      <p:sp>
        <p:nvSpPr>
          <p:cNvPr id="148" name="Rectangle 147"/>
          <p:cNvSpPr/>
          <p:nvPr/>
        </p:nvSpPr>
        <p:spPr>
          <a:xfrm>
            <a:off x="1997660" y="3720573"/>
            <a:ext cx="811531" cy="811531"/>
          </a:xfrm>
          <a:prstGeom prst="rect">
            <a:avLst/>
          </a:prstGeom>
          <a:noFill/>
          <a:ln w="6350" cap="flat" cmpd="sng" algn="ctr">
            <a:solidFill>
              <a:srgbClr val="56565A">
                <a:lumMod val="40000"/>
                <a:lumOff val="60000"/>
              </a:srgbClr>
            </a:solidFill>
            <a:prstDash val="solid"/>
          </a:ln>
          <a:effectLst/>
        </p:spPr>
        <p:txBody>
          <a:bodyPr rtlCol="0"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charset="-128"/>
                <a:cs typeface="+mn-cs"/>
              </a:defRPr>
            </a:lvl9pPr>
          </a:lstStyle>
          <a:p>
            <a:pPr algn="ctr" fontAlgn="base">
              <a:spcBef>
                <a:spcPct val="0"/>
              </a:spcBef>
              <a:spcAft>
                <a:spcPct val="0"/>
              </a:spcAft>
              <a:defRPr/>
            </a:pPr>
            <a:endParaRPr lang="en-US">
              <a:solidFill>
                <a:srgbClr val="FFFFFF"/>
              </a:solidFill>
              <a:latin typeface="Arial"/>
              <a:ea typeface="ＭＳ Ｐゴシック"/>
            </a:endParaRPr>
          </a:p>
        </p:txBody>
      </p:sp>
      <p:sp>
        <p:nvSpPr>
          <p:cNvPr id="149" name="Rectangle 148"/>
          <p:cNvSpPr/>
          <p:nvPr/>
        </p:nvSpPr>
        <p:spPr>
          <a:xfrm>
            <a:off x="7400581" y="1725807"/>
            <a:ext cx="811531" cy="811531"/>
          </a:xfrm>
          <a:prstGeom prst="rect">
            <a:avLst/>
          </a:prstGeom>
          <a:noFill/>
          <a:ln w="6350" cap="flat" cmpd="sng" algn="ctr">
            <a:solidFill>
              <a:srgbClr val="56565A">
                <a:lumMod val="40000"/>
                <a:lumOff val="60000"/>
              </a:srgbClr>
            </a:solidFill>
            <a:prstDash val="solid"/>
          </a:ln>
          <a:effectLst/>
        </p:spPr>
        <p:txBody>
          <a:bodyPr rtlCol="0"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charset="-128"/>
                <a:cs typeface="+mn-cs"/>
              </a:defRPr>
            </a:lvl9pPr>
          </a:lstStyle>
          <a:p>
            <a:pPr algn="ctr" fontAlgn="base">
              <a:spcBef>
                <a:spcPct val="0"/>
              </a:spcBef>
              <a:spcAft>
                <a:spcPct val="0"/>
              </a:spcAft>
              <a:defRPr/>
            </a:pPr>
            <a:endParaRPr lang="en-US">
              <a:solidFill>
                <a:srgbClr val="FFFFFF"/>
              </a:solidFill>
              <a:latin typeface="Arial"/>
              <a:ea typeface="ＭＳ Ｐゴシック"/>
            </a:endParaRPr>
          </a:p>
        </p:txBody>
      </p:sp>
      <p:pic>
        <p:nvPicPr>
          <p:cNvPr id="150" name="Picture 149" descr="http://ts1.mm.bing.net/th?id=HN.608002481362438713&amp;w=176&amp;h=176&amp;c=7&amp;rs=1&amp;pid=1.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5335" y="879243"/>
            <a:ext cx="699301" cy="546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 name="Picture 150" descr="Benco Dental - We deliver success smile after smile">
            <a:hlinkClick r:id="rId4" tooltip="Benco Dental - We deliver success smile after smile"/>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74502" y="1083152"/>
            <a:ext cx="742951" cy="231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 name="Picture 151" descr="Altisource">
            <a:hlinkClick r:id="rId6" tooltip="Altisource"/>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42169" y="1026007"/>
            <a:ext cx="779771" cy="274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 name="Picture 152" descr="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18539" y="1111960"/>
            <a:ext cx="742951" cy="269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 name="Picture 15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43210" y="1883256"/>
            <a:ext cx="662729" cy="453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5" name="Picture 154" descr="alcatel-lucent.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032046" y="1997556"/>
            <a:ext cx="719139" cy="254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 name="Picture 155" descr="image00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72146" y="1997556"/>
            <a:ext cx="781051" cy="307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 name="Picture 156"/>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155799" y="1997554"/>
            <a:ext cx="800100" cy="2826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8" name="Picture 157" descr="LaCuracao.com">
            <a:hlinkClick r:id="rId13"/>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97725" y="1994322"/>
            <a:ext cx="745251" cy="261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 name="Picture 158" descr="C:\Users\Ganesh\Desktop\home_logo.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395436" y="1831499"/>
            <a:ext cx="742951" cy="584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 name="Picture 159" descr="Logo"/>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018339" y="2968083"/>
            <a:ext cx="742951" cy="285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 name="Picture 160" descr="Home">
            <a:hlinkClick r:id="rId17"/>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64443" y="2952775"/>
            <a:ext cx="627735" cy="354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2" name="Picture 161" descr="19"/>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146148" y="2666105"/>
            <a:ext cx="806055" cy="806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 name="Picture 162" descr="http://www.networkmarketingelite.com/wp-content/uploads/2012/03/ACN.jpg"/>
          <p:cNvPicPr>
            <a:picLocks noChangeAspect="1" noChangeArrowheads="1"/>
          </p:cNvPicPr>
          <p:nvPr/>
        </p:nvPicPr>
        <p:blipFill>
          <a:blip r:embed="rId20" cstate="print"/>
          <a:srcRect/>
          <a:stretch>
            <a:fillRect/>
          </a:stretch>
        </p:blipFill>
        <p:spPr bwMode="auto">
          <a:xfrm>
            <a:off x="6352648" y="2851110"/>
            <a:ext cx="741680" cy="521495"/>
          </a:xfrm>
          <a:prstGeom prst="rect">
            <a:avLst/>
          </a:prstGeom>
          <a:noFill/>
        </p:spPr>
      </p:pic>
      <p:pic>
        <p:nvPicPr>
          <p:cNvPr id="164" name="Picture 163" descr="1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408148" y="2998988"/>
            <a:ext cx="79024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 name="Picture 16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42158" y="3891100"/>
            <a:ext cx="766652" cy="4274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6" name="Picture 165" descr="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461550" y="1992387"/>
            <a:ext cx="701577" cy="3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 name="Picture 166" descr="http://www.vector-logo.net/logo_preview/eps/b/Best_Buy.png"/>
          <p:cNvPicPr>
            <a:picLocks noChangeAspect="1" noChangeArrowheads="1"/>
          </p:cNvPicPr>
          <p:nvPr/>
        </p:nvPicPr>
        <p:blipFill>
          <a:blip r:embed="rId24"/>
          <a:srcRect l="6400" t="16000" r="4000" b="20000"/>
          <a:stretch>
            <a:fillRect/>
          </a:stretch>
        </p:blipFill>
        <p:spPr bwMode="auto">
          <a:xfrm>
            <a:off x="1000754" y="903539"/>
            <a:ext cx="720091" cy="514351"/>
          </a:xfrm>
          <a:prstGeom prst="rect">
            <a:avLst/>
          </a:prstGeom>
          <a:noFill/>
        </p:spPr>
      </p:pic>
      <p:pic>
        <p:nvPicPr>
          <p:cNvPr id="168" name="Picture 167"/>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434523" y="986264"/>
            <a:ext cx="721519" cy="350044"/>
          </a:xfrm>
          <a:prstGeom prst="rect">
            <a:avLst/>
          </a:prstGeom>
        </p:spPr>
      </p:pic>
      <p:sp>
        <p:nvSpPr>
          <p:cNvPr id="169" name="Rectangle 168"/>
          <p:cNvSpPr/>
          <p:nvPr/>
        </p:nvSpPr>
        <p:spPr>
          <a:xfrm>
            <a:off x="7384664" y="736406"/>
            <a:ext cx="811531" cy="811531"/>
          </a:xfrm>
          <a:prstGeom prst="rect">
            <a:avLst/>
          </a:prstGeom>
          <a:noFill/>
          <a:ln w="6350" cap="flat" cmpd="sng" algn="ctr">
            <a:solidFill>
              <a:srgbClr val="56565A">
                <a:lumMod val="40000"/>
                <a:lumOff val="60000"/>
              </a:srgbClr>
            </a:solidFill>
            <a:prstDash val="solid"/>
          </a:ln>
          <a:effectLst/>
        </p:spPr>
        <p:txBody>
          <a:bodyPr rtlCol="0"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charset="-128"/>
                <a:cs typeface="+mn-cs"/>
              </a:defRPr>
            </a:lvl9pPr>
          </a:lstStyle>
          <a:p>
            <a:pPr algn="ctr" fontAlgn="base">
              <a:spcBef>
                <a:spcPct val="0"/>
              </a:spcBef>
              <a:spcAft>
                <a:spcPct val="0"/>
              </a:spcAft>
              <a:defRPr/>
            </a:pPr>
            <a:endParaRPr lang="en-US">
              <a:solidFill>
                <a:srgbClr val="FFFFFF"/>
              </a:solidFill>
              <a:latin typeface="Arial"/>
              <a:ea typeface="ＭＳ Ｐゴシック"/>
            </a:endParaRPr>
          </a:p>
        </p:txBody>
      </p:sp>
      <p:sp>
        <p:nvSpPr>
          <p:cNvPr id="170" name="Rectangle 169"/>
          <p:cNvSpPr/>
          <p:nvPr/>
        </p:nvSpPr>
        <p:spPr>
          <a:xfrm>
            <a:off x="5213654" y="2691550"/>
            <a:ext cx="811531" cy="811531"/>
          </a:xfrm>
          <a:prstGeom prst="rect">
            <a:avLst/>
          </a:prstGeom>
          <a:noFill/>
          <a:ln w="6350" cap="flat" cmpd="sng" algn="ctr">
            <a:solidFill>
              <a:srgbClr val="56565A">
                <a:lumMod val="40000"/>
                <a:lumOff val="60000"/>
              </a:srgbClr>
            </a:solidFill>
            <a:prstDash val="solid"/>
          </a:ln>
          <a:effectLst/>
        </p:spPr>
        <p:txBody>
          <a:bodyPr rtlCol="0"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charset="-128"/>
                <a:cs typeface="+mn-cs"/>
              </a:defRPr>
            </a:lvl9pPr>
          </a:lstStyle>
          <a:p>
            <a:pPr algn="ctr" fontAlgn="base">
              <a:spcBef>
                <a:spcPct val="0"/>
              </a:spcBef>
              <a:spcAft>
                <a:spcPct val="0"/>
              </a:spcAft>
              <a:defRPr/>
            </a:pPr>
            <a:endParaRPr lang="en-US">
              <a:solidFill>
                <a:srgbClr val="FFFFFF"/>
              </a:solidFill>
              <a:latin typeface="Arial"/>
              <a:ea typeface="ＭＳ Ｐゴシック"/>
            </a:endParaRPr>
          </a:p>
        </p:txBody>
      </p:sp>
      <p:pic>
        <p:nvPicPr>
          <p:cNvPr id="171" name="Picture 170" descr="18"/>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5270807" y="2870384"/>
            <a:ext cx="685799" cy="446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 name="Rectangle 171"/>
          <p:cNvSpPr/>
          <p:nvPr/>
        </p:nvSpPr>
        <p:spPr>
          <a:xfrm>
            <a:off x="6314211" y="735261"/>
            <a:ext cx="811530" cy="811530"/>
          </a:xfrm>
          <a:prstGeom prst="rect">
            <a:avLst/>
          </a:prstGeom>
          <a:noFill/>
          <a:ln w="6350" cap="flat" cmpd="sng" algn="ctr">
            <a:solidFill>
              <a:srgbClr val="56565A">
                <a:lumMod val="40000"/>
                <a:lumOff val="60000"/>
              </a:srgbClr>
            </a:solidFill>
            <a:prstDash val="solid"/>
          </a:ln>
          <a:effectLst/>
        </p:spPr>
        <p:txBody>
          <a:bodyPr rtlCol="0"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charset="-128"/>
                <a:cs typeface="+mn-cs"/>
              </a:defRPr>
            </a:lvl9pPr>
          </a:lstStyle>
          <a:p>
            <a:pPr algn="ctr" fontAlgn="base">
              <a:spcBef>
                <a:spcPct val="0"/>
              </a:spcBef>
              <a:spcAft>
                <a:spcPct val="0"/>
              </a:spcAft>
              <a:defRPr/>
            </a:pPr>
            <a:endParaRPr lang="en-US">
              <a:solidFill>
                <a:srgbClr val="FFFFFF"/>
              </a:solidFill>
              <a:latin typeface="Arial"/>
              <a:ea typeface="ＭＳ Ｐゴシック"/>
            </a:endParaRPr>
          </a:p>
        </p:txBody>
      </p:sp>
      <p:pic>
        <p:nvPicPr>
          <p:cNvPr id="173" name="Picture 172" descr="Related image"/>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351592" y="894760"/>
            <a:ext cx="777311" cy="515391"/>
          </a:xfrm>
          <a:prstGeom prst="rect">
            <a:avLst/>
          </a:prstGeom>
          <a:noFill/>
          <a:extLst>
            <a:ext uri="{909E8E84-426E-40DD-AFC4-6F175D3DCCD1}">
              <a14:hiddenFill xmlns:a14="http://schemas.microsoft.com/office/drawing/2010/main">
                <a:solidFill>
                  <a:srgbClr val="FFFFFF"/>
                </a:solidFill>
              </a14:hiddenFill>
            </a:ext>
          </a:extLst>
        </p:spPr>
      </p:pic>
      <p:sp>
        <p:nvSpPr>
          <p:cNvPr id="174" name="Rectangle 173"/>
          <p:cNvSpPr/>
          <p:nvPr/>
        </p:nvSpPr>
        <p:spPr>
          <a:xfrm>
            <a:off x="931888" y="2718715"/>
            <a:ext cx="811530" cy="811530"/>
          </a:xfrm>
          <a:prstGeom prst="rect">
            <a:avLst/>
          </a:prstGeom>
          <a:noFill/>
          <a:ln w="6350" cap="flat" cmpd="sng" algn="ctr">
            <a:solidFill>
              <a:srgbClr val="56565A">
                <a:lumMod val="40000"/>
                <a:lumOff val="60000"/>
              </a:srgbClr>
            </a:solidFill>
            <a:prstDash val="solid"/>
          </a:ln>
          <a:effectLst/>
        </p:spPr>
        <p:txBody>
          <a:bodyPr rtlCol="0"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charset="-128"/>
                <a:cs typeface="+mn-cs"/>
              </a:defRPr>
            </a:lvl9pPr>
          </a:lstStyle>
          <a:p>
            <a:pPr algn="ctr" fontAlgn="base">
              <a:spcBef>
                <a:spcPct val="0"/>
              </a:spcBef>
              <a:spcAft>
                <a:spcPct val="0"/>
              </a:spcAft>
              <a:defRPr/>
            </a:pPr>
            <a:endParaRPr lang="en-US">
              <a:solidFill>
                <a:srgbClr val="FFFFFF"/>
              </a:solidFill>
              <a:latin typeface="Arial"/>
              <a:ea typeface="ＭＳ Ｐゴシック"/>
            </a:endParaRPr>
          </a:p>
        </p:txBody>
      </p:sp>
      <p:pic>
        <p:nvPicPr>
          <p:cNvPr id="175" name="Picture 174"/>
          <p:cNvPicPr>
            <a:picLocks noChangeAspect="1"/>
          </p:cNvPicPr>
          <p:nvPr/>
        </p:nvPicPr>
        <p:blipFill>
          <a:blip r:embed="rId28"/>
          <a:stretch>
            <a:fillRect/>
          </a:stretch>
        </p:blipFill>
        <p:spPr>
          <a:xfrm>
            <a:off x="998694" y="3017970"/>
            <a:ext cx="700702" cy="220569"/>
          </a:xfrm>
          <a:prstGeom prst="rect">
            <a:avLst/>
          </a:prstGeom>
        </p:spPr>
      </p:pic>
      <p:pic>
        <p:nvPicPr>
          <p:cNvPr id="176" name="Picture 2"/>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a:off x="2057400" y="3867150"/>
            <a:ext cx="740299"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 name="Rectangle 176"/>
          <p:cNvSpPr/>
          <p:nvPr/>
        </p:nvSpPr>
        <p:spPr>
          <a:xfrm>
            <a:off x="3048000" y="3714750"/>
            <a:ext cx="811531" cy="811531"/>
          </a:xfrm>
          <a:prstGeom prst="rect">
            <a:avLst/>
          </a:prstGeom>
          <a:noFill/>
          <a:ln w="6350" cap="flat" cmpd="sng" algn="ctr">
            <a:solidFill>
              <a:srgbClr val="56565A">
                <a:lumMod val="40000"/>
                <a:lumOff val="60000"/>
              </a:srgbClr>
            </a:solidFill>
            <a:prstDash val="solid"/>
          </a:ln>
          <a:effectLst/>
        </p:spPr>
        <p:txBody>
          <a:bodyPr rtlCol="0"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charset="-128"/>
                <a:cs typeface="+mn-cs"/>
              </a:defRPr>
            </a:lvl9pPr>
          </a:lstStyle>
          <a:p>
            <a:pPr algn="ctr" fontAlgn="base">
              <a:spcBef>
                <a:spcPct val="0"/>
              </a:spcBef>
              <a:spcAft>
                <a:spcPct val="0"/>
              </a:spcAft>
              <a:defRPr/>
            </a:pPr>
            <a:endParaRPr lang="en-US">
              <a:solidFill>
                <a:srgbClr val="FFFFFF"/>
              </a:solidFill>
              <a:latin typeface="Arial"/>
              <a:ea typeface="ＭＳ Ｐゴシック"/>
            </a:endParaRPr>
          </a:p>
        </p:txBody>
      </p:sp>
      <p:pic>
        <p:nvPicPr>
          <p:cNvPr id="178" name="Picture 14"/>
          <p:cNvPicPr>
            <a:picLocks noChangeAspect="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3124200" y="3943350"/>
            <a:ext cx="685799"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 name="Rectangle 178"/>
          <p:cNvSpPr/>
          <p:nvPr/>
        </p:nvSpPr>
        <p:spPr>
          <a:xfrm>
            <a:off x="4114800" y="3714750"/>
            <a:ext cx="811531" cy="811531"/>
          </a:xfrm>
          <a:prstGeom prst="rect">
            <a:avLst/>
          </a:prstGeom>
          <a:noFill/>
          <a:ln w="6350" cap="flat" cmpd="sng" algn="ctr">
            <a:solidFill>
              <a:srgbClr val="56565A">
                <a:lumMod val="40000"/>
                <a:lumOff val="60000"/>
              </a:srgbClr>
            </a:solidFill>
            <a:prstDash val="solid"/>
          </a:ln>
          <a:effectLst/>
        </p:spPr>
        <p:txBody>
          <a:bodyPr rtlCol="0"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charset="-128"/>
                <a:cs typeface="+mn-cs"/>
              </a:defRPr>
            </a:lvl9pPr>
          </a:lstStyle>
          <a:p>
            <a:pPr algn="ctr" fontAlgn="base">
              <a:spcBef>
                <a:spcPct val="0"/>
              </a:spcBef>
              <a:spcAft>
                <a:spcPct val="0"/>
              </a:spcAft>
              <a:defRPr/>
            </a:pPr>
            <a:endParaRPr lang="en-US">
              <a:solidFill>
                <a:srgbClr val="FFFFFF"/>
              </a:solidFill>
              <a:latin typeface="Arial"/>
              <a:ea typeface="ＭＳ Ｐゴシック"/>
            </a:endParaRPr>
          </a:p>
        </p:txBody>
      </p:sp>
      <p:pic>
        <p:nvPicPr>
          <p:cNvPr id="180" name="Picture 2"/>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191000" y="379095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1" name="Rectangle 180"/>
          <p:cNvSpPr/>
          <p:nvPr/>
        </p:nvSpPr>
        <p:spPr>
          <a:xfrm>
            <a:off x="5257800" y="3714750"/>
            <a:ext cx="811531" cy="811531"/>
          </a:xfrm>
          <a:prstGeom prst="rect">
            <a:avLst/>
          </a:prstGeom>
          <a:noFill/>
          <a:ln w="6350" cap="flat" cmpd="sng" algn="ctr">
            <a:solidFill>
              <a:srgbClr val="56565A">
                <a:lumMod val="40000"/>
                <a:lumOff val="60000"/>
              </a:srgbClr>
            </a:solidFill>
            <a:prstDash val="solid"/>
          </a:ln>
          <a:effectLst/>
        </p:spPr>
        <p:txBody>
          <a:bodyPr rtlCol="0"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charset="-128"/>
                <a:cs typeface="+mn-cs"/>
              </a:defRPr>
            </a:lvl9pPr>
          </a:lstStyle>
          <a:p>
            <a:pPr algn="ctr" fontAlgn="base">
              <a:spcBef>
                <a:spcPct val="0"/>
              </a:spcBef>
              <a:spcAft>
                <a:spcPct val="0"/>
              </a:spcAft>
              <a:defRPr/>
            </a:pPr>
            <a:endParaRPr lang="en-US">
              <a:solidFill>
                <a:srgbClr val="FFFFFF"/>
              </a:solidFill>
              <a:latin typeface="Arial"/>
              <a:ea typeface="ＭＳ Ｐゴシック"/>
            </a:endParaRPr>
          </a:p>
        </p:txBody>
      </p:sp>
      <p:sp>
        <p:nvSpPr>
          <p:cNvPr id="182" name="Rectangle 181"/>
          <p:cNvSpPr/>
          <p:nvPr/>
        </p:nvSpPr>
        <p:spPr>
          <a:xfrm>
            <a:off x="6324600" y="3714750"/>
            <a:ext cx="811531" cy="811531"/>
          </a:xfrm>
          <a:prstGeom prst="rect">
            <a:avLst/>
          </a:prstGeom>
          <a:noFill/>
          <a:ln w="6350" cap="flat" cmpd="sng" algn="ctr">
            <a:solidFill>
              <a:srgbClr val="56565A">
                <a:lumMod val="40000"/>
                <a:lumOff val="60000"/>
              </a:srgbClr>
            </a:solidFill>
            <a:prstDash val="solid"/>
          </a:ln>
          <a:effectLst/>
        </p:spPr>
        <p:txBody>
          <a:bodyPr rtlCol="0"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charset="-128"/>
                <a:cs typeface="+mn-cs"/>
              </a:defRPr>
            </a:lvl9pPr>
          </a:lstStyle>
          <a:p>
            <a:pPr algn="ctr" fontAlgn="base">
              <a:spcBef>
                <a:spcPct val="0"/>
              </a:spcBef>
              <a:spcAft>
                <a:spcPct val="0"/>
              </a:spcAft>
              <a:defRPr/>
            </a:pPr>
            <a:endParaRPr lang="en-US">
              <a:solidFill>
                <a:srgbClr val="FFFFFF"/>
              </a:solidFill>
              <a:latin typeface="Arial"/>
              <a:ea typeface="ＭＳ Ｐゴシック"/>
            </a:endParaRPr>
          </a:p>
        </p:txBody>
      </p:sp>
      <p:sp>
        <p:nvSpPr>
          <p:cNvPr id="183" name="Rectangle 182"/>
          <p:cNvSpPr/>
          <p:nvPr/>
        </p:nvSpPr>
        <p:spPr>
          <a:xfrm>
            <a:off x="7391400" y="3714750"/>
            <a:ext cx="811531" cy="811531"/>
          </a:xfrm>
          <a:prstGeom prst="rect">
            <a:avLst/>
          </a:prstGeom>
          <a:noFill/>
          <a:ln w="6350" cap="flat" cmpd="sng" algn="ctr">
            <a:solidFill>
              <a:srgbClr val="56565A">
                <a:lumMod val="40000"/>
                <a:lumOff val="60000"/>
              </a:srgbClr>
            </a:solidFill>
            <a:prstDash val="solid"/>
          </a:ln>
          <a:effectLst/>
        </p:spPr>
        <p:txBody>
          <a:bodyPr rtlCol="0"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charset="-128"/>
                <a:cs typeface="+mn-cs"/>
              </a:defRPr>
            </a:lvl9pPr>
          </a:lstStyle>
          <a:p>
            <a:pPr algn="ctr" fontAlgn="base">
              <a:spcBef>
                <a:spcPct val="0"/>
              </a:spcBef>
              <a:spcAft>
                <a:spcPct val="0"/>
              </a:spcAft>
              <a:defRPr/>
            </a:pPr>
            <a:endParaRPr lang="en-US">
              <a:solidFill>
                <a:srgbClr val="FFFFFF"/>
              </a:solidFill>
              <a:latin typeface="Arial"/>
              <a:ea typeface="ＭＳ Ｐゴシック"/>
            </a:endParaRPr>
          </a:p>
        </p:txBody>
      </p:sp>
      <p:pic>
        <p:nvPicPr>
          <p:cNvPr id="184" name="Picture 15"/>
          <p:cNvPicPr>
            <a:picLocks noChangeAspect="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5410200" y="4019550"/>
            <a:ext cx="603249"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 name="Picture 2" descr="C:\Users\geralddp\Desktop\coper logo.png"/>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6400800" y="3943350"/>
            <a:ext cx="70802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6" name="Picture 185"/>
          <p:cNvPicPr>
            <a:picLocks noChangeAspect="1"/>
          </p:cNvPicPr>
          <p:nvPr/>
        </p:nvPicPr>
        <p:blipFill>
          <a:blip r:embed="rId34"/>
          <a:stretch>
            <a:fillRect/>
          </a:stretch>
        </p:blipFill>
        <p:spPr>
          <a:xfrm>
            <a:off x="7467600" y="3943350"/>
            <a:ext cx="685800" cy="361950"/>
          </a:xfrm>
          <a:prstGeom prst="rect">
            <a:avLst/>
          </a:prstGeom>
        </p:spPr>
      </p:pic>
    </p:spTree>
    <p:extLst>
      <p:ext uri="{BB962C8B-B14F-4D97-AF65-F5344CB8AC3E}">
        <p14:creationId xmlns:p14="http://schemas.microsoft.com/office/powerpoint/2010/main" val="2847070277"/>
      </p:ext>
    </p:ext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3915" y="133350"/>
            <a:ext cx="1123950" cy="325630"/>
          </a:xfrm>
          <a:prstGeom prst="rect">
            <a:avLst/>
          </a:prstGeom>
        </p:spPr>
      </p:pic>
      <p:pic>
        <p:nvPicPr>
          <p:cNvPr id="43" name="Picture 2" descr="C:\Users\priyankar\Desktop\logo\download (1).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32074" y="874030"/>
            <a:ext cx="654240" cy="32404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817916" y="925259"/>
            <a:ext cx="834295" cy="155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descr="C:\Users\priyankar\Desktop\logo\microsoft.jpg"/>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3277090" y="2320638"/>
            <a:ext cx="1242633" cy="41578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C:\Users\priyankar\Desktop\logo\RTTS.png"/>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2711" r="4498" b="22572"/>
          <a:stretch/>
        </p:blipFill>
        <p:spPr bwMode="auto">
          <a:xfrm>
            <a:off x="280406" y="1439855"/>
            <a:ext cx="906896" cy="45823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9" descr="C:\Users\priyankar\Desktop\logo\Prelude.gif"/>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t="41500" b="43500"/>
          <a:stretch/>
        </p:blipFill>
        <p:spPr bwMode="auto">
          <a:xfrm>
            <a:off x="4431765" y="896031"/>
            <a:ext cx="1428750" cy="21431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1" descr="C:\Users\priyankar\Desktop\logo\QAS.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773985" y="2299930"/>
            <a:ext cx="1187408" cy="45720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2" descr="C:\Users\priyankar\Desktop\logo\oracle.pn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748954" y="1547660"/>
            <a:ext cx="1025031" cy="24288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3"/>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8029979" y="797057"/>
            <a:ext cx="691820" cy="328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 name="Picture 50" descr="C:\Users\priyankar\Desktop\logo\epos.png"/>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5146140" y="3218809"/>
            <a:ext cx="800100" cy="20002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6081674" y="1439855"/>
            <a:ext cx="457202" cy="545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 name="Picture 52"/>
          <p:cNvPicPr>
            <a:picLocks noChangeAspect="1" noChangeArrowheads="1"/>
          </p:cNvPicPr>
          <p:nvPr/>
        </p:nvPicPr>
        <p:blipFill rotWithShape="1">
          <a:blip r:embed="rId13" cstate="email">
            <a:extLst>
              <a:ext uri="{28A0092B-C50C-407E-A947-70E740481C1C}">
                <a14:useLocalDpi xmlns:a14="http://schemas.microsoft.com/office/drawing/2010/main"/>
              </a:ext>
            </a:extLst>
          </a:blip>
          <a:srcRect/>
          <a:stretch/>
        </p:blipFill>
        <p:spPr bwMode="auto">
          <a:xfrm>
            <a:off x="4580955" y="1491792"/>
            <a:ext cx="1130369" cy="35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 name="Picture 53"/>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2874993" y="3172382"/>
            <a:ext cx="804194" cy="26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54"/>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6329552" y="3016332"/>
            <a:ext cx="1132574" cy="302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 name="Picture 55"/>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6329552" y="2393823"/>
            <a:ext cx="978696" cy="269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56"/>
          <p:cNvPicPr>
            <a:picLocks noChangeAspect="1" noChangeArrowheads="1"/>
          </p:cNvPicPr>
          <p:nvPr/>
        </p:nvPicPr>
        <p:blipFill rotWithShape="1">
          <a:blip r:embed="rId17" cstate="email">
            <a:extLst>
              <a:ext uri="{28A0092B-C50C-407E-A947-70E740481C1C}">
                <a14:useLocalDpi xmlns:a14="http://schemas.microsoft.com/office/drawing/2010/main"/>
              </a:ext>
            </a:extLst>
          </a:blip>
          <a:srcRect/>
          <a:stretch/>
        </p:blipFill>
        <p:spPr bwMode="auto">
          <a:xfrm>
            <a:off x="7902627" y="1570035"/>
            <a:ext cx="1094579" cy="26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57"/>
          <p:cNvPicPr>
            <a:picLocks noChangeAspect="1" noChangeArrowheads="1"/>
          </p:cNvPicPr>
          <p:nvPr/>
        </p:nvPicPr>
        <p:blipFill rotWithShape="1">
          <a:blip r:embed="rId18" cstate="email">
            <a:extLst>
              <a:ext uri="{28A0092B-C50C-407E-A947-70E740481C1C}">
                <a14:useLocalDpi xmlns:a14="http://schemas.microsoft.com/office/drawing/2010/main"/>
              </a:ext>
            </a:extLst>
          </a:blip>
          <a:srcRect/>
          <a:stretch/>
        </p:blipFill>
        <p:spPr bwMode="auto">
          <a:xfrm>
            <a:off x="7902627" y="2878914"/>
            <a:ext cx="806694" cy="729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58"/>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3977409" y="3014922"/>
            <a:ext cx="60767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 name="Picture 59"/>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286769" y="2241704"/>
            <a:ext cx="1111677" cy="573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 name="Picture 60"/>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1837665" y="2190750"/>
            <a:ext cx="1015188" cy="675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 name="Picture 61"/>
          <p:cNvPicPr>
            <a:picLocks noChangeAspect="1" noChangeArrowheads="1"/>
          </p:cNvPicPr>
          <p:nvPr/>
        </p:nvPicPr>
        <p:blipFill>
          <a:blip r:embed="rId22" cstate="email">
            <a:extLst>
              <a:ext uri="{28A0092B-C50C-407E-A947-70E740481C1C}">
                <a14:useLocalDpi xmlns:a14="http://schemas.microsoft.com/office/drawing/2010/main"/>
              </a:ext>
            </a:extLst>
          </a:blip>
          <a:srcRect/>
          <a:stretch>
            <a:fillRect/>
          </a:stretch>
        </p:blipFill>
        <p:spPr bwMode="auto">
          <a:xfrm>
            <a:off x="1682201" y="1586282"/>
            <a:ext cx="1271588" cy="27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 name="Picture 62" descr="C:\Users\priyankar\Desktop\logo\sharepoint.png"/>
          <p:cNvPicPr>
            <a:picLocks noChangeAspect="1" noChangeArrowheads="1"/>
          </p:cNvPicPr>
          <p:nvPr/>
        </p:nvPicPr>
        <p:blipFill>
          <a:blip r:embed="rId23" cstate="email">
            <a:extLst>
              <a:ext uri="{28A0092B-C50C-407E-A947-70E740481C1C}">
                <a14:useLocalDpi xmlns:a14="http://schemas.microsoft.com/office/drawing/2010/main"/>
              </a:ext>
            </a:extLst>
          </a:blip>
          <a:srcRect/>
          <a:stretch>
            <a:fillRect/>
          </a:stretch>
        </p:blipFill>
        <p:spPr bwMode="auto">
          <a:xfrm>
            <a:off x="5136857" y="2241704"/>
            <a:ext cx="738797" cy="573653"/>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p:cNvPicPr>
            <a:picLocks noChangeAspect="1" noChangeArrowheads="1"/>
          </p:cNvPicPr>
          <p:nvPr/>
        </p:nvPicPr>
        <p:blipFill rotWithShape="1">
          <a:blip r:embed="rId24" cstate="email">
            <a:extLst>
              <a:ext uri="{28A0092B-C50C-407E-A947-70E740481C1C}">
                <a14:useLocalDpi xmlns:a14="http://schemas.microsoft.com/office/drawing/2010/main"/>
              </a:ext>
            </a:extLst>
          </a:blip>
          <a:srcRect/>
          <a:stretch/>
        </p:blipFill>
        <p:spPr bwMode="auto">
          <a:xfrm>
            <a:off x="228600" y="3065578"/>
            <a:ext cx="978695" cy="355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 name="Picture 64"/>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1784439" y="3065578"/>
            <a:ext cx="448965" cy="448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TextBox 65"/>
          <p:cNvSpPr txBox="1"/>
          <p:nvPr/>
        </p:nvSpPr>
        <p:spPr>
          <a:xfrm>
            <a:off x="4557562" y="3819354"/>
            <a:ext cx="1505540" cy="369332"/>
          </a:xfrm>
          <a:prstGeom prst="rect">
            <a:avLst/>
          </a:prstGeom>
          <a:noFill/>
        </p:spPr>
        <p:txBody>
          <a:bodyPr wrap="none" rtlCol="0">
            <a:spAutoFit/>
          </a:bodyPr>
          <a:lstStyle/>
          <a:p>
            <a:r>
              <a:rPr lang="en-US" b="1" dirty="0" err="1" smtClean="0">
                <a:solidFill>
                  <a:schemeClr val="accent1"/>
                </a:solidFill>
              </a:rPr>
              <a:t>AccessCare</a:t>
            </a:r>
            <a:endParaRPr lang="en-US" b="1" dirty="0">
              <a:solidFill>
                <a:schemeClr val="accent1"/>
              </a:solidFill>
            </a:endParaRPr>
          </a:p>
        </p:txBody>
      </p:sp>
      <p:sp>
        <p:nvSpPr>
          <p:cNvPr id="67" name="TextBox 66"/>
          <p:cNvSpPr txBox="1"/>
          <p:nvPr/>
        </p:nvSpPr>
        <p:spPr>
          <a:xfrm>
            <a:off x="2819400" y="3795510"/>
            <a:ext cx="1070037" cy="338554"/>
          </a:xfrm>
          <a:prstGeom prst="rect">
            <a:avLst/>
          </a:prstGeom>
          <a:noFill/>
        </p:spPr>
        <p:txBody>
          <a:bodyPr wrap="none" rtlCol="0">
            <a:spAutoFit/>
          </a:bodyPr>
          <a:lstStyle/>
          <a:p>
            <a:r>
              <a:rPr lang="en-US" sz="1600" b="1" dirty="0" smtClean="0">
                <a:solidFill>
                  <a:srgbClr val="92D050"/>
                </a:solidFill>
              </a:rPr>
              <a:t>Eagle Map</a:t>
            </a:r>
            <a:endParaRPr lang="en-US" sz="1600" b="1" dirty="0">
              <a:solidFill>
                <a:srgbClr val="92D050"/>
              </a:solidFill>
            </a:endParaRPr>
          </a:p>
        </p:txBody>
      </p:sp>
      <p:sp>
        <p:nvSpPr>
          <p:cNvPr id="68" name="TextBox 67"/>
          <p:cNvSpPr txBox="1"/>
          <p:nvPr/>
        </p:nvSpPr>
        <p:spPr>
          <a:xfrm>
            <a:off x="3973288" y="3812718"/>
            <a:ext cx="476412" cy="338554"/>
          </a:xfrm>
          <a:prstGeom prst="rect">
            <a:avLst/>
          </a:prstGeom>
          <a:noFill/>
        </p:spPr>
        <p:txBody>
          <a:bodyPr wrap="none" rtlCol="0">
            <a:spAutoFit/>
          </a:bodyPr>
          <a:lstStyle/>
          <a:p>
            <a:r>
              <a:rPr lang="en-US" sz="1600" b="1" dirty="0" smtClean="0">
                <a:solidFill>
                  <a:schemeClr val="accent4"/>
                </a:solidFill>
              </a:rPr>
              <a:t>IVR</a:t>
            </a:r>
            <a:endParaRPr lang="en-US" sz="1600" b="1" dirty="0">
              <a:solidFill>
                <a:schemeClr val="accent4"/>
              </a:solidFill>
            </a:endParaRPr>
          </a:p>
        </p:txBody>
      </p:sp>
      <p:sp>
        <p:nvSpPr>
          <p:cNvPr id="69" name="TextBox 68"/>
          <p:cNvSpPr txBox="1"/>
          <p:nvPr/>
        </p:nvSpPr>
        <p:spPr>
          <a:xfrm>
            <a:off x="5974285" y="3822710"/>
            <a:ext cx="671979" cy="369332"/>
          </a:xfrm>
          <a:prstGeom prst="rect">
            <a:avLst/>
          </a:prstGeom>
          <a:noFill/>
        </p:spPr>
        <p:txBody>
          <a:bodyPr wrap="none" rtlCol="0">
            <a:spAutoFit/>
          </a:bodyPr>
          <a:lstStyle/>
          <a:p>
            <a:r>
              <a:rPr lang="en-US" b="1" dirty="0" smtClean="0"/>
              <a:t>FMS</a:t>
            </a:r>
            <a:endParaRPr lang="en-US" b="1" dirty="0"/>
          </a:p>
        </p:txBody>
      </p:sp>
      <p:sp>
        <p:nvSpPr>
          <p:cNvPr id="70" name="TextBox 69"/>
          <p:cNvSpPr txBox="1"/>
          <p:nvPr/>
        </p:nvSpPr>
        <p:spPr>
          <a:xfrm>
            <a:off x="7239000" y="3868643"/>
            <a:ext cx="543739" cy="276999"/>
          </a:xfrm>
          <a:prstGeom prst="rect">
            <a:avLst/>
          </a:prstGeom>
          <a:noFill/>
        </p:spPr>
        <p:txBody>
          <a:bodyPr wrap="none" rtlCol="0">
            <a:spAutoFit/>
          </a:bodyPr>
          <a:lstStyle/>
          <a:p>
            <a:r>
              <a:rPr lang="en-US" sz="1200" b="1" dirty="0">
                <a:solidFill>
                  <a:srgbClr val="C00000"/>
                </a:solidFill>
              </a:rPr>
              <a:t>MMS</a:t>
            </a:r>
          </a:p>
        </p:txBody>
      </p:sp>
      <p:sp>
        <p:nvSpPr>
          <p:cNvPr id="71" name="TextBox 70"/>
          <p:cNvSpPr txBox="1"/>
          <p:nvPr/>
        </p:nvSpPr>
        <p:spPr>
          <a:xfrm>
            <a:off x="7848600" y="3867150"/>
            <a:ext cx="611065" cy="276999"/>
          </a:xfrm>
          <a:prstGeom prst="rect">
            <a:avLst/>
          </a:prstGeom>
          <a:noFill/>
        </p:spPr>
        <p:txBody>
          <a:bodyPr wrap="none" rtlCol="0">
            <a:spAutoFit/>
          </a:bodyPr>
          <a:lstStyle/>
          <a:p>
            <a:r>
              <a:rPr lang="en-US" sz="1200" b="1" dirty="0">
                <a:solidFill>
                  <a:schemeClr val="accent1"/>
                </a:solidFill>
              </a:rPr>
              <a:t>Spear</a:t>
            </a:r>
          </a:p>
        </p:txBody>
      </p:sp>
      <p:sp>
        <p:nvSpPr>
          <p:cNvPr id="72" name="TextBox 71"/>
          <p:cNvSpPr txBox="1"/>
          <p:nvPr/>
        </p:nvSpPr>
        <p:spPr>
          <a:xfrm>
            <a:off x="6718997" y="3873522"/>
            <a:ext cx="526106" cy="276999"/>
          </a:xfrm>
          <a:prstGeom prst="rect">
            <a:avLst/>
          </a:prstGeom>
          <a:noFill/>
        </p:spPr>
        <p:txBody>
          <a:bodyPr wrap="none" rtlCol="0">
            <a:spAutoFit/>
          </a:bodyPr>
          <a:lstStyle/>
          <a:p>
            <a:r>
              <a:rPr lang="en-US" sz="1200" b="1" dirty="0">
                <a:solidFill>
                  <a:schemeClr val="accent4"/>
                </a:solidFill>
              </a:rPr>
              <a:t>SCM</a:t>
            </a:r>
          </a:p>
        </p:txBody>
      </p:sp>
      <p:sp>
        <p:nvSpPr>
          <p:cNvPr id="73" name="TextBox 72"/>
          <p:cNvSpPr txBox="1"/>
          <p:nvPr/>
        </p:nvSpPr>
        <p:spPr>
          <a:xfrm>
            <a:off x="1524000" y="3819354"/>
            <a:ext cx="1165960" cy="307777"/>
          </a:xfrm>
          <a:prstGeom prst="rect">
            <a:avLst/>
          </a:prstGeom>
          <a:noFill/>
        </p:spPr>
        <p:txBody>
          <a:bodyPr wrap="none" rtlCol="0">
            <a:spAutoFit/>
          </a:bodyPr>
          <a:lstStyle/>
          <a:p>
            <a:r>
              <a:rPr lang="en-US" sz="1400" b="1" dirty="0" err="1" smtClean="0">
                <a:solidFill>
                  <a:schemeClr val="accent1"/>
                </a:solidFill>
              </a:rPr>
              <a:t>Metasolv</a:t>
            </a:r>
            <a:r>
              <a:rPr lang="en-US" sz="1400" b="1" dirty="0" smtClean="0">
                <a:solidFill>
                  <a:schemeClr val="accent1"/>
                </a:solidFill>
              </a:rPr>
              <a:t> M6</a:t>
            </a:r>
            <a:endParaRPr lang="en-US" sz="1400" b="1" dirty="0">
              <a:solidFill>
                <a:schemeClr val="accent1"/>
              </a:solidFill>
            </a:endParaRPr>
          </a:p>
        </p:txBody>
      </p:sp>
      <p:sp>
        <p:nvSpPr>
          <p:cNvPr id="74" name="TextBox 73"/>
          <p:cNvSpPr txBox="1"/>
          <p:nvPr/>
        </p:nvSpPr>
        <p:spPr>
          <a:xfrm>
            <a:off x="8470379" y="3867150"/>
            <a:ext cx="628698" cy="276999"/>
          </a:xfrm>
          <a:prstGeom prst="rect">
            <a:avLst/>
          </a:prstGeom>
          <a:noFill/>
        </p:spPr>
        <p:txBody>
          <a:bodyPr wrap="none" rtlCol="0">
            <a:spAutoFit/>
          </a:bodyPr>
          <a:lstStyle/>
          <a:p>
            <a:r>
              <a:rPr lang="en-US" sz="1200" b="1" dirty="0">
                <a:solidFill>
                  <a:schemeClr val="accent1"/>
                </a:solidFill>
              </a:rPr>
              <a:t>MCSS</a:t>
            </a:r>
          </a:p>
        </p:txBody>
      </p:sp>
      <p:pic>
        <p:nvPicPr>
          <p:cNvPr id="76" name="Picture 75"/>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3395762" y="1465190"/>
            <a:ext cx="896646" cy="407567"/>
          </a:xfrm>
          <a:prstGeom prst="rect">
            <a:avLst/>
          </a:prstGeom>
        </p:spPr>
      </p:pic>
      <p:pic>
        <p:nvPicPr>
          <p:cNvPr id="77" name="Picture 76"/>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6095120" y="835765"/>
            <a:ext cx="1614386" cy="315087"/>
          </a:xfrm>
          <a:prstGeom prst="rect">
            <a:avLst/>
          </a:prstGeom>
        </p:spPr>
      </p:pic>
      <p:pic>
        <p:nvPicPr>
          <p:cNvPr id="78" name="Picture 77"/>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3414158" y="840686"/>
            <a:ext cx="782241" cy="328613"/>
          </a:xfrm>
          <a:prstGeom prst="rect">
            <a:avLst/>
          </a:prstGeom>
        </p:spPr>
      </p:pic>
      <p:sp>
        <p:nvSpPr>
          <p:cNvPr id="41" name="Rectangle 40"/>
          <p:cNvSpPr/>
          <p:nvPr/>
        </p:nvSpPr>
        <p:spPr>
          <a:xfrm>
            <a:off x="228600" y="458980"/>
            <a:ext cx="228600" cy="1828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147580" y="133350"/>
            <a:ext cx="2290820" cy="338554"/>
          </a:xfrm>
          <a:prstGeom prst="rect">
            <a:avLst/>
          </a:prstGeom>
          <a:noFill/>
        </p:spPr>
        <p:txBody>
          <a:bodyPr wrap="none" rtlCol="0">
            <a:spAutoFit/>
          </a:bodyPr>
          <a:lstStyle/>
          <a:p>
            <a:r>
              <a:rPr lang="en-US" sz="1600" b="1" dirty="0" smtClean="0">
                <a:cs typeface="Arial" pitchFamily="34" charset="0"/>
              </a:rPr>
              <a:t>INTEGRATION EXPERTISE</a:t>
            </a:r>
            <a:endParaRPr lang="en-US" sz="1600" dirty="0" smtClean="0">
              <a:cs typeface="Arial" pitchFamily="34" charset="0"/>
            </a:endParaRPr>
          </a:p>
        </p:txBody>
      </p:sp>
      <p:pic>
        <p:nvPicPr>
          <p:cNvPr id="3074" name="Picture 2"/>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304800" y="3608129"/>
            <a:ext cx="812265" cy="8122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9744257"/>
      </p:ext>
    </p:extLst>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3557</TotalTime>
  <Words>2538</Words>
  <Application>Microsoft Office PowerPoint</Application>
  <PresentationFormat>On-screen Show (16:9)</PresentationFormat>
  <Paragraphs>614</Paragraphs>
  <Slides>33</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ＭＳ Ｐゴシック</vt:lpstr>
      <vt:lpstr>Arial</vt:lpstr>
      <vt:lpstr>Arial MT Black</vt:lpstr>
      <vt:lpstr>Calibri</vt:lpstr>
      <vt:lpstr>Tahoma</vt:lpstr>
      <vt:lpstr>Trebuchet MS</vt:lpstr>
      <vt:lpstr>Wingdings</vt:lpstr>
      <vt:lpstr>Wingdings 3</vt:lpstr>
      <vt:lpstr>ヒラギノ角ゴ Pro W3</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gokulakrishnan</dc:creator>
  <cp:lastModifiedBy>Paul Raj</cp:lastModifiedBy>
  <cp:revision>128</cp:revision>
  <dcterms:created xsi:type="dcterms:W3CDTF">2018-04-09T09:46:30Z</dcterms:created>
  <dcterms:modified xsi:type="dcterms:W3CDTF">2020-09-17T16:17:35Z</dcterms:modified>
</cp:coreProperties>
</file>